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hivo Light" pitchFamily="2" charset="77"/>
      <p:regular r:id="rId53"/>
      <p:bold r:id="rId54"/>
      <p:italic r:id="rId55"/>
      <p:boldItalic r:id="rId56"/>
    </p:embeddedFont>
    <p:embeddedFont>
      <p:font typeface="Montserrat" pitchFamily="2" charset="77"/>
      <p:regular r:id="rId57"/>
      <p:bold r:id="rId58"/>
      <p:italic r:id="rId59"/>
      <p:boldItalic r:id="rId60"/>
    </p:embeddedFont>
    <p:embeddedFont>
      <p:font typeface="Oswald Regular" pitchFamily="2" charset="77"/>
      <p:regular r:id="rId61"/>
      <p:bold r:id="rId62"/>
    </p:embeddedFont>
    <p:embeddedFont>
      <p:font typeface="Roboto" panose="02000000000000000000" pitchFamily="2" charset="0"/>
      <p:regular r:id="rId63"/>
      <p:bold r:id="rId64"/>
      <p:italic r:id="rId65"/>
      <p:boldItalic r:id="rId66"/>
    </p:embeddedFont>
    <p:embeddedFont>
      <p:font typeface="Roboto Condensed" panose="02000000000000000000" pitchFamily="2" charset="0"/>
      <p:regular r:id="rId67"/>
      <p:bold r:id="rId68"/>
      <p:italic r:id="rId69"/>
      <p:boldItalic r:id="rId70"/>
    </p:embeddedFont>
    <p:embeddedFont>
      <p:font typeface="Source Sans Pro" panose="020B0503030403090204" pitchFamily="34"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i Borrero" initials="LB" lastIdx="3" clrIdx="0">
    <p:extLst>
      <p:ext uri="{19B8F6BF-5375-455C-9EA6-DF929625EA0E}">
        <p15:presenceInfo xmlns:p15="http://schemas.microsoft.com/office/powerpoint/2012/main" userId="S::lborrero@cng.edu::1d6b91ce-721a-4ca3-8dba-e210dcbe9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389E12-20FB-4A59-817A-1065A64134A3}">
  <a:tblStyle styleId="{D4389E12-20FB-4A59-817A-1065A6413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4"/>
    <p:restoredTop sz="85034" autoAdjust="0"/>
  </p:normalViewPr>
  <p:slideViewPr>
    <p:cSldViewPr snapToGrid="0">
      <p:cViewPr varScale="1">
        <p:scale>
          <a:sx n="144" d="100"/>
          <a:sy n="144" d="100"/>
        </p:scale>
        <p:origin x="121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asel.org/wp-content/uploads/2021/02/Reflection-Protocol-CASEL-Wheel.pdf" TargetMode="External"/><Relationship Id="rId4" Type="http://schemas.openxmlformats.org/officeDocument/2006/relationships/hyperlink" Target="https://casel.org/wp-content/uploads/2020/10/SEL-Framework-Spanish.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asel.org/wp-content/uploads/2021/02/Reflection-Protocol-CASEL-Whee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jamboard.google.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guide.casel.org/resource/sel-in-the-classroom-self-assess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hoolguide.casel.org/focus-area-1a/create-a-tea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choolguide.casel.org/focus-area-1b/shared-vis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choolguide.casel.org/focus-area-1b/overview/" TargetMode="External"/><Relationship Id="rId7" Type="http://schemas.openxmlformats.org/officeDocument/2006/relationships/hyperlink" Target="https://schoolguide.casel.org/resource/steps-for-developing-a-shared-vision-for-schoolwide-se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schoolguide.casel.org/focus-area-1a/create-a-team/assemble-an-sel-team/" TargetMode="External"/><Relationship Id="rId5" Type="http://schemas.openxmlformats.org/officeDocument/2006/relationships/hyperlink" Target="https://schoolguide.casel.org/focus-area-1a/create-a-team/define-team-roles-and-responsibilities/" TargetMode="External"/><Relationship Id="rId4" Type="http://schemas.openxmlformats.org/officeDocument/2006/relationships/hyperlink" Target="https://schoolguide.casel.org/focus-area-1a/create-a-tea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4YxyAcV9QX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guide.casel.org/resource/the-case-for-s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accb70076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accb70076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 </a:t>
            </a:r>
            <a:r>
              <a:rPr lang="en-US" dirty="0" err="1"/>
              <a:t>notas</a:t>
            </a:r>
            <a:r>
              <a:rPr lang="en-US" dirty="0"/>
              <a:t> de la </a:t>
            </a:r>
            <a:r>
              <a:rPr lang="en-US" dirty="0" err="1"/>
              <a:t>presentación</a:t>
            </a:r>
            <a:r>
              <a:rPr lang="en-US" dirty="0"/>
              <a:t> </a:t>
            </a:r>
            <a:r>
              <a:rPr lang="en-US" dirty="0" err="1"/>
              <a:t>incluyen</a:t>
            </a:r>
            <a:r>
              <a:rPr lang="en-US" dirty="0"/>
              <a:t> </a:t>
            </a:r>
            <a:r>
              <a:rPr lang="en-US" dirty="0" err="1"/>
              <a:t>información</a:t>
            </a:r>
            <a:r>
              <a:rPr lang="en-US" dirty="0"/>
              <a:t> general para el </a:t>
            </a:r>
            <a:r>
              <a:rPr lang="en-US" dirty="0" err="1"/>
              <a:t>facilitador</a:t>
            </a:r>
            <a:r>
              <a:rPr lang="en-US" dirty="0"/>
              <a:t> de la </a:t>
            </a:r>
            <a:r>
              <a:rPr lang="en-US" dirty="0" err="1"/>
              <a:t>presentación</a:t>
            </a:r>
            <a:r>
              <a:rPr lang="en-US" dirty="0"/>
              <a:t>, </a:t>
            </a:r>
            <a:r>
              <a:rPr lang="en-US" b="1" dirty="0"/>
              <a:t>el </a:t>
            </a:r>
            <a:r>
              <a:rPr lang="en-US" b="1" dirty="0" err="1"/>
              <a:t>guion</a:t>
            </a:r>
            <a:r>
              <a:rPr lang="en-US" b="1" dirty="0"/>
              <a:t> </a:t>
            </a:r>
            <a:r>
              <a:rPr lang="en-US" b="1" dirty="0" err="1"/>
              <a:t>recomendado</a:t>
            </a:r>
            <a:r>
              <a:rPr lang="en-US" b="1" dirty="0"/>
              <a:t> </a:t>
            </a:r>
            <a:r>
              <a:rPr lang="en-US" b="1" dirty="0" err="1"/>
              <a:t>en</a:t>
            </a:r>
            <a:r>
              <a:rPr lang="en-US" b="1" dirty="0"/>
              <a:t> </a:t>
            </a:r>
            <a:r>
              <a:rPr lang="en-US" b="1" dirty="0" err="1"/>
              <a:t>negrita</a:t>
            </a:r>
            <a:r>
              <a:rPr lang="en-US" dirty="0"/>
              <a:t> y </a:t>
            </a:r>
            <a:r>
              <a:rPr lang="en-US" i="1" dirty="0"/>
              <a:t>las </a:t>
            </a:r>
            <a:r>
              <a:rPr lang="en-US" i="1" dirty="0" err="1"/>
              <a:t>opciones</a:t>
            </a:r>
            <a:r>
              <a:rPr lang="en-US" i="1" dirty="0"/>
              <a:t> de </a:t>
            </a:r>
            <a:r>
              <a:rPr lang="en-US" i="1" dirty="0" err="1"/>
              <a:t>actividades</a:t>
            </a:r>
            <a:r>
              <a:rPr lang="en-US" i="1" dirty="0"/>
              <a:t> </a:t>
            </a:r>
            <a:r>
              <a:rPr lang="en-US" i="1" dirty="0" err="1"/>
              <a:t>en</a:t>
            </a:r>
            <a:r>
              <a:rPr lang="en-US" i="1" dirty="0"/>
              <a:t> </a:t>
            </a:r>
            <a:r>
              <a:rPr lang="en-US" i="1" dirty="0" err="1"/>
              <a:t>cursiva</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 se </a:t>
            </a:r>
            <a:r>
              <a:rPr lang="en-US" dirty="0" err="1"/>
              <a:t>trata</a:t>
            </a:r>
            <a:r>
              <a:rPr lang="en-US" dirty="0"/>
              <a:t> de una </a:t>
            </a:r>
            <a:r>
              <a:rPr lang="en-US" dirty="0" err="1"/>
              <a:t>presentación</a:t>
            </a:r>
            <a:r>
              <a:rPr lang="en-US" dirty="0"/>
              <a:t> "</a:t>
            </a:r>
            <a:r>
              <a:rPr lang="en-US" dirty="0" err="1"/>
              <a:t>totalmente</a:t>
            </a:r>
            <a:r>
              <a:rPr lang="en-US" dirty="0"/>
              <a:t> </a:t>
            </a:r>
            <a:r>
              <a:rPr lang="en-US" dirty="0" err="1"/>
              <a:t>pautada</a:t>
            </a:r>
            <a:r>
              <a:rPr lang="en-US" dirty="0"/>
              <a:t>", por lo que </a:t>
            </a:r>
            <a:r>
              <a:rPr lang="en-US" dirty="0" err="1"/>
              <a:t>deberá</a:t>
            </a:r>
            <a:r>
              <a:rPr lang="en-US" dirty="0"/>
              <a:t> </a:t>
            </a:r>
            <a:r>
              <a:rPr lang="en-US" dirty="0" err="1"/>
              <a:t>preparar</a:t>
            </a:r>
            <a:r>
              <a:rPr lang="en-US" dirty="0"/>
              <a:t> puntos de </a:t>
            </a:r>
            <a:r>
              <a:rPr lang="en-US" dirty="0" err="1"/>
              <a:t>discusión</a:t>
            </a:r>
            <a:r>
              <a:rPr lang="en-US" dirty="0"/>
              <a:t>, </a:t>
            </a:r>
            <a:r>
              <a:rPr lang="en-US" dirty="0" err="1"/>
              <a:t>ejemplos</a:t>
            </a:r>
            <a:r>
              <a:rPr lang="en-US" dirty="0"/>
              <a:t> y </a:t>
            </a:r>
            <a:r>
              <a:rPr lang="en-US" dirty="0" err="1"/>
              <a:t>anécdotas</a:t>
            </a:r>
            <a:r>
              <a:rPr lang="en-US" dirty="0"/>
              <a:t> </a:t>
            </a:r>
            <a:r>
              <a:rPr lang="en-US" dirty="0" err="1"/>
              <a:t>adicionales</a:t>
            </a:r>
            <a:r>
              <a:rPr lang="en-US" dirty="0"/>
              <a:t> que se </a:t>
            </a:r>
            <a:r>
              <a:rPr lang="en-US" dirty="0" err="1"/>
              <a:t>adapten</a:t>
            </a:r>
            <a:r>
              <a:rPr lang="en-US" dirty="0"/>
              <a:t> a sus </a:t>
            </a:r>
            <a:r>
              <a:rPr lang="en-US" dirty="0" err="1"/>
              <a:t>participantes</a:t>
            </a:r>
            <a:r>
              <a:rPr lang="en-US" dirty="0"/>
              <a:t>.</a:t>
            </a:r>
          </a:p>
          <a:p>
            <a:pPr marL="0" lvl="0" indent="0" algn="l" rtl="0">
              <a:spcBef>
                <a:spcPts val="0"/>
              </a:spcBef>
              <a:spcAft>
                <a:spcPts val="0"/>
              </a:spcAft>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593a72420_0_33: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El SEL también es importante para la equidad.  La implementación sistémica del SEL fomenta y depende de un entorno de aprendizaje equitativo, en el que todos los estudiantes y adultos se sientan respetados, valorados y reafirmados en sus intereses individuales, talentos, identidades sociales, valores culturales y orígenes.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Aunque el SEL por sí solo no solucionará las desigualdades tan arraigadas en el sistema educativo, puede ayudar a las escuelas a promover la comprensión, a examinar los prejuicios, a reflexionar sobre el impacto del racismo y a abordarlo, a establecer relaciones interculturales y a cultivar prácticas de adultos y estudiantes que reduzcan las diferencias de oportunidades y creen una comunidad escolar más inclusiva.</a:t>
            </a:r>
            <a:r>
              <a:rPr lang="es-MX" sz="1100" b="0" i="0" u="none" strike="noStrike" cap="none" dirty="0">
                <a:solidFill>
                  <a:srgbClr val="000000"/>
                </a:solidFill>
                <a:effectLst/>
                <a:latin typeface="Arial"/>
                <a:ea typeface="Arial"/>
                <a:cs typeface="Arial"/>
                <a:sym typeface="Arial"/>
              </a:rPr>
              <a: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Pida a los participantes que discutan: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¿Cuáles son algunas de las cosas que están sucediendo en nuestra comunidad que están ayudando a los estudiantes a obtener lo que necesitan para tener éxito?</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¿De qué manera podría SEL ayudarnos a crear un entorno escolar más solidario e inclusivo que funcione para todos los estudiantes?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los participantes tienen dificultades con esta pregunta, retómela más tarde después de mostrar el video de la Primaria Marcus Garvey más adelante en la sesión.</a:t>
            </a:r>
            <a:endParaRPr lang="en-US" sz="1100" b="0" i="0" u="none" strike="noStrike" cap="none" dirty="0">
              <a:solidFill>
                <a:srgbClr val="000000"/>
              </a:solidFill>
              <a:effectLst/>
              <a:latin typeface="Arial"/>
              <a:ea typeface="Arial"/>
              <a:cs typeface="Arial"/>
              <a:sym typeface="Arial"/>
            </a:endParaRPr>
          </a:p>
        </p:txBody>
      </p:sp>
      <p:sp>
        <p:nvSpPr>
          <p:cNvPr id="196" name="Google Shape;196;gd593a72420_0_33: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e923010d6_0_24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be923010d6_0_24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gbe923010d6_0_24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e923010d6_0_25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be923010d6_0_25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158750" indent="0">
              <a:buNone/>
            </a:pPr>
            <a:r>
              <a:rPr lang="es-MX" sz="1100" b="0" i="1" u="none" strike="noStrike" cap="none" dirty="0">
                <a:solidFill>
                  <a:srgbClr val="000000"/>
                </a:solidFill>
                <a:effectLst/>
                <a:latin typeface="Arial"/>
                <a:ea typeface="Arial"/>
                <a:cs typeface="Arial"/>
                <a:sym typeface="Arial"/>
              </a:rPr>
              <a:t>Dependiendo de los conocimientos previos de su grupo, seleccione una de las siguientes opciones para comprometerse con la definición de SEL de CASEL: </a:t>
            </a:r>
            <a:endParaRPr lang="en-US" sz="1100" b="0" i="0" u="none" strike="noStrike" cap="none" dirty="0">
              <a:solidFill>
                <a:srgbClr val="000000"/>
              </a:solidFill>
              <a:effectLst/>
              <a:latin typeface="Arial"/>
              <a:ea typeface="Arial"/>
              <a:cs typeface="Arial"/>
              <a:sym typeface="Arial"/>
            </a:endParaRPr>
          </a:p>
          <a:p>
            <a:pPr marL="387350" lvl="0" indent="-228600">
              <a:buFont typeface="+mj-lt"/>
              <a:buAutoNum type="arabicPeriod"/>
            </a:pPr>
            <a:r>
              <a:rPr lang="es-MX" sz="1100" b="0" i="1" u="none" strike="noStrike" cap="none" dirty="0">
                <a:solidFill>
                  <a:srgbClr val="000000"/>
                </a:solidFill>
                <a:effectLst/>
                <a:latin typeface="Arial"/>
                <a:ea typeface="Arial"/>
                <a:cs typeface="Arial"/>
                <a:sym typeface="Arial"/>
              </a:rPr>
              <a:t>Lea la definición en voz alta.  Haga una pausa.  Pida a los participantes que piensen y seleccionen una palabra o frase con la que se sientan identificados hoy.  Piensen en silencio por qué han seleccionado esa palabra/frase.  Giren y compartan en parejas.  Al cabo de 3 a 5 minutos, pida a algunos participantes que compartan (no más de 3).  Cuando una persona comparta una palabra/frase, pregunte si otros han seleccionado la misma.  Esto crea un sentido de comunidad y de experiencia compartida sin necesidad de que todo el mundo hable en voz alta. </a:t>
            </a:r>
            <a:endParaRPr lang="en-US" sz="1100" b="0" i="0" u="none" strike="noStrike" cap="none" dirty="0">
              <a:solidFill>
                <a:srgbClr val="000000"/>
              </a:solidFill>
              <a:effectLst/>
              <a:latin typeface="Arial"/>
              <a:ea typeface="Arial"/>
              <a:cs typeface="Arial"/>
              <a:sym typeface="Arial"/>
            </a:endParaRPr>
          </a:p>
          <a:p>
            <a:pPr marL="387350" lvl="0" indent="-228600">
              <a:buFont typeface="+mj-lt"/>
              <a:buAutoNum type="arabicPeriod"/>
            </a:pPr>
            <a:r>
              <a:rPr lang="es-MX" sz="1100" b="0" i="1" u="none" strike="noStrike" cap="none" dirty="0">
                <a:solidFill>
                  <a:srgbClr val="000000"/>
                </a:solidFill>
                <a:effectLst/>
                <a:latin typeface="Arial"/>
                <a:ea typeface="Arial"/>
                <a:cs typeface="Arial"/>
                <a:sym typeface="Arial"/>
              </a:rPr>
              <a:t>Si los participantes están familiarizados con la definición de SEL de CASEL por su trabajo anterior, puede ampliar/cambiar la indicación para preguntarles qué notan que es nuevo o diferente dentro de la definición, desde que se actualizó en octubre de 2020.  ¿Cómo cambian estas actualizaciones la forma en que piensan sobre SEL en el contexto?</a:t>
            </a:r>
          </a:p>
          <a:p>
            <a:pPr marL="158750" lvl="0" indent="0">
              <a:buFont typeface="+mj-lt"/>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La definición y las descripciones del marco de CASEL se actualizaron para reflejar el aprendizaje continuo de la investigación, la práctica y la política de SEL.  Los cuatro puntos clave de la definición actualizada de SEL son: </a:t>
            </a:r>
            <a:endParaRPr lang="en-US" sz="1100" b="0" i="0" u="none" strike="noStrike" cap="none" dirty="0">
              <a:solidFill>
                <a:srgbClr val="000000"/>
              </a:solidFill>
              <a:effectLst/>
              <a:latin typeface="Arial"/>
              <a:ea typeface="Arial"/>
              <a:cs typeface="Arial"/>
              <a:sym typeface="Arial"/>
            </a:endParaRPr>
          </a:p>
          <a:p>
            <a:pPr marL="844550" lvl="1" indent="-228600">
              <a:buFont typeface="+mj-lt"/>
              <a:buAutoNum type="arabicPeriod"/>
            </a:pPr>
            <a:r>
              <a:rPr lang="es-MX" sz="1100" b="0" i="0" u="none" strike="noStrike" cap="none" dirty="0">
                <a:solidFill>
                  <a:srgbClr val="000000"/>
                </a:solidFill>
                <a:effectLst/>
                <a:latin typeface="Arial"/>
                <a:ea typeface="Arial"/>
                <a:cs typeface="Arial"/>
                <a:sym typeface="Arial"/>
              </a:rPr>
              <a:t>Un compromiso explícito con la equidad y la excelencia que haga hincapié en la identidad, la capacidad de acción y la pertenencia </a:t>
            </a:r>
            <a:endParaRPr lang="en-US" sz="1100" b="0" i="0" u="none" strike="noStrike" cap="none" dirty="0">
              <a:solidFill>
                <a:srgbClr val="000000"/>
              </a:solidFill>
              <a:effectLst/>
              <a:latin typeface="Arial"/>
              <a:ea typeface="Arial"/>
              <a:cs typeface="Arial"/>
              <a:sym typeface="Arial"/>
            </a:endParaRPr>
          </a:p>
          <a:p>
            <a:pPr marL="844550" lvl="1" indent="-228600">
              <a:buFont typeface="+mj-lt"/>
              <a:buAutoNum type="arabicPeriod"/>
            </a:pPr>
            <a:r>
              <a:rPr lang="es-MX" sz="1100" b="0" i="0" u="none" strike="noStrike" cap="none" dirty="0">
                <a:solidFill>
                  <a:srgbClr val="000000"/>
                </a:solidFill>
                <a:effectLst/>
                <a:latin typeface="Arial"/>
                <a:ea typeface="Arial"/>
                <a:cs typeface="Arial"/>
                <a:sym typeface="Arial"/>
              </a:rPr>
              <a:t>Destaca los espacios y lugares donde se puede promover el SEL </a:t>
            </a:r>
            <a:endParaRPr lang="en-US" sz="1100" b="0" i="0" u="none" strike="noStrike" cap="none" dirty="0">
              <a:solidFill>
                <a:srgbClr val="000000"/>
              </a:solidFill>
              <a:effectLst/>
              <a:latin typeface="Arial"/>
              <a:ea typeface="Arial"/>
              <a:cs typeface="Arial"/>
              <a:sym typeface="Arial"/>
            </a:endParaRPr>
          </a:p>
          <a:p>
            <a:pPr marL="844550" lvl="1" indent="-228600">
              <a:buFont typeface="+mj-lt"/>
              <a:buAutoNum type="arabicPeriod"/>
            </a:pPr>
            <a:r>
              <a:rPr lang="es-MX" sz="1100" b="0" i="0" u="none" strike="noStrike" cap="none" dirty="0">
                <a:solidFill>
                  <a:srgbClr val="000000"/>
                </a:solidFill>
                <a:effectLst/>
                <a:latin typeface="Arial"/>
                <a:ea typeface="Arial"/>
                <a:cs typeface="Arial"/>
                <a:sym typeface="Arial"/>
              </a:rPr>
              <a:t>Habla de la necesidad de infundir SEL en el plan de estudios/instrucción, OST, disciplina, servicios de apoyo al estudiante, PL </a:t>
            </a:r>
            <a:endParaRPr lang="en-US" sz="1100" b="0" i="0" u="none" strike="noStrike" cap="none" dirty="0">
              <a:solidFill>
                <a:srgbClr val="000000"/>
              </a:solidFill>
              <a:effectLst/>
              <a:latin typeface="Arial"/>
              <a:ea typeface="Arial"/>
              <a:cs typeface="Arial"/>
              <a:sym typeface="Arial"/>
            </a:endParaRPr>
          </a:p>
          <a:p>
            <a:pPr marL="844550" lvl="1" indent="-228600">
              <a:buFont typeface="+mj-lt"/>
              <a:buAutoNum type="arabicPeriod"/>
            </a:pPr>
            <a:r>
              <a:rPr lang="es-MX" sz="1100" b="0" i="0" u="none" strike="noStrike" cap="none" dirty="0">
                <a:solidFill>
                  <a:srgbClr val="000000"/>
                </a:solidFill>
                <a:effectLst/>
                <a:latin typeface="Arial"/>
                <a:ea typeface="Arial"/>
                <a:cs typeface="Arial"/>
                <a:sym typeface="Arial"/>
              </a:rPr>
              <a:t>Refleja el papel de la evaluación permanente para la mejora continua</a:t>
            </a:r>
            <a:endParaRPr lang="en-US" sz="1100" b="0" i="0" u="none" strike="noStrike" cap="none" dirty="0">
              <a:solidFill>
                <a:srgbClr val="000000"/>
              </a:solidFill>
              <a:effectLst/>
              <a:latin typeface="Arial"/>
              <a:ea typeface="Arial"/>
              <a:cs typeface="Arial"/>
              <a:sym typeface="Arial"/>
            </a:endParaRPr>
          </a:p>
        </p:txBody>
      </p:sp>
      <p:sp>
        <p:nvSpPr>
          <p:cNvPr id="213" name="Google Shape;213;gbe923010d6_0_25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e923010d6_0_26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El CASEL 5 es un marco que muestra de un vistazo lo que se entiende por aprendizaje social y emocional.  Puede aplicarse en las etapas de desarrollo desde la infancia hasta la edad adulta y en todos los contextos culturales. Muchos distritos escolares, estados y países han utilizado el CASEL 5 para establecer estándares de aprendizaje desde la educación preescolar hasta la preparatoria que articulan lo que los estudiantes deben saber y ser capaces de hacer para lograr el éxito académico, el compromiso escolar y cívico, la salud y el bienestar, y las carreras satisfactorias.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Estas cinco competencias están interconectadas, y parte del SEL es dar sentido y aprender a coordinar todas las competencias juntas.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ACTIVIDAD OPCIONAL:</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Repartir copias del Marco SEL de CASEL (</a:t>
            </a:r>
            <a:r>
              <a:rPr lang="es-MX" sz="1100" b="0" i="1" u="sng" strike="noStrike" cap="none" dirty="0">
                <a:solidFill>
                  <a:srgbClr val="000000"/>
                </a:solidFill>
                <a:effectLst/>
                <a:latin typeface="Arial"/>
                <a:ea typeface="Arial"/>
                <a:cs typeface="Arial"/>
                <a:sym typeface="Arial"/>
                <a:hlinkClick r:id="rId3"/>
              </a:rPr>
              <a:t>https://casel.org/wp-content/uploads/2020/12/CASEL-SEL-Framework-11.2020.pdf</a:t>
            </a:r>
            <a:r>
              <a:rPr lang="es-MX" sz="1100" b="0" i="1" u="none" strike="noStrike" cap="none" dirty="0">
                <a:solidFill>
                  <a:srgbClr val="000000"/>
                </a:solidFill>
                <a:effectLst/>
                <a:latin typeface="Arial"/>
                <a:ea typeface="Arial"/>
                <a:cs typeface="Arial"/>
                <a:sym typeface="Arial"/>
              </a:rPr>
              <a:t>, también disponible en español en </a:t>
            </a:r>
            <a:r>
              <a:rPr lang="es-MX" sz="1100" b="0" i="1" u="sng" strike="noStrike" cap="none" dirty="0">
                <a:solidFill>
                  <a:srgbClr val="000000"/>
                </a:solidFill>
                <a:effectLst/>
                <a:latin typeface="Arial"/>
                <a:ea typeface="Arial"/>
                <a:cs typeface="Arial"/>
                <a:sym typeface="Arial"/>
                <a:hlinkClick r:id="rId4"/>
              </a:rPr>
              <a:t>https://casel.org/wp-content/uploads/2020/10/SEL-Framework-Spanish.pdf</a:t>
            </a:r>
            <a:r>
              <a:rPr lang="es-MX"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Utilizar el Protocolo de Reflexión Grupal de CASEL (</a:t>
            </a:r>
            <a:r>
              <a:rPr lang="es-MX" sz="1100" b="0" i="1" u="sng" strike="noStrike" cap="none" dirty="0">
                <a:solidFill>
                  <a:srgbClr val="000000"/>
                </a:solidFill>
                <a:effectLst/>
                <a:latin typeface="Arial"/>
                <a:ea typeface="Arial"/>
                <a:cs typeface="Arial"/>
                <a:sym typeface="Arial"/>
                <a:hlinkClick r:id="rId5"/>
              </a:rPr>
              <a:t>https://casel.org/wp-content/uploads/2021/02/Reflection-Protocol-CASEL-Wheel.pdf</a:t>
            </a:r>
            <a:r>
              <a:rPr lang="es-MX" sz="1100" b="0" i="1" u="none" strike="noStrike" cap="none" dirty="0">
                <a:solidFill>
                  <a:srgbClr val="000000"/>
                </a:solidFill>
                <a:effectLst/>
                <a:latin typeface="Arial"/>
                <a:ea typeface="Arial"/>
                <a:cs typeface="Arial"/>
                <a:sym typeface="Arial"/>
              </a:rPr>
              <a:t>) para profundizar primero individualmente, luego con pequeños grupos, y después con el grupo completo, completando solamente las secciones sobre la Definición de SEL y El CASEL 5: áreas de competencias básicas. (Puede optar por realizar la parte final del protocolo más adelante en la presentación).</a:t>
            </a:r>
            <a:endParaRPr lang="en-US" sz="1100" b="0" i="0" u="none" strike="noStrike" cap="none" dirty="0">
              <a:solidFill>
                <a:srgbClr val="000000"/>
              </a:solidFill>
              <a:effectLst/>
              <a:latin typeface="Arial"/>
              <a:ea typeface="Arial"/>
              <a:cs typeface="Arial"/>
              <a:sym typeface="Arial"/>
            </a:endParaRPr>
          </a:p>
        </p:txBody>
      </p:sp>
      <p:sp>
        <p:nvSpPr>
          <p:cNvPr id="222" name="Google Shape;222;gbe923010d6_0_26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e923010d6_0_269: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Utilice esta diapositiva para describir brevemente lo que es la autoconciencia, dando ejemplos anecdóticos con los que su público pueda identificarse.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Los ejemplos con viñetas que verán aquí no son listas exhaustivas, sino que ofrecen ejemplos de lo que se pretende con esa competencia.</a:t>
            </a:r>
            <a:endParaRPr lang="en-US" sz="1100" b="0" i="0" u="none" strike="noStrike" cap="none" dirty="0">
              <a:solidFill>
                <a:srgbClr val="000000"/>
              </a:solidFill>
              <a:effectLst/>
              <a:latin typeface="Arial"/>
              <a:ea typeface="Arial"/>
              <a:cs typeface="Arial"/>
              <a:sym typeface="Arial"/>
            </a:endParaRPr>
          </a:p>
        </p:txBody>
      </p:sp>
      <p:sp>
        <p:nvSpPr>
          <p:cNvPr id="230" name="Google Shape;230;gbe923010d6_0_269: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9d7fbad1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9d7fbad1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fomentar la inversión en SEL, deje espacio para que los participantes piensen por sí mismos en cómo SEL es relevante en sus vidas.  Después de describir cada una de las 5 competencias, considere la posibilidad de utilizar estas diapositivas de "reflexión" para ese fin.</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virtual, anime a los participantes a compartir las reflexiones utilizando la función de chat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físico, pida a los participantes que escriban sus pensamientos para cada diapositiva de reflexión, y que compartan algunos pensamientos con un compañero o un pequeño grupo después de las 5 reflexiones.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Para concluir, pida a algunos participantes que compartan con todo el grupo "¿Cómo fue reflexionar sobre sus propias experiencias con SEL?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fue contárselo a otra persona</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Durante la transición, induzca a los participantes a pensar en cómo podría beneficiar a los estudiantes discutir y practicar las habilidades sociales y emocionales en la escuela.</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reflexionado sobre cómo se manifiesta el SEL en su vida, considere la posibilidad de ofrecer una segunda pregunta:</a:t>
            </a:r>
            <a:endParaRPr lang="en-US" sz="1100" b="0" i="0" u="none" strike="noStrike" cap="none" dirty="0">
              <a:solidFill>
                <a:srgbClr val="000000"/>
              </a:solidFill>
              <a:effectLst/>
              <a:latin typeface="Arial"/>
              <a:ea typeface="Arial"/>
              <a:cs typeface="Arial"/>
              <a:sym typeface="Arial"/>
            </a:endParaRPr>
          </a:p>
          <a:p>
            <a:pPr marL="457200" indent="-298450"/>
            <a:r>
              <a:rPr lang="es-MX" sz="1100" b="0" i="1" u="none" strike="noStrike" cap="none" dirty="0">
                <a:solidFill>
                  <a:srgbClr val="000000"/>
                </a:solidFill>
                <a:effectLst/>
                <a:latin typeface="Arial"/>
                <a:ea typeface="Arial"/>
                <a:cs typeface="Arial"/>
                <a:sym typeface="Arial"/>
              </a:rPr>
              <a:t>¿Cómo se manifiesta esta área de competencia de SEL en nuestros alumnos/sus hijos/los jóvenes a los que servimos?</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 i="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e923010d6_0_277: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Utilice esta diapositiva para describir brevemente lo que es la autoconciencia, dando ejemplos anecdóticos con los que su público pueda identificarse.</a:t>
            </a:r>
          </a:p>
          <a:p>
            <a:pPr marL="0" lvl="0" indent="0" algn="l" rtl="0">
              <a:lnSpc>
                <a:spcPct val="100000"/>
              </a:lnSpc>
              <a:spcBef>
                <a:spcPts val="0"/>
              </a:spcBef>
              <a:spcAft>
                <a:spcPts val="0"/>
              </a:spcAft>
              <a:buNone/>
            </a:pP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46" name="Google Shape;246;gbe923010d6_0_277: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8abebd0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8abebd0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fomentar la inversión en SEL, deje espacio para que los participantes piensen por sí mismos en cómo SEL es relevante en sus vidas.  Después de describir cada una de las 5 competencias, considere la posibilidad de utilizar estas diapositivas de "reflexión" para ese fin.</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virtual, anime a los participantes a compartir las reflexiones utilizando la función de chat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físico, pida a los participantes que escriban sus pensamientos para cada diapositiva de reflexión, y que compartan algunos pensamientos con un compañero o un pequeño grupo después de las 5 reflexiones.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Para concluir, pida a algunos participantes que compartan con todo el grupo "¿Cómo fue reflexionar sobre sus propias experiencias con SEL?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fue contárselo a otra persona</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Durante la transición, induzca a los participantes a pensar en cómo podría beneficiar a los estudiantes discutir y practicar las habilidades sociales y emocionales en la escuela.</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reflexionado sobre cómo se manifiesta el SEL en su vida, considere la posibilidad de ofrecer una segunda pregunta:</a:t>
            </a:r>
            <a:endParaRPr lang="en-US" sz="1100" b="0" i="0" u="none" strike="noStrike" cap="none" dirty="0">
              <a:solidFill>
                <a:srgbClr val="000000"/>
              </a:solidFill>
              <a:effectLst/>
              <a:latin typeface="Arial"/>
              <a:ea typeface="Arial"/>
              <a:cs typeface="Arial"/>
              <a:sym typeface="Arial"/>
            </a:endParaRPr>
          </a:p>
          <a:p>
            <a:pPr marL="457200" indent="-298450"/>
            <a:r>
              <a:rPr lang="es-MX" sz="1100" b="0" i="1" u="none" strike="noStrike" cap="none" dirty="0">
                <a:solidFill>
                  <a:srgbClr val="000000"/>
                </a:solidFill>
                <a:effectLst/>
                <a:latin typeface="Arial"/>
                <a:ea typeface="Arial"/>
                <a:cs typeface="Arial"/>
                <a:sym typeface="Arial"/>
              </a:rPr>
              <a:t>¿Cómo se manifiesta esta área de competencia de SEL en nuestros alumnos/sus hijos/los jóvenes a los que servimos?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e923010d6_0_285: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Utilice esta diapositiva para describir brevemente lo que es la autoconciencia, dando ejemplos anecdóticos con los que su público pueda identificarse.</a:t>
            </a:r>
          </a:p>
          <a:p>
            <a:pPr marL="0" lvl="0" indent="0" algn="l" rtl="0">
              <a:lnSpc>
                <a:spcPct val="100000"/>
              </a:lnSpc>
              <a:spcBef>
                <a:spcPts val="0"/>
              </a:spcBef>
              <a:spcAft>
                <a:spcPts val="0"/>
              </a:spcAft>
              <a:buSzPts val="1400"/>
              <a:buNone/>
            </a:pP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262" name="Google Shape;262;gbe923010d6_0_285: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8abebd0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8abebd0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fomentar la inversión en SEL, deje espacio para que los participantes piensen por sí mismos en cómo SEL es relevante en sus vidas.  Después de describir cada una de las 5 competencias, considere la posibilidad de utilizar estas diapositivas de "reflexión" para ese fin.</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virtual, anime a los participantes a compartir las reflexiones utilizando la función de chat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físico, pida a los participantes que escriban sus pensamientos para cada diapositiva de reflexión, y que compartan algunos pensamientos con un compañero o un pequeño grupo después de las 5 reflexiones.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Para concluir, pida a algunos participantes que compartan con todo el grupo "¿Cómo fue reflexionar sobre sus propias experiencias con SEL?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fue contárselo a otra persona</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Durante la transición, induzca a los participantes a pensar en cómo podría beneficiar a los estudiantes discutir y practicar las habilidades sociales y emocionales en la escuela.</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reflexionado sobre cómo se manifiesta el SEL en su vida, considere la posibilidad de ofrecer una segunda pregunta:</a:t>
            </a:r>
            <a:endParaRPr lang="en-US" sz="1100" b="0" i="0" u="none" strike="noStrike" cap="none" dirty="0">
              <a:solidFill>
                <a:srgbClr val="000000"/>
              </a:solidFill>
              <a:effectLst/>
              <a:latin typeface="Arial"/>
              <a:ea typeface="Arial"/>
              <a:cs typeface="Arial"/>
              <a:sym typeface="Arial"/>
            </a:endParaRPr>
          </a:p>
          <a:p>
            <a:pPr marL="457200" indent="-298450"/>
            <a:r>
              <a:rPr lang="es-MX" sz="1100" b="0" i="1" u="none" strike="noStrike" cap="none" dirty="0">
                <a:solidFill>
                  <a:srgbClr val="000000"/>
                </a:solidFill>
                <a:effectLst/>
                <a:latin typeface="Arial"/>
                <a:ea typeface="Arial"/>
                <a:cs typeface="Arial"/>
                <a:sym typeface="Arial"/>
              </a:rPr>
              <a:t>¿Cómo se manifiesta esta área de competencia de SEL en nuestros alumnos/sus hijos/los jóvenes a los que servimos?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400db3c7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400db3c7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Borre u oculte esta diapositiva antes de presentarla.</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e923010d6_0_293: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Utilice esta diapositiva para describir brevemente lo que es la autoconciencia, dando ejemplos anecdóticos con los que su público pueda identificarse.</a:t>
            </a:r>
          </a:p>
          <a:p>
            <a:pPr marL="0" lvl="0" indent="0" algn="l" rtl="0">
              <a:lnSpc>
                <a:spcPct val="100000"/>
              </a:lnSpc>
              <a:spcBef>
                <a:spcPts val="0"/>
              </a:spcBef>
              <a:spcAft>
                <a:spcPts val="0"/>
              </a:spcAft>
              <a:buSzPts val="1400"/>
              <a:buNone/>
            </a:pPr>
            <a:endParaRPr dirty="0">
              <a:solidFill>
                <a:schemeClr val="dk1"/>
              </a:solidFill>
            </a:endParaRPr>
          </a:p>
        </p:txBody>
      </p:sp>
      <p:sp>
        <p:nvSpPr>
          <p:cNvPr id="278" name="Google Shape;278;gbe923010d6_0_293: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8abebd04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8abebd04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fomentar la inversión en SEL, deje espacio para que los participantes piensen por sí mismos en cómo SEL es relevante en sus vidas.  Después de describir cada una de las 5 competencias, considere la posibilidad de utilizar estas diapositivas de "reflexión" para ese fin.</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virtual, anime a los participantes a compartir las reflexiones utilizando la función de chat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físico, pida a los participantes que escriban sus pensamientos para cada diapositiva de reflexión, y que compartan algunos pensamientos con un compañero o un pequeño grupo después de las 5 reflexiones.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Para concluir, pida a algunos participantes que compartan con todo el grupo "¿Cómo fue reflexionar sobre sus propias experiencias con SEL?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fue contárselo a otra persona</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Durante la transición, induzca a los participantes a pensar en cómo podría beneficiar a los estudiantes discutir y practicar las habilidades sociales y emocionales en la escuela.</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reflexionado sobre cómo se manifiesta el SEL en su vida, considere la posibilidad de ofrecer una segunda pregunta:</a:t>
            </a:r>
            <a:endParaRPr lang="en-US" sz="1100" b="0" i="0" u="none" strike="noStrike" cap="none" dirty="0">
              <a:solidFill>
                <a:srgbClr val="000000"/>
              </a:solidFill>
              <a:effectLst/>
              <a:latin typeface="Arial"/>
              <a:ea typeface="Arial"/>
              <a:cs typeface="Arial"/>
              <a:sym typeface="Arial"/>
            </a:endParaRPr>
          </a:p>
          <a:p>
            <a:pPr marL="457200" indent="-298450"/>
            <a:r>
              <a:rPr lang="es-MX" sz="1100" b="0" i="1" u="none" strike="noStrike" cap="none" dirty="0">
                <a:solidFill>
                  <a:srgbClr val="000000"/>
                </a:solidFill>
                <a:effectLst/>
                <a:latin typeface="Arial"/>
                <a:ea typeface="Arial"/>
                <a:cs typeface="Arial"/>
                <a:sym typeface="Arial"/>
              </a:rPr>
              <a:t>¿Cómo se manifiesta esta área de competencia de SEL en nuestros alumnos/sus hijos/los jóvenes a los que servimos?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e923010d6_0_30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Utilice esta diapositiva para describir brevemente lo que es la autoconciencia, dando ejemplos anecdóticos con los que su público pueda identificarse.</a:t>
            </a:r>
          </a:p>
          <a:p>
            <a:pPr marL="0" lvl="0" indent="0" algn="l" rtl="0">
              <a:lnSpc>
                <a:spcPct val="100000"/>
              </a:lnSpc>
              <a:spcBef>
                <a:spcPts val="0"/>
              </a:spcBef>
              <a:spcAft>
                <a:spcPts val="0"/>
              </a:spcAft>
              <a:buSzPts val="1400"/>
              <a:buNone/>
            </a:pPr>
            <a:endParaRPr dirty="0">
              <a:solidFill>
                <a:schemeClr val="dk1"/>
              </a:solidFill>
            </a:endParaRPr>
          </a:p>
        </p:txBody>
      </p:sp>
      <p:sp>
        <p:nvSpPr>
          <p:cNvPr id="294" name="Google Shape;294;gbe923010d6_0_30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8abebd04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8abebd04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fomentar la inversión en SEL, deje espacio para que los participantes piensen por sí mismos en cómo SEL es relevante en sus vidas.  Después de describir cada una de las 5 competencias, considere la posibilidad de utilizar estas diapositivas de "reflexión" para ese fin.</a:t>
            </a:r>
          </a:p>
          <a:p>
            <a:pPr marL="158750" indent="0">
              <a:buNone/>
            </a:pP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virtual, anime a los participantes a compartir las reflexiones utilizando la función de chat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un entorno físico, pida a los participantes que escriban sus pensamientos para cada diapositiva de reflexión, y que compartan algunos pensamientos con un compañero o un pequeño grupo después de las 5 reflexiones.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Para concluir, pida a algunos participantes que compartan con todo el grupo "¿Cómo fue reflexionar sobre sus propias experiencias con SEL?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fue contárselo a otra persona</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Durante la transición, induzca a los participantes a pensar en cómo podría beneficiar a los estudiantes discutir y practicar las habilidades sociales y emocionales en la escuela.</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reflexionado sobre cómo se manifiesta el SEL en su vida, considere la posibilidad de ofrecer una segunda pregunta:</a:t>
            </a:r>
            <a:endParaRPr lang="en-US" sz="1100" b="0" i="0" u="none" strike="noStrike" cap="none" dirty="0">
              <a:solidFill>
                <a:srgbClr val="000000"/>
              </a:solidFill>
              <a:effectLst/>
              <a:latin typeface="Arial"/>
              <a:ea typeface="Arial"/>
              <a:cs typeface="Arial"/>
              <a:sym typeface="Arial"/>
            </a:endParaRPr>
          </a:p>
          <a:p>
            <a:pPr marL="457200" indent="-298450"/>
            <a:r>
              <a:rPr lang="es-MX" sz="1100" b="0" i="1" u="none" strike="noStrike" cap="none" dirty="0">
                <a:solidFill>
                  <a:srgbClr val="000000"/>
                </a:solidFill>
                <a:effectLst/>
                <a:latin typeface="Arial"/>
                <a:ea typeface="Arial"/>
                <a:cs typeface="Arial"/>
                <a:sym typeface="Arial"/>
              </a:rPr>
              <a:t>¿Cómo se manifiesta esta área de competencia de SEL en nuestros alumnos/sus hijos/los jóvenes a los que servimos?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8abebd04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8abebd0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Al reflexionar sobre las afirmaciones, probablemente pensaron en las formas en que las 5 competencias SEL son relevantes en su vida profesional, pero también probablemente en su vida personal fuera de la escuela.  Lo mismo ocurre con los jóvenes, que adquieren competencias sociales y emocionales en muchos entornos diferentes.</a:t>
            </a:r>
          </a:p>
          <a:p>
            <a:pPr marL="158750" indent="0">
              <a:buNone/>
            </a:pPr>
            <a:endParaRPr lang="en-US" sz="1100" b="0" i="0" u="none" strike="noStrike" cap="none" dirty="0">
              <a:solidFill>
                <a:srgbClr val="000000"/>
              </a:solidFill>
              <a:effectLst/>
              <a:latin typeface="Arial"/>
              <a:ea typeface="Arial"/>
              <a:cs typeface="Arial"/>
              <a:sym typeface="Arial"/>
            </a:endParaRPr>
          </a:p>
          <a:p>
            <a:pPr lvl="0"/>
            <a:r>
              <a:rPr lang="es-MX" sz="1100" b="1" i="0" u="none" strike="noStrike" cap="none" dirty="0">
                <a:solidFill>
                  <a:srgbClr val="000000"/>
                </a:solidFill>
                <a:effectLst/>
                <a:latin typeface="Arial"/>
                <a:ea typeface="Arial"/>
                <a:cs typeface="Arial"/>
                <a:sym typeface="Arial"/>
              </a:rPr>
              <a:t>Estas competencias no se aprenden rápidamente a través de una presentación, una lectura o un video -- se desarrollan a través de nuestras interacciones, relaciones y entornos -- dentro y fuera de la escuela. </a:t>
            </a:r>
            <a:endParaRPr lang="en-US" sz="1100" b="0" i="0" u="none" strike="noStrike" cap="none" dirty="0">
              <a:solidFill>
                <a:srgbClr val="000000"/>
              </a:solidFill>
              <a:effectLst/>
              <a:latin typeface="Arial"/>
              <a:ea typeface="Arial"/>
              <a:cs typeface="Arial"/>
              <a:sym typeface="Arial"/>
            </a:endParaRPr>
          </a:p>
          <a:p>
            <a:pPr lvl="0"/>
            <a:r>
              <a:rPr lang="es-MX" sz="1100" b="1" i="0" u="none" strike="noStrike" cap="none" dirty="0">
                <a:solidFill>
                  <a:srgbClr val="000000"/>
                </a:solidFill>
                <a:effectLst/>
                <a:latin typeface="Arial"/>
                <a:ea typeface="Arial"/>
                <a:cs typeface="Arial"/>
                <a:sym typeface="Arial"/>
              </a:rPr>
              <a:t>Por ello, el marco de CASEL también hace hincapié en el papel de los entornos y de las auténticas asociaciones entre la escuela, la familia y la comunidad que coordinan las prácticas en los entornos donde los estudiantes viven y aprenden. </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 b="1"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bf4a2db34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bf4a2db3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Promover el SEL para los estudiantes en las aulas implica:</a:t>
            </a:r>
            <a:endParaRPr lang="en-US" sz="1100" b="0" i="0" u="none" strike="noStrike" cap="none" dirty="0">
              <a:solidFill>
                <a:srgbClr val="000000"/>
              </a:solidFill>
              <a:effectLst/>
              <a:latin typeface="Arial"/>
              <a:ea typeface="Arial"/>
              <a:cs typeface="Arial"/>
              <a:sym typeface="Arial"/>
            </a:endParaRPr>
          </a:p>
          <a:p>
            <a:pPr lvl="0"/>
            <a:r>
              <a:rPr lang="es-MX" sz="1100" b="1" i="0" u="none" strike="noStrike" cap="none" dirty="0">
                <a:solidFill>
                  <a:srgbClr val="000000"/>
                </a:solidFill>
                <a:effectLst/>
                <a:latin typeface="Arial"/>
                <a:ea typeface="Arial"/>
                <a:cs typeface="Arial"/>
                <a:sym typeface="Arial"/>
              </a:rPr>
              <a:t>Un clima de apoyo en el aula </a:t>
            </a:r>
            <a:r>
              <a:rPr lang="es-MX" sz="1100" b="0" i="0" u="none" strike="noStrike" cap="none" dirty="0">
                <a:solidFill>
                  <a:srgbClr val="000000"/>
                </a:solidFill>
                <a:effectLst/>
                <a:latin typeface="Arial"/>
                <a:ea typeface="Arial"/>
                <a:cs typeface="Arial"/>
                <a:sym typeface="Arial"/>
              </a:rPr>
              <a:t>en el que los alumnos se sientan emocionalmente seguros, formen parte de una comunidad de estudiantes, estén motivados y se sientan desafiados. </a:t>
            </a:r>
            <a:endParaRPr lang="en-US" sz="1100" b="0" i="0" u="none" strike="noStrike" cap="none" dirty="0">
              <a:solidFill>
                <a:srgbClr val="000000"/>
              </a:solidFill>
              <a:effectLst/>
              <a:latin typeface="Arial"/>
              <a:ea typeface="Arial"/>
              <a:cs typeface="Arial"/>
              <a:sym typeface="Arial"/>
            </a:endParaRPr>
          </a:p>
          <a:p>
            <a:pPr lvl="0"/>
            <a:r>
              <a:rPr lang="es-MX" sz="1100" b="1" i="0" u="none" strike="noStrike" cap="none" dirty="0">
                <a:solidFill>
                  <a:srgbClr val="000000"/>
                </a:solidFill>
                <a:effectLst/>
                <a:latin typeface="Arial"/>
                <a:ea typeface="Arial"/>
                <a:cs typeface="Arial"/>
                <a:sym typeface="Arial"/>
              </a:rPr>
              <a:t>Integración de SEL en la instrucción académica </a:t>
            </a:r>
            <a:r>
              <a:rPr lang="es-MX" sz="1100" b="0" i="0" u="none" strike="noStrike" cap="none" dirty="0">
                <a:solidFill>
                  <a:srgbClr val="000000"/>
                </a:solidFill>
                <a:effectLst/>
                <a:latin typeface="Arial"/>
                <a:ea typeface="Arial"/>
                <a:cs typeface="Arial"/>
                <a:sym typeface="Arial"/>
              </a:rPr>
              <a:t>que entrelace el aprendizaje académico profundo con oportunidades para que los estudiantes practiquen SEL trabajando para comprender sus propias emociones, empatizar con diversas perspectivas, cultivar relaciones de confianza, resolver problemas de manera constructiva y tomar decisiones teniendo en cuenta las necesidades de los demás.</a:t>
            </a:r>
            <a:endParaRPr lang="en-US" sz="1100" b="0" i="0" u="none" strike="noStrike" cap="none" dirty="0">
              <a:solidFill>
                <a:srgbClr val="000000"/>
              </a:solidFill>
              <a:effectLst/>
              <a:latin typeface="Arial"/>
              <a:ea typeface="Arial"/>
              <a:cs typeface="Arial"/>
              <a:sym typeface="Arial"/>
            </a:endParaRPr>
          </a:p>
          <a:p>
            <a:pPr lvl="0"/>
            <a:r>
              <a:rPr lang="es-MX" sz="1100" b="1" i="0" u="none" strike="noStrike" cap="none" dirty="0">
                <a:solidFill>
                  <a:srgbClr val="000000"/>
                </a:solidFill>
                <a:effectLst/>
                <a:latin typeface="Arial"/>
                <a:ea typeface="Arial"/>
                <a:cs typeface="Arial"/>
                <a:sym typeface="Arial"/>
              </a:rPr>
              <a:t>Instrucción explícita de SEL </a:t>
            </a:r>
            <a:r>
              <a:rPr lang="es-MX" sz="1100" b="0" i="0" u="none" strike="noStrike" cap="none" dirty="0">
                <a:solidFill>
                  <a:srgbClr val="000000"/>
                </a:solidFill>
                <a:effectLst/>
                <a:latin typeface="Arial"/>
                <a:ea typeface="Arial"/>
                <a:cs typeface="Arial"/>
                <a:sym typeface="Arial"/>
              </a:rPr>
              <a:t>que proporcione oportunidades consistentes para cultivar, practicar y reflexionar sobre las competencias sociales y emocionales de manera que sean apropiadas para el desarrollo y culturalmente sensibles.</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(Los programas basados en la evidencia pueden apoyar una o las tres áreas del aula centrada en SEL.)</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La instrucción SEL de alta calidad tiene cuatro elementos:</a:t>
            </a:r>
            <a:endParaRPr lang="en-US" sz="1100" b="0" i="0" u="none" strike="noStrike" cap="none" dirty="0">
              <a:solidFill>
                <a:srgbClr val="000000"/>
              </a:solidFill>
              <a:effectLst/>
              <a:latin typeface="Arial"/>
              <a:ea typeface="Arial"/>
              <a:cs typeface="Arial"/>
              <a:sym typeface="Arial"/>
            </a:endParaRPr>
          </a:p>
          <a:p>
            <a:pPr lvl="0"/>
            <a:r>
              <a:rPr lang="es-MX" sz="1100" b="1" i="1" u="none" strike="noStrike" cap="none" dirty="0">
                <a:solidFill>
                  <a:srgbClr val="000000"/>
                </a:solidFill>
                <a:effectLst/>
                <a:latin typeface="Arial"/>
                <a:ea typeface="Arial"/>
                <a:cs typeface="Arial"/>
                <a:sym typeface="Arial"/>
              </a:rPr>
              <a:t>Secuenciada:</a:t>
            </a:r>
            <a:r>
              <a:rPr lang="es-MX" sz="1100" b="1" i="0" u="none" strike="noStrike" cap="none" dirty="0">
                <a:solidFill>
                  <a:srgbClr val="000000"/>
                </a:solidFill>
                <a:effectLst/>
                <a:latin typeface="Arial"/>
                <a:ea typeface="Arial"/>
                <a:cs typeface="Arial"/>
                <a:sym typeface="Arial"/>
              </a:rPr>
              <a:t> </a:t>
            </a:r>
            <a:r>
              <a:rPr lang="es-MX" sz="1100" b="0" i="0" u="none" strike="noStrike" cap="none" dirty="0">
                <a:solidFill>
                  <a:srgbClr val="000000"/>
                </a:solidFill>
                <a:effectLst/>
                <a:latin typeface="Arial"/>
                <a:ea typeface="Arial"/>
                <a:cs typeface="Arial"/>
                <a:sym typeface="Arial"/>
              </a:rPr>
              <a:t>siguiendo un conjunto coordinado de enfoques de formación para fomentar el desarrollo de competencias</a:t>
            </a:r>
            <a:endParaRPr lang="en-US" sz="1100" b="0" i="0" u="none" strike="noStrike" cap="none" dirty="0">
              <a:solidFill>
                <a:srgbClr val="000000"/>
              </a:solidFill>
              <a:effectLst/>
              <a:latin typeface="Arial"/>
              <a:ea typeface="Arial"/>
              <a:cs typeface="Arial"/>
              <a:sym typeface="Arial"/>
            </a:endParaRPr>
          </a:p>
          <a:p>
            <a:pPr lvl="0"/>
            <a:r>
              <a:rPr lang="es-MX" sz="1100" b="1" i="1" u="none" strike="noStrike" cap="none" dirty="0">
                <a:solidFill>
                  <a:srgbClr val="000000"/>
                </a:solidFill>
                <a:effectLst/>
                <a:latin typeface="Arial"/>
                <a:ea typeface="Arial"/>
                <a:cs typeface="Arial"/>
                <a:sym typeface="Arial"/>
              </a:rPr>
              <a:t>Activa:</a:t>
            </a:r>
            <a:r>
              <a:rPr lang="es-MX" sz="1100" b="0" i="0" u="none" strike="noStrike" cap="none" dirty="0">
                <a:solidFill>
                  <a:srgbClr val="000000"/>
                </a:solidFill>
                <a:effectLst/>
                <a:latin typeface="Arial"/>
                <a:ea typeface="Arial"/>
                <a:cs typeface="Arial"/>
                <a:sym typeface="Arial"/>
              </a:rPr>
              <a:t> haciendo hincapié en las formas activas de aprendizaje para ayudar a los estudiantes a practicar y dominar nuevas habilidades</a:t>
            </a:r>
            <a:endParaRPr lang="en-US" sz="1100" b="0" i="0" u="none" strike="noStrike" cap="none" dirty="0">
              <a:solidFill>
                <a:srgbClr val="000000"/>
              </a:solidFill>
              <a:effectLst/>
              <a:latin typeface="Arial"/>
              <a:ea typeface="Arial"/>
              <a:cs typeface="Arial"/>
              <a:sym typeface="Arial"/>
            </a:endParaRPr>
          </a:p>
          <a:p>
            <a:pPr lvl="0"/>
            <a:r>
              <a:rPr lang="es-MX" sz="1100" b="1" i="1" u="none" strike="noStrike" cap="none" dirty="0">
                <a:solidFill>
                  <a:srgbClr val="000000"/>
                </a:solidFill>
                <a:effectLst/>
                <a:latin typeface="Arial"/>
                <a:ea typeface="Arial"/>
                <a:cs typeface="Arial"/>
                <a:sym typeface="Arial"/>
              </a:rPr>
              <a:t>Enfocada:</a:t>
            </a:r>
            <a:r>
              <a:rPr lang="es-MX" sz="1100" b="0" i="0" u="none" strike="noStrike" cap="none" dirty="0">
                <a:solidFill>
                  <a:srgbClr val="000000"/>
                </a:solidFill>
                <a:effectLst/>
                <a:latin typeface="Arial"/>
                <a:ea typeface="Arial"/>
                <a:cs typeface="Arial"/>
                <a:sym typeface="Arial"/>
              </a:rPr>
              <a:t> aplicar un plan de estudios que enfatice intencionadamente el desarrollo de las competencias SEL</a:t>
            </a:r>
            <a:endParaRPr lang="en-US" sz="1100" b="0" i="0" u="none" strike="noStrike" cap="none" dirty="0">
              <a:solidFill>
                <a:srgbClr val="000000"/>
              </a:solidFill>
              <a:effectLst/>
              <a:latin typeface="Arial"/>
              <a:ea typeface="Arial"/>
              <a:cs typeface="Arial"/>
              <a:sym typeface="Arial"/>
            </a:endParaRPr>
          </a:p>
          <a:p>
            <a:pPr lvl="0"/>
            <a:r>
              <a:rPr lang="es-MX" sz="1100" b="1" i="1" u="none" strike="noStrike" cap="none" dirty="0">
                <a:solidFill>
                  <a:srgbClr val="000000"/>
                </a:solidFill>
                <a:effectLst/>
                <a:latin typeface="Arial"/>
                <a:ea typeface="Arial"/>
                <a:cs typeface="Arial"/>
                <a:sym typeface="Arial"/>
              </a:rPr>
              <a:t>Explícita:</a:t>
            </a:r>
            <a:r>
              <a:rPr lang="es-MX" sz="1100" b="0" i="0" u="none" strike="noStrike" cap="none" dirty="0">
                <a:solidFill>
                  <a:srgbClr val="000000"/>
                </a:solidFill>
                <a:effectLst/>
                <a:latin typeface="Arial"/>
                <a:ea typeface="Arial"/>
                <a:cs typeface="Arial"/>
                <a:sym typeface="Arial"/>
              </a:rPr>
              <a:t> definiendo y orientando las habilidades, actitudes y conocimientos específicos</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Investigaciones recientes sugieren un quinto elemento, para convertir el acrónimo en SAFER.</a:t>
            </a:r>
            <a:endParaRPr lang="en-US" sz="1100" b="0" i="0" u="none" strike="noStrike" cap="none" dirty="0">
              <a:solidFill>
                <a:srgbClr val="000000"/>
              </a:solidFill>
              <a:effectLst/>
              <a:latin typeface="Arial"/>
              <a:ea typeface="Arial"/>
              <a:cs typeface="Arial"/>
              <a:sym typeface="Arial"/>
            </a:endParaRPr>
          </a:p>
          <a:p>
            <a:pPr lvl="0"/>
            <a:r>
              <a:rPr lang="es-MX" sz="1100" b="1" i="1" u="none" strike="noStrike" cap="none" dirty="0">
                <a:solidFill>
                  <a:srgbClr val="000000"/>
                </a:solidFill>
                <a:effectLst/>
                <a:latin typeface="Arial"/>
                <a:ea typeface="Arial"/>
                <a:cs typeface="Arial"/>
                <a:sym typeface="Arial"/>
              </a:rPr>
              <a:t>Receptiva:</a:t>
            </a:r>
            <a:r>
              <a:rPr lang="es-MX" sz="1100" b="0" i="0" u="none" strike="noStrike" cap="none" dirty="0">
                <a:solidFill>
                  <a:srgbClr val="000000"/>
                </a:solidFill>
                <a:effectLst/>
                <a:latin typeface="Arial"/>
                <a:ea typeface="Arial"/>
                <a:cs typeface="Arial"/>
                <a:sym typeface="Arial"/>
              </a:rPr>
              <a:t> que se adapte al contexto y a la comunidad escolar, que se refuerce con las aportaciones de los alumnos, las familias y otros miembros de la comunidad escolar, que incluya las referencias culturales de los alumnos en la enseñanza</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bf4a2db34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bf4a2db3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 sz="1200" b="0" dirty="0">
              <a:solidFill>
                <a:schemeClr val="dk1"/>
              </a:solidFill>
              <a:highlight>
                <a:schemeClr val="lt1"/>
              </a:highlight>
              <a:latin typeface="Calibri"/>
              <a:ea typeface="Calibri"/>
              <a:cs typeface="Calibri"/>
              <a:sym typeface="Calibri"/>
            </a:endParaRPr>
          </a:p>
          <a:p>
            <a:pPr marL="158750" indent="0">
              <a:buNone/>
            </a:pPr>
            <a:r>
              <a:rPr lang="es-MX" sz="1100" b="0" i="0" u="none" strike="noStrike" cap="none" dirty="0">
                <a:solidFill>
                  <a:srgbClr val="000000"/>
                </a:solidFill>
                <a:effectLst/>
                <a:highlight>
                  <a:schemeClr val="lt1"/>
                </a:highlight>
                <a:latin typeface="Arial"/>
                <a:ea typeface="Arial"/>
                <a:cs typeface="Arial"/>
                <a:sym typeface="Arial"/>
              </a:rPr>
              <a:t>Fomentar un ambiente escolar de apoyo</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Las normas, los acuerdos compartidos, las rutinas y los procedimientos de toda la escuela apoyan la visión SEL de la escuela</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Evaluar el ambiente escolar mediante datos de observación, encuestas, etc.</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Planificar los esfuerzos de mejora del ambiente basándose en los datos</a:t>
            </a:r>
            <a:endParaRPr lang="en-US" sz="1100" b="0" i="0" u="none" strike="noStrike" cap="none" dirty="0">
              <a:solidFill>
                <a:srgbClr val="000000"/>
              </a:solidFill>
              <a:effectLst/>
              <a:highlight>
                <a:schemeClr val="lt1"/>
              </a:highlight>
              <a:latin typeface="Arial"/>
              <a:ea typeface="Arial"/>
              <a:cs typeface="Arial"/>
              <a:sym typeface="Arial"/>
            </a:endParaRPr>
          </a:p>
          <a:p>
            <a:pPr marL="158750" indent="0">
              <a:buNone/>
            </a:pPr>
            <a:endParaRPr lang="es-MX"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es-MX" sz="1100" b="0" i="0" u="none" strike="noStrike" cap="none" dirty="0">
                <a:solidFill>
                  <a:srgbClr val="000000"/>
                </a:solidFill>
                <a:effectLst/>
                <a:highlight>
                  <a:schemeClr val="lt1"/>
                </a:highlight>
                <a:latin typeface="Arial"/>
                <a:ea typeface="Arial"/>
                <a:cs typeface="Arial"/>
                <a:sym typeface="Arial"/>
              </a:rPr>
              <a:t>Adoptar un programa basado en la evidencia para el SEL</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Secuenciado, Activo, Enfocado, Explícito</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Puede centrarse en las prácticas y estructuras de toda la escuela (enfoques organizativos), así como en la instrucción en el aula (programas basados en lecciones).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Alineado con los objetivos de SEL y culturalmente y lingüísticamente sensible</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Apoyo continuo a la implementación para el personal</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Se aplica con fidelidad en todos los niveles de enseñanza</a:t>
            </a:r>
            <a:endParaRPr lang="en-US" sz="1100" b="0" i="0" u="none" strike="noStrike" cap="none" dirty="0">
              <a:solidFill>
                <a:srgbClr val="000000"/>
              </a:solidFill>
              <a:effectLst/>
              <a:highlight>
                <a:schemeClr val="lt1"/>
              </a:highlight>
              <a:latin typeface="Arial"/>
              <a:ea typeface="Arial"/>
              <a:cs typeface="Arial"/>
              <a:sym typeface="Arial"/>
            </a:endParaRPr>
          </a:p>
          <a:p>
            <a:pPr marL="158750" indent="0">
              <a:buNone/>
            </a:pPr>
            <a:endParaRPr lang="es-MX"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es-MX" sz="1100" b="0" i="0" u="none" strike="noStrike" cap="none" dirty="0">
                <a:solidFill>
                  <a:srgbClr val="000000"/>
                </a:solidFill>
                <a:effectLst/>
                <a:highlight>
                  <a:schemeClr val="lt1"/>
                </a:highlight>
                <a:latin typeface="Arial"/>
                <a:ea typeface="Arial"/>
                <a:cs typeface="Arial"/>
                <a:sym typeface="Arial"/>
              </a:rPr>
              <a:t>Integrar los apoyos a los estudiantes con el SEL</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Continuidad de los apoyos para satisfacer las necesidades académicas, sociales, emocionales y de comportamiento de todos los estudiantes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Lenguaje común y alineación entre los programas y apoyos relacionados</a:t>
            </a:r>
            <a:endParaRPr lang="en-US" sz="1100" b="0" i="0" u="none" strike="noStrike" cap="none" dirty="0">
              <a:solidFill>
                <a:srgbClr val="000000"/>
              </a:solidFill>
              <a:effectLst/>
              <a:highlight>
                <a:schemeClr val="lt1"/>
              </a:highlight>
              <a:latin typeface="Arial"/>
              <a:ea typeface="Arial"/>
              <a:cs typeface="Arial"/>
              <a:sym typeface="Arial"/>
            </a:endParaRPr>
          </a:p>
          <a:p>
            <a:pPr marL="158750" indent="0">
              <a:buNone/>
            </a:pPr>
            <a:endParaRPr lang="es-MX"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es-MX" sz="1100" b="0" i="0" u="none" strike="noStrike" cap="none" dirty="0">
                <a:solidFill>
                  <a:srgbClr val="000000"/>
                </a:solidFill>
                <a:effectLst/>
                <a:highlight>
                  <a:schemeClr val="lt1"/>
                </a:highlight>
                <a:latin typeface="Arial"/>
                <a:ea typeface="Arial"/>
                <a:cs typeface="Arial"/>
                <a:sym typeface="Arial"/>
              </a:rPr>
              <a:t>Establecer políticas disciplinarias que promuevan el SEL</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Proporcionar oportunidades para que los estudiantes reflexionen, resuelvan problemas y establezcan relaciones positivas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Tener en cuenta las etapas de desarrollo, los antecedentes culturales y las diferencias individuales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Los datos muestran que se utilizan de forma coherente y equitativa</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Apoyo a los profesores para que utilicen la disciplina centrada en el alumno</a:t>
            </a:r>
            <a:endParaRPr lang="en-US" sz="1100" b="0" i="0" u="none" strike="noStrike" cap="none" dirty="0">
              <a:solidFill>
                <a:srgbClr val="000000"/>
              </a:solidFill>
              <a:effectLst/>
              <a:highlight>
                <a:schemeClr val="lt1"/>
              </a:highlight>
              <a:latin typeface="Arial"/>
              <a:ea typeface="Arial"/>
              <a:cs typeface="Arial"/>
              <a:sym typeface="Arial"/>
            </a:endParaRPr>
          </a:p>
          <a:p>
            <a:pPr marL="158750" indent="0">
              <a:buNone/>
            </a:pPr>
            <a:endParaRPr lang="es-MX" sz="1100" b="0" i="0" u="none" strike="noStrike" cap="none" dirty="0">
              <a:solidFill>
                <a:srgbClr val="000000"/>
              </a:solidFill>
              <a:effectLst/>
              <a:highlight>
                <a:schemeClr val="lt1"/>
              </a:highlight>
              <a:latin typeface="Arial"/>
              <a:ea typeface="Arial"/>
              <a:cs typeface="Arial"/>
              <a:sym typeface="Arial"/>
            </a:endParaRPr>
          </a:p>
          <a:p>
            <a:pPr marL="158750" indent="0">
              <a:buNone/>
            </a:pPr>
            <a:r>
              <a:rPr lang="es-MX" sz="1100" b="0" i="0" u="none" strike="noStrike" cap="none" dirty="0">
                <a:solidFill>
                  <a:srgbClr val="000000"/>
                </a:solidFill>
                <a:effectLst/>
                <a:highlight>
                  <a:schemeClr val="lt1"/>
                </a:highlight>
                <a:latin typeface="Arial"/>
                <a:ea typeface="Arial"/>
                <a:cs typeface="Arial"/>
                <a:sym typeface="Arial"/>
              </a:rPr>
              <a:t>Elevar la voz de los estudiantes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Involucrar a los estudiantes como líderes, solucionadores de problemas y tomadores de decisiones</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Elevar las perspectivas de los estudiantes para dar forma a las iniciativas SEL, las prácticas de instrucción, y el ambiente escolar</a:t>
            </a:r>
            <a:endParaRPr lang="en-US" sz="1100" b="0" i="0" u="none" strike="noStrike" cap="none" dirty="0">
              <a:solidFill>
                <a:srgbClr val="000000"/>
              </a:solidFill>
              <a:effectLst/>
              <a:highlight>
                <a:schemeClr val="lt1"/>
              </a:highlight>
              <a:latin typeface="Arial"/>
              <a:ea typeface="Arial"/>
              <a:cs typeface="Arial"/>
              <a:sym typeface="Arial"/>
            </a:endParaRPr>
          </a:p>
          <a:p>
            <a:pPr lvl="0"/>
            <a:r>
              <a:rPr lang="es-MX" sz="1100" b="0" i="0" u="none" strike="noStrike" cap="none" dirty="0">
                <a:solidFill>
                  <a:srgbClr val="000000"/>
                </a:solidFill>
                <a:effectLst/>
                <a:highlight>
                  <a:schemeClr val="lt1"/>
                </a:highlight>
                <a:latin typeface="Arial"/>
                <a:ea typeface="Arial"/>
                <a:cs typeface="Arial"/>
                <a:sym typeface="Arial"/>
              </a:rPr>
              <a:t>Los estudiantes inician y lideran actividades, soluciones y proyectos para mejorar su aula, escuela y comunidad</a:t>
            </a:r>
            <a:endParaRPr lang="en-US" sz="1100" b="0" i="0" u="none" strike="noStrike" cap="none" dirty="0">
              <a:solidFill>
                <a:srgbClr val="000000"/>
              </a:solidFill>
              <a:effectLst/>
              <a:highlight>
                <a:schemeClr val="lt1"/>
              </a:highlight>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bf4a2db34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bf4a2db34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s-MX" sz="1100" b="0" i="0" u="none" strike="noStrike" cap="none" dirty="0">
                <a:solidFill>
                  <a:srgbClr val="000000"/>
                </a:solidFill>
                <a:effectLst/>
                <a:latin typeface="Arial"/>
                <a:ea typeface="Arial"/>
                <a:cs typeface="Arial"/>
                <a:sym typeface="Arial"/>
              </a:rPr>
              <a:t>Cuando las escuelas y las familias trabajan juntas, pueden establecer fuertes conexiones que refuerzan el desarrollo de las habilidades sociales y emocionales. De hecho, las investigaciones sugieren que los programas de SEL basados en la evidencia son más eficaces cuando se extienden al hogar (Albright &amp; Weissberg, 2010).</a:t>
            </a:r>
            <a:endParaRPr lang="en-US" sz="1100" b="0" i="0" u="none" strike="noStrike" cap="none" dirty="0">
              <a:solidFill>
                <a:srgbClr val="000000"/>
              </a:solidFill>
              <a:effectLst/>
              <a:latin typeface="Arial"/>
              <a:ea typeface="Arial"/>
              <a:cs typeface="Arial"/>
              <a:sym typeface="Arial"/>
            </a:endParaRPr>
          </a:p>
          <a:p>
            <a:pPr lvl="0"/>
            <a:r>
              <a:rPr lang="es-MX" sz="1100" b="0" i="0" u="none" strike="noStrike" cap="none" dirty="0">
                <a:solidFill>
                  <a:srgbClr val="000000"/>
                </a:solidFill>
                <a:effectLst/>
                <a:latin typeface="Arial"/>
                <a:ea typeface="Arial"/>
                <a:cs typeface="Arial"/>
                <a:sym typeface="Arial"/>
              </a:rPr>
              <a:t>Las escuelas, a su vez, pueden aprovechar y aprender de las estrategias que las familias ya están utilizando para apoyar el SEL a través de auténticas asociaciones familiares. </a:t>
            </a:r>
            <a:endParaRPr lang="en-US" sz="1100" b="0" i="0" u="none" strike="noStrike" cap="none" dirty="0">
              <a:solidFill>
                <a:srgbClr val="000000"/>
              </a:solidFill>
              <a:effectLst/>
              <a:latin typeface="Arial"/>
              <a:ea typeface="Arial"/>
              <a:cs typeface="Arial"/>
              <a:sym typeface="Arial"/>
            </a:endParaRPr>
          </a:p>
          <a:p>
            <a:pPr lvl="0"/>
            <a:r>
              <a:rPr lang="es-MX" sz="1100" b="0" i="0" u="none" strike="noStrike" cap="none" dirty="0">
                <a:solidFill>
                  <a:srgbClr val="000000"/>
                </a:solidFill>
                <a:effectLst/>
                <a:latin typeface="Arial"/>
                <a:ea typeface="Arial"/>
                <a:cs typeface="Arial"/>
                <a:sym typeface="Arial"/>
              </a:rPr>
              <a:t>Es mucho más probable que las familias formen asociaciones con las escuelas cuando las normas, los valores y las representaciones culturales de la escuela reflejan sus propias experiencias (Atunez, 2000), por lo que es importante que los equipos fomenten un entorno escolar culturalmente receptivo y acogedor y que involucren auténticamente a las familias como socios en la promoción del SEL de los estudiantes.</a:t>
            </a:r>
            <a:endParaRPr lang="en"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bf4a2db3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bf4a2db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e923010d6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Transición del "por qué" al "cómo" de la presentación</a:t>
            </a:r>
            <a:endParaRPr lang="en-US" sz="1100" b="0" i="0" u="none" strike="noStrike" cap="none" dirty="0">
              <a:solidFill>
                <a:srgbClr val="000000"/>
              </a:solidFill>
              <a:effectLst/>
              <a:latin typeface="Arial"/>
              <a:ea typeface="Arial"/>
              <a:cs typeface="Arial"/>
              <a:sym typeface="Arial"/>
            </a:endParaRPr>
          </a:p>
        </p:txBody>
      </p:sp>
      <p:sp>
        <p:nvSpPr>
          <p:cNvPr id="359" name="Google Shape;359;gbe923010d6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e923010d6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e923010d6_0_98: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158750" indent="0">
              <a:buNone/>
            </a:pPr>
            <a:r>
              <a:rPr lang="es-MX" sz="1100" b="0" i="1" u="none" strike="noStrike" cap="none" dirty="0">
                <a:solidFill>
                  <a:srgbClr val="000000"/>
                </a:solidFill>
                <a:effectLst/>
                <a:latin typeface="Arial"/>
                <a:ea typeface="Arial"/>
                <a:cs typeface="Arial"/>
                <a:sym typeface="Arial"/>
              </a:rPr>
              <a:t>Dedique unos minutos a una actividad de bienvenida adecuada al grupo y al tiempo disponible.  Esto puede ser tan sencillo como dirigirse a un compañero y preguntarle "¿Qué hay de nuevo?". Pero si hay tiempo suficiente, elija una pregunta o actividad que incite a los miembros del grupo a aprender algo nuevo, como, por ejemplo, responder por turnos dentro de un grupo pequeño:</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¿Cuál es la habilidad o el conocimiento más importante que ha aprendido "en el trabajo" a diferencia de los cursos o la capacitación que tenía antes de comenzar?</a:t>
            </a: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se presenta a los padres y cuidadores, una pregunta similar funciona --</a:t>
            </a:r>
            <a:r>
              <a:rPr lang="es-MX" sz="1100" b="1" i="1" u="none" strike="noStrike" cap="none" dirty="0">
                <a:solidFill>
                  <a:srgbClr val="000000"/>
                </a:solidFill>
                <a:effectLst/>
                <a:latin typeface="Arial"/>
                <a:ea typeface="Arial"/>
                <a:cs typeface="Arial"/>
                <a:sym typeface="Arial"/>
              </a:rPr>
              <a:t> </a:t>
            </a:r>
            <a:r>
              <a:rPr lang="es-MX" sz="1100" b="1" i="0" u="none" strike="noStrike" cap="none" dirty="0">
                <a:solidFill>
                  <a:srgbClr val="000000"/>
                </a:solidFill>
                <a:effectLst/>
                <a:latin typeface="Arial"/>
                <a:ea typeface="Arial"/>
                <a:cs typeface="Arial"/>
                <a:sym typeface="Arial"/>
              </a:rPr>
              <a:t>¿Qué sabiduría ha obtenido de la experiencia de cuidar a su hijo, en lugar de lo que pueda haber leído o le hayan contado?</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Una vez que los participantes hayan respondido a esta pregunta con un compañero o un pequeño grupo, pregunte a todo el grupo si alguien quiere compartir en voz alta un tema o aspecto común que haya surgido de su conversación.  Establezca las conexiones posibles entre las respuestas.</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Como han demostrado sus respuestas a esta pregunta, todos seguimos aprendiendo a través de nuestras experiencias.  Y </a:t>
            </a:r>
            <a:r>
              <a:rPr lang="es-MX" sz="1100" b="0" i="0" u="none" strike="noStrike" cap="none" dirty="0">
                <a:solidFill>
                  <a:srgbClr val="000000"/>
                </a:solidFill>
                <a:effectLst/>
                <a:latin typeface="Arial"/>
                <a:ea typeface="Arial"/>
                <a:cs typeface="Arial"/>
                <a:sym typeface="Arial"/>
              </a:rPr>
              <a:t>[algo/la mayoría/todo]</a:t>
            </a:r>
            <a:r>
              <a:rPr lang="es-MX" sz="1100" b="1" i="0" u="none" strike="noStrike" cap="none" dirty="0">
                <a:solidFill>
                  <a:srgbClr val="000000"/>
                </a:solidFill>
                <a:effectLst/>
                <a:latin typeface="Arial"/>
                <a:ea typeface="Arial"/>
                <a:cs typeface="Arial"/>
                <a:sym typeface="Arial"/>
              </a:rPr>
              <a:t> de lo que estoy escuchando se relaciona con nuestro tema de hoy: el aprendizaje social y emocional, o SEL por sus siglas en inglés.  Tanto si han aprendido antes formalmente sobre SEL como si no, es probable que descubran que muchas de las habilidades que han adquirido para convertirse en un </a:t>
            </a:r>
            <a:r>
              <a:rPr lang="es-MX" sz="1100" b="0" i="0" u="none" strike="noStrike" cap="none" dirty="0">
                <a:solidFill>
                  <a:srgbClr val="000000"/>
                </a:solidFill>
                <a:effectLst/>
                <a:latin typeface="Arial"/>
                <a:ea typeface="Arial"/>
                <a:cs typeface="Arial"/>
                <a:sym typeface="Arial"/>
              </a:rPr>
              <a:t>[enumere los múltiples roles de los participantes en la sala]</a:t>
            </a:r>
            <a:r>
              <a:rPr lang="es-MX" sz="1100" b="1" i="0" u="none" strike="noStrike" cap="none" dirty="0">
                <a:solidFill>
                  <a:srgbClr val="000000"/>
                </a:solidFill>
                <a:effectLst/>
                <a:latin typeface="Arial"/>
                <a:ea typeface="Arial"/>
                <a:cs typeface="Arial"/>
                <a:sym typeface="Arial"/>
              </a:rPr>
              <a:t> eficaz son habilidades sociales y emocionales, que todos seguimos desarrollando a lo largo de nuestra vida.</a:t>
            </a:r>
          </a:p>
          <a:p>
            <a:pPr marL="158750" indent="0">
              <a:buNone/>
            </a:pPr>
            <a:endParaRPr lang="es-MX" sz="1100" b="1"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está buscando algo diferente para abrir su presentación, puede encontrar otras actividades de bienvenida relacionadas con </a:t>
            </a:r>
            <a:r>
              <a:rPr lang="es-MX" sz="1100" b="0" i="0" u="none" strike="noStrike" cap="none" dirty="0">
                <a:solidFill>
                  <a:srgbClr val="000000"/>
                </a:solidFill>
                <a:effectLst/>
                <a:latin typeface="Arial"/>
                <a:ea typeface="Arial"/>
                <a:cs typeface="Arial"/>
                <a:sym typeface="Arial"/>
              </a:rPr>
              <a:t>el</a:t>
            </a:r>
            <a:r>
              <a:rPr lang="es-MX" sz="1100" b="0" i="1" u="none" strike="noStrike" cap="none" dirty="0">
                <a:solidFill>
                  <a:srgbClr val="000000"/>
                </a:solidFill>
                <a:effectLst/>
                <a:latin typeface="Arial"/>
                <a:ea typeface="Arial"/>
                <a:cs typeface="Arial"/>
                <a:sym typeface="Arial"/>
              </a:rPr>
              <a:t> Libro de estrategias de las 3 prácticas distintivas del SEL:</a:t>
            </a:r>
            <a:r>
              <a:rPr lang="en-US" sz="1100" b="0" i="0" u="none" strike="noStrike" cap="none" dirty="0">
                <a:solidFill>
                  <a:srgbClr val="000000"/>
                </a:solidFill>
                <a:effectLst/>
                <a:latin typeface="Arial"/>
                <a:ea typeface="Arial"/>
                <a:cs typeface="Arial"/>
                <a:sym typeface="Arial"/>
              </a:rPr>
              <a:t> </a:t>
            </a:r>
            <a:r>
              <a:rPr lang="es-MX" sz="1100" b="0" i="1" u="sng" strike="noStrike" cap="none" dirty="0">
                <a:solidFill>
                  <a:srgbClr val="000000"/>
                </a:solidFill>
                <a:effectLst/>
                <a:latin typeface="Arial"/>
                <a:ea typeface="Arial"/>
                <a:cs typeface="Arial"/>
                <a:sym typeface="Arial"/>
                <a:hlinkClick r:id="rId3"/>
              </a:rPr>
              <a:t>https://schoolguide.casel.org/uploads/2018/12/CASEL_SEL-3-Signature-Practices-Playbook-V3.pdf</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¿Por qué hacer una actividad de bienvenida?  Los participantes llegan con una amplia gama de conocimientos sobre SEL y usted quiere crear un ambiente en el que todos se sientan bienvenidos a contribuir, incluso si no saben mucho sobre el tema todavía.  También querrá conectar a las personas entre sí para reducir su ansiedad y crear un sentido de pertenencia. </a:t>
            </a:r>
            <a:endParaRPr lang="en-US" sz="11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34" name="Google Shape;134;gbe923010d6_0_98: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Dé a los participantes tiempo para procesar lo que han oído hasta ahora y aplicarlo imaginando cómo podría ser el SEL en diferentes entornos escolares. </a:t>
            </a:r>
            <a:endParaRPr lang="en-US" sz="1100" b="0" i="0" u="none" strike="noStrike" cap="none" dirty="0">
              <a:solidFill>
                <a:srgbClr val="000000"/>
              </a:solidFill>
              <a:effectLst/>
              <a:latin typeface="Arial"/>
              <a:ea typeface="Arial"/>
              <a:cs typeface="Arial"/>
              <a:sym typeface="Arial"/>
            </a:endParaRPr>
          </a:p>
          <a:p>
            <a:endParaRPr lang="es-MX" sz="1100" b="0" i="1"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Pida a los participantes que se dirijan a 2 o 3 personas que estén sentadas cerca de ellos, o divídanse en grupos de 3 o 4 personas por sala.  En grupos, discutan cómo el SEL puede estar presente en estos 4 cuadrados.</a:t>
            </a:r>
            <a:endParaRPr lang="en-US" sz="1100" b="0" i="0" u="none" strike="noStrike" cap="none" dirty="0">
              <a:solidFill>
                <a:srgbClr val="000000"/>
              </a:solidFill>
              <a:effectLst/>
              <a:latin typeface="Arial"/>
              <a:ea typeface="Arial"/>
              <a:cs typeface="Arial"/>
              <a:sym typeface="Arial"/>
            </a:endParaRPr>
          </a:p>
          <a:p>
            <a:pPr lvl="0"/>
            <a:r>
              <a:rPr lang="es-MX" sz="1100" b="0" i="1" u="none" strike="noStrike" cap="none" dirty="0">
                <a:solidFill>
                  <a:srgbClr val="000000"/>
                </a:solidFill>
                <a:effectLst/>
                <a:latin typeface="Arial"/>
                <a:ea typeface="Arial"/>
                <a:cs typeface="Arial"/>
                <a:sym typeface="Arial"/>
              </a:rPr>
              <a:t>Para informar a todo el grupo (haga una votación y pida a algunos participantes que expliquen su elección):</a:t>
            </a:r>
            <a:endParaRPr lang="en-US" sz="1100" b="0" i="0" u="none" strike="noStrike" cap="none" dirty="0">
              <a:solidFill>
                <a:srgbClr val="000000"/>
              </a:solidFill>
              <a:effectLst/>
              <a:latin typeface="Arial"/>
              <a:ea typeface="Arial"/>
              <a:cs typeface="Arial"/>
              <a:sym typeface="Arial"/>
            </a:endParaRPr>
          </a:p>
          <a:p>
            <a:pPr lvl="0"/>
            <a:r>
              <a:rPr lang="es-MX" sz="1100" b="0" i="1" u="none" strike="noStrike" cap="none" dirty="0">
                <a:solidFill>
                  <a:srgbClr val="000000"/>
                </a:solidFill>
                <a:effectLst/>
                <a:latin typeface="Arial"/>
                <a:ea typeface="Arial"/>
                <a:cs typeface="Arial"/>
                <a:sym typeface="Arial"/>
              </a:rPr>
              <a:t>¿Qué cuadrado fue más fácil de imaginar? </a:t>
            </a:r>
            <a:endParaRPr lang="en-US" sz="1100" b="0" i="0" u="none" strike="noStrike" cap="none" dirty="0">
              <a:solidFill>
                <a:srgbClr val="000000"/>
              </a:solidFill>
              <a:effectLst/>
              <a:latin typeface="Arial"/>
              <a:ea typeface="Arial"/>
              <a:cs typeface="Arial"/>
              <a:sym typeface="Arial"/>
            </a:endParaRPr>
          </a:p>
          <a:p>
            <a:pPr lvl="0"/>
            <a:r>
              <a:rPr lang="es-MX" sz="1100" b="0" i="1" u="none" strike="noStrike" cap="none" dirty="0">
                <a:solidFill>
                  <a:srgbClr val="000000"/>
                </a:solidFill>
                <a:effectLst/>
                <a:latin typeface="Arial"/>
                <a:ea typeface="Arial"/>
                <a:cs typeface="Arial"/>
                <a:sym typeface="Arial"/>
              </a:rPr>
              <a:t>¿Cuál fue el más interesante para debatir?</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e923010d6_0_570: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El SEL a nivel de toda la escuela es un enfoque sistémico para infundir el aprendizaje social y emocional en cada parte del día escolar, en todas las aulas, durante todas las partes del día escolar y el tiempo fuera de la escuela, entre los administradores y el personal, y en asociación con las familias y las comunidades. </a:t>
            </a:r>
          </a:p>
          <a:p>
            <a:pPr marL="158750" indent="0">
              <a:buNone/>
            </a:pPr>
            <a:endParaRPr lang="en-US" sz="1100" b="1"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Los 10 indicadores de SEL en la escuela describen lo que se puede esperar ver en una escuela con una implementación sistémica de SEL de alta calidad.</a:t>
            </a:r>
          </a:p>
          <a:p>
            <a:pPr marL="158750" indent="0">
              <a:buNone/>
            </a:pPr>
            <a:endParaRPr lang="en-US" sz="1100" b="1"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No son una "lista de verificación" ni una lista de "cosas por hacer", porque están interconectados y no deben abordarse como tareas separadas y aisladas.  Piense en ello como un paisaje.</a:t>
            </a:r>
          </a:p>
          <a:p>
            <a:pPr marL="158750" indent="0">
              <a:buNone/>
            </a:pPr>
            <a:endParaRPr lang="en-US" sz="1100" b="1"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Recomendado: Comparta con los participantes el folleto de los 10 indicadores del SEL en toda la escuela en forma de folleto impreso o de enlace en el chat, encuéntrelo en </a:t>
            </a:r>
            <a:r>
              <a:rPr lang="es-MX" sz="1100" b="0" i="0" u="sng" strike="noStrike" cap="none" dirty="0">
                <a:solidFill>
                  <a:srgbClr val="000000"/>
                </a:solidFill>
                <a:effectLst/>
                <a:latin typeface="Arial"/>
                <a:ea typeface="Arial"/>
                <a:cs typeface="Arial"/>
                <a:sym typeface="Arial"/>
              </a:rPr>
              <a:t>https://schoolguide.casel.org/resource/indicators-of-schoolwide-sel-spanish/ )</a:t>
            </a:r>
            <a:endParaRPr lang="en-US" sz="11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400"/>
              </a:spcBef>
              <a:spcAft>
                <a:spcPts val="0"/>
              </a:spcAft>
              <a:buClr>
                <a:schemeClr val="lt1"/>
              </a:buClr>
              <a:buSzPts val="1200"/>
              <a:buFont typeface="Calibri"/>
              <a:buNone/>
            </a:pPr>
            <a:r>
              <a:rPr lang="en" sz="1200" b="1" dirty="0">
                <a:latin typeface="Calibri"/>
                <a:ea typeface="Calibri"/>
                <a:cs typeface="Calibri"/>
                <a:sym typeface="Calibri"/>
              </a:rPr>
              <a:t> </a:t>
            </a:r>
            <a:endParaRPr sz="1200" dirty="0">
              <a:solidFill>
                <a:srgbClr val="0076BE"/>
              </a:solidFill>
              <a:latin typeface="Calibri"/>
              <a:ea typeface="Calibri"/>
              <a:cs typeface="Calibri"/>
              <a:sym typeface="Calibri"/>
            </a:endParaRPr>
          </a:p>
        </p:txBody>
      </p:sp>
      <p:sp>
        <p:nvSpPr>
          <p:cNvPr id="373" name="Google Shape;373;gbe923010d6_0_57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e923010d6_0_2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be923010d6_0_2167: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Veamos más de cerca los indicadores de SEL en la escuela.</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Dado que los jóvenes interactúan social y emocionalmente de forma constante en todos los entornos, los educadores deberían pensar en formas de integrar el SEL en todos los aspectos de la experiencia escolar y en todos los entornos en los que los jóvenes aprenden, no solamente en una sola clase, bloque de aprendizaje o serie de asambleas.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El SEL en toda la escuela es un proceso a largo plazo que puede tardar de 3 a 5 años en implementarse completamente. No es de esperar que se observen pruebas de todos estos indicadores después de un solo año de implementación del SEL, pero con el tiempo, a medida que surge el panorama general, estas son algunas de las facetas que una comunidad escolar podría esperar ver.</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 sz="1200" b="1" dirty="0"/>
          </a:p>
        </p:txBody>
      </p:sp>
      <p:sp>
        <p:nvSpPr>
          <p:cNvPr id="384" name="Google Shape;384;gbe923010d6_0_2167: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e923010d6_0_2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be923010d6_0_2390: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Crédito: Escuelas Públicas de Chicago</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Enlace del video: </a:t>
            </a:r>
            <a:r>
              <a:rPr lang="es-MX" sz="1100" b="1" i="0" u="sng" strike="noStrike" cap="none" dirty="0">
                <a:solidFill>
                  <a:srgbClr val="000000"/>
                </a:solidFill>
                <a:effectLst/>
                <a:latin typeface="Arial"/>
                <a:ea typeface="Arial"/>
                <a:cs typeface="Arial"/>
                <a:sym typeface="Arial"/>
                <a:hlinkClick r:id="rId3"/>
              </a:rPr>
              <a:t>https://drive.google.com/file/d/1ZMFbwgOaVElGiqvhUul8DDS_0B_WmVvE/view?usp=sharing</a:t>
            </a:r>
            <a:r>
              <a:rPr lang="es-MX" sz="1100" b="1" i="0" u="none" strike="noStrike" cap="none" dirty="0">
                <a:solidFill>
                  <a:srgbClr val="000000"/>
                </a:solidFill>
                <a:effectLst/>
                <a:latin typeface="Arial"/>
                <a:ea typeface="Arial"/>
                <a:cs typeface="Arial"/>
                <a:sym typeface="Arial"/>
              </a:rPr>
              <a: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Una escuela que ha implementado el SEL durante muchos años es la Primaria Marcus Garvey, una escuela K-8. Fue una de las primeras en adoptar el SEL en las escuelas públicas de Chicago y ha pasado años construyendo un modelo de SEL en toda la escuela.</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Mientras observan, piensen en los 10 indicadores que acaban de ver y cómo están presentes en Marcus Garvey.</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¿Busca otro video?  Consulte nuestra biblioteca de videos en </a:t>
            </a:r>
            <a:r>
              <a:rPr lang="es-MX" sz="1100" b="0" i="0" u="sng" strike="noStrike" cap="none" dirty="0">
                <a:solidFill>
                  <a:srgbClr val="000000"/>
                </a:solidFill>
                <a:effectLst/>
                <a:latin typeface="Arial"/>
                <a:ea typeface="Arial"/>
                <a:cs typeface="Arial"/>
                <a:sym typeface="Arial"/>
                <a:hlinkClick r:id="rId4"/>
              </a:rPr>
              <a:t>https://schoolguide.casel.org/video-library/</a:t>
            </a: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Clr>
                <a:schemeClr val="dk1"/>
              </a:buClr>
              <a:buSzPts val="5200"/>
              <a:buFont typeface="Arial"/>
              <a:buNone/>
            </a:pPr>
            <a:endParaRPr lang="en" sz="1200" dirty="0"/>
          </a:p>
        </p:txBody>
      </p:sp>
      <p:sp>
        <p:nvSpPr>
          <p:cNvPr id="392" name="Google Shape;392;gbe923010d6_0_239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e923010d6_0_2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e923010d6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i="1" dirty="0" err="1">
                <a:solidFill>
                  <a:schemeClr val="dk1"/>
                </a:solidFill>
              </a:rPr>
              <a:t>Utilice</a:t>
            </a:r>
            <a:r>
              <a:rPr lang="en-US" sz="1200" i="1" dirty="0">
                <a:solidFill>
                  <a:schemeClr val="dk1"/>
                </a:solidFill>
              </a:rPr>
              <a:t> </a:t>
            </a:r>
            <a:r>
              <a:rPr lang="en-US" sz="1200" i="1" dirty="0" err="1">
                <a:solidFill>
                  <a:schemeClr val="dk1"/>
                </a:solidFill>
              </a:rPr>
              <a:t>esta</a:t>
            </a:r>
            <a:r>
              <a:rPr lang="en-US" sz="1200" i="1" dirty="0">
                <a:solidFill>
                  <a:schemeClr val="dk1"/>
                </a:solidFill>
              </a:rPr>
              <a:t> </a:t>
            </a:r>
            <a:r>
              <a:rPr lang="en-US" sz="1200" i="1" dirty="0" err="1">
                <a:solidFill>
                  <a:schemeClr val="dk1"/>
                </a:solidFill>
              </a:rPr>
              <a:t>diapositiva</a:t>
            </a:r>
            <a:r>
              <a:rPr lang="en-US" sz="1200" i="1" dirty="0">
                <a:solidFill>
                  <a:schemeClr val="dk1"/>
                </a:solidFill>
              </a:rPr>
              <a:t> para </a:t>
            </a:r>
            <a:r>
              <a:rPr lang="en-US" sz="1200" i="1" dirty="0" err="1">
                <a:solidFill>
                  <a:schemeClr val="dk1"/>
                </a:solidFill>
              </a:rPr>
              <a:t>guiar</a:t>
            </a:r>
            <a:r>
              <a:rPr lang="en-US" sz="1200" i="1" dirty="0">
                <a:solidFill>
                  <a:schemeClr val="dk1"/>
                </a:solidFill>
              </a:rPr>
              <a:t> las </a:t>
            </a:r>
            <a:r>
              <a:rPr lang="en-US" sz="1200" i="1" dirty="0" err="1">
                <a:solidFill>
                  <a:schemeClr val="dk1"/>
                </a:solidFill>
              </a:rPr>
              <a:t>conversaciones</a:t>
            </a:r>
            <a:r>
              <a:rPr lang="en-US" sz="1200" i="1" dirty="0">
                <a:solidFill>
                  <a:schemeClr val="dk1"/>
                </a:solidFill>
              </a:rPr>
              <a:t> del </a:t>
            </a:r>
            <a:r>
              <a:rPr lang="en-US" sz="1200" i="1" dirty="0" err="1">
                <a:solidFill>
                  <a:schemeClr val="dk1"/>
                </a:solidFill>
              </a:rPr>
              <a:t>grupo</a:t>
            </a:r>
            <a:r>
              <a:rPr lang="en-US" sz="1200" i="1" dirty="0">
                <a:solidFill>
                  <a:schemeClr val="dk1"/>
                </a:solidFill>
              </a:rPr>
              <a:t> </a:t>
            </a:r>
            <a:r>
              <a:rPr lang="en-US" sz="1200" i="1" dirty="0" err="1">
                <a:solidFill>
                  <a:schemeClr val="dk1"/>
                </a:solidFill>
              </a:rPr>
              <a:t>pequeño</a:t>
            </a:r>
            <a:r>
              <a:rPr lang="en-US" sz="1200" i="1" dirty="0">
                <a:solidFill>
                  <a:schemeClr val="dk1"/>
                </a:solidFill>
              </a:rPr>
              <a:t> o del </a:t>
            </a:r>
            <a:r>
              <a:rPr lang="en-US" sz="1200" i="1" dirty="0" err="1">
                <a:solidFill>
                  <a:schemeClr val="dk1"/>
                </a:solidFill>
              </a:rPr>
              <a:t>grupo</a:t>
            </a:r>
            <a:r>
              <a:rPr lang="en-US" sz="1200" i="1" dirty="0">
                <a:solidFill>
                  <a:schemeClr val="dk1"/>
                </a:solidFill>
              </a:rPr>
              <a:t> </a:t>
            </a:r>
            <a:r>
              <a:rPr lang="en-US" sz="1200" i="1" dirty="0" err="1">
                <a:solidFill>
                  <a:schemeClr val="dk1"/>
                </a:solidFill>
              </a:rPr>
              <a:t>entero</a:t>
            </a:r>
            <a:r>
              <a:rPr lang="en-US" sz="1200" i="1" dirty="0">
                <a:solidFill>
                  <a:schemeClr val="dk1"/>
                </a:solidFill>
              </a:rPr>
              <a:t> </a:t>
            </a:r>
            <a:r>
              <a:rPr lang="en-US" sz="1200" i="1" dirty="0" err="1">
                <a:solidFill>
                  <a:schemeClr val="dk1"/>
                </a:solidFill>
              </a:rPr>
              <a:t>sobre</a:t>
            </a:r>
            <a:r>
              <a:rPr lang="en-US" sz="1200" i="1" dirty="0">
                <a:solidFill>
                  <a:schemeClr val="dk1"/>
                </a:solidFill>
              </a:rPr>
              <a:t> el video. </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400db3c7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400db3c7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Elija entre las 4 opciones de conclusión y borre/oculte las diapositivas que no vaya a utilizar.</a:t>
            </a:r>
            <a:endParaRPr lang="en-US" sz="1100" b="0" i="0" u="none" strike="noStrike" cap="none" dirty="0">
              <a:solidFill>
                <a:srgbClr val="000000"/>
              </a:solidFill>
              <a:effectLst/>
              <a:latin typeface="Arial"/>
              <a:ea typeface="Arial"/>
              <a:cs typeface="Arial"/>
              <a:sym typeface="Arial"/>
            </a:endParaRPr>
          </a:p>
          <a:p>
            <a:pPr marL="158750" indent="0">
              <a:buNone/>
            </a:pPr>
            <a:endParaRPr lang="es-MX"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Esta actividad está pensada para un público general.  El propósito es hacer que los participantes imaginen cómo el SEL podría beneficiar a la comunidad escolar, conectando potencialmente con algunas de las esperanzas y sueños que se compartieron al principio de la presentación.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Borre u oculte esta diapositiva antes de la presentación.</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400db3c7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c400db3c7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1" u="none" strike="noStrike" cap="none" dirty="0">
                <a:solidFill>
                  <a:srgbClr val="000000"/>
                </a:solidFill>
                <a:effectLst/>
                <a:latin typeface="Arial"/>
                <a:ea typeface="Arial"/>
                <a:cs typeface="Arial"/>
                <a:sym typeface="Arial"/>
              </a:rPr>
              <a:t>Si has utilizado la primera parte del Protocolo de Reflexión Grupal para SEL (</a:t>
            </a:r>
            <a:r>
              <a:rPr lang="es-MX" sz="1100" b="0" i="1" u="sng" strike="noStrike" cap="none" dirty="0">
                <a:solidFill>
                  <a:srgbClr val="000000"/>
                </a:solidFill>
                <a:effectLst/>
                <a:latin typeface="Arial"/>
                <a:ea typeface="Arial"/>
                <a:cs typeface="Arial"/>
                <a:sym typeface="Arial"/>
                <a:hlinkClick r:id="rId3"/>
              </a:rPr>
              <a:t>https://casel.org/wp-content/uploads/2021/02/Reflection-Protocol-CASEL-Wheel.pdf</a:t>
            </a:r>
            <a:r>
              <a:rPr lang="es-MX" sz="1100" b="0" i="1" u="none" strike="noStrike" cap="none" dirty="0">
                <a:solidFill>
                  <a:srgbClr val="000000"/>
                </a:solidFill>
                <a:effectLst/>
                <a:latin typeface="Arial"/>
                <a:ea typeface="Arial"/>
                <a:cs typeface="Arial"/>
                <a:sym typeface="Arial"/>
              </a:rPr>
              <a:t>) anteriormente en su presentación (consulte la diapositiva 9), complete ahora el resto del protocolo (las secciones sobre los Entornos clave y la Identificación de los próximos pasos).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no utilizó ese protocolo, utilice esta diapositiva para compartir las instrucciones para una actividad de colaboración.</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Si se encuentra en un entorno físico, coloque varios trozos de papel cuadriculado alrededor de la sala para que los participantes puedan reunirse en grupos de 4 a 6 alrededor de cada papel.  En cada uno de ellos, dibuje el gráfico Y que se ve en la pantalla.  Pide a cada grupo que se tome un tiempo para debatir la pregunta y tomar notas en el papel cuadriculado.</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Si se trata de un entorno virtual, realice la misma actividad utilizando </a:t>
            </a:r>
            <a:r>
              <a:rPr lang="es-MX" sz="1100" b="0" i="1" u="sng" strike="noStrike" cap="none" dirty="0">
                <a:solidFill>
                  <a:srgbClr val="000000"/>
                </a:solidFill>
                <a:effectLst/>
                <a:latin typeface="Arial"/>
                <a:ea typeface="Arial"/>
                <a:cs typeface="Arial"/>
                <a:sym typeface="Arial"/>
                <a:hlinkClick r:id="rId4"/>
              </a:rPr>
              <a:t>Jamboard</a:t>
            </a:r>
            <a:r>
              <a:rPr lang="es-MX" sz="1100" b="0" i="1" u="none" strike="noStrike" cap="none" dirty="0">
                <a:solidFill>
                  <a:srgbClr val="000000"/>
                </a:solidFill>
                <a:effectLst/>
                <a:latin typeface="Arial"/>
                <a:ea typeface="Arial"/>
                <a:cs typeface="Arial"/>
                <a:sym typeface="Arial"/>
              </a:rPr>
              <a:t> o un producto similar para crear un espacio en el que las personas puedan escribir sus pensamientos para cada pregunta: ¿cómo se sentiría?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Cómo se vería?  ¿Cómo sonaría</a:t>
            </a:r>
            <a:r>
              <a:rPr lang="en-US" sz="1100" b="0" i="1"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A medida que las conversaciones se acaben y los grupos hayan escrito sus pensamientos en todos los espacios de la tabla, pida a todos que miren lo que han escrito los demás y marquen con una estrella las palabras y frases que les parezcan más importantes.  Después de dejar pasar varios minutos para esta actividad silenciosa, pida a algunos participantes que compartan en voz alta lo que han observado.</a:t>
            </a:r>
          </a:p>
          <a:p>
            <a:pPr marL="457200" lvl="0" indent="-298450"/>
            <a:endParaRPr lang="es-MX" sz="1100" b="0" i="1" u="none" strike="noStrike" cap="none" dirty="0">
              <a:solidFill>
                <a:srgbClr val="000000"/>
              </a:solidFill>
              <a:effectLst/>
              <a:latin typeface="Arial"/>
              <a:ea typeface="Arial"/>
              <a:cs typeface="Arial"/>
              <a:sym typeface="Arial"/>
            </a:endParaRP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Piense en lo que le gustaría que hicieran los participantes después de esta presentación.  ¿Completar una encuesta?  ¿Inscribirse en un comité?  ¿Nombrar a los estudiantes para un consejo consultivo de SEL?  Intente dar un paso de acción claro y sencillo que los participantes puedan realizar inmediatamente o poco después de la sesión.</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solidFill>
                <a:srgbClr val="0076B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5e6bca0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5e6bca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Elija entre las 4 opciones de conclusión y borre/oculte las diapositivas que no vaya a utilizar.</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Esta actividad está pensada para los maestros del aula.  Ofrece una mirada más cercana a lo que podría ser un aula con SEL, y proporciona una oportunidad para que los profesores reflexionen sobre lo que ya están haciendo para promover el SEL.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Al presentar el SEL como algo que se basa en prácticas de enseñanza sólidas con las que los profesores ya están familiarizados, se comunica que no se está introduciendo algo totalmente nuevo, sino que se da a los profesores el permiso y el apoyo (¡y el tiempo!) para centrarse en las cosas que ya saben que son importantes, como la construcción de relaciones y la comunidad, el fortalecimiento de la comunicación y la colaboración, y ayudar a los estudiantes a procesar las emociones y tomar buenas decisiones.</a:t>
            </a:r>
          </a:p>
          <a:p>
            <a:pPr marL="158750" indent="0">
              <a:buNone/>
            </a:pPr>
            <a:endParaRPr lang="es-MX"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MX" sz="1100" b="0" i="0" u="none" strike="noStrike" cap="none" dirty="0">
                <a:solidFill>
                  <a:srgbClr val="000000"/>
                </a:solidFill>
                <a:effectLst/>
                <a:latin typeface="Arial"/>
                <a:ea typeface="Arial"/>
                <a:cs typeface="Arial"/>
                <a:sym typeface="Arial"/>
              </a:rPr>
              <a:t>Borre u oculte esta diapositiva antes de la presentación.</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e923010d6_0_3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e923010d6_0_3509: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Cuando pensamos en el SEL en el aula, hay 3 formas principales de promover el SEL: a través del entorno que creamos, a través de la forma en que enseñamos nuestro contenido académico regular, y mediante la enseñanza explícita de habilidades sociales y emocionales.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Pensar en el SEL en el aula como un taburete de tres patas es útil, ya que ilustra la importancia de cada uno de estos tres elementos para que los estudiantes aprendan, sin alguno de ellos, el taburete no sería capaz de mantenerse en pie. Estos elementos trabajan juntos y se refuerzan mutuamente.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Cuando fomentamos un entorno de apoyo en el aula, trabajamos para garantizar que los alumnos se sientan emocionalmente seguros, que formen parte de una comunidad de estudiantes, que estén motivados y que se sientan desafiados.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A lo largo de la instrucción académica, podemos incluir en nuestros planes de clases oportunidades para que los estudiantes practiquen y fortalezcan sus habilidades SEL mientras aprenden matemáticas, ciencias, estudios sociales, arte, etc.</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Y, por último, la enseñanza explícita de SEL es fundamental para proporcionar oportunidades constantes para que los estudiantes cultiven, practiquen y reflexionen sobre las competencias sociales y emocionales de manera que sean apropiadas para el desarrollo y culturalmente receptivas.</a:t>
            </a: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
        <p:nvSpPr>
          <p:cNvPr id="432" name="Google Shape;432;gbe923010d6_0_3509: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38</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e923010d6_0_3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e923010d6_0_3764: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158750" indent="0">
              <a:buNone/>
            </a:pPr>
            <a:r>
              <a:rPr lang="es-MX" sz="1100" b="0" i="1" u="none" strike="noStrike" cap="none" dirty="0">
                <a:solidFill>
                  <a:srgbClr val="000000"/>
                </a:solidFill>
                <a:effectLst/>
                <a:latin typeface="Arial"/>
                <a:ea typeface="Arial"/>
                <a:cs typeface="Arial"/>
                <a:sym typeface="Arial"/>
              </a:rPr>
              <a:t>Reparta la Autoevaluación de SEL en el aula (encuéntrela aquí </a:t>
            </a:r>
            <a:r>
              <a:rPr lang="en-US" sz="1100" b="0" i="1" u="sng" strike="noStrike" cap="none" dirty="0">
                <a:solidFill>
                  <a:srgbClr val="000000"/>
                </a:solidFill>
                <a:effectLst/>
                <a:latin typeface="Arial"/>
                <a:ea typeface="Arial"/>
                <a:cs typeface="Arial"/>
                <a:sym typeface="Arial"/>
                <a:hlinkClick r:id="rId3"/>
              </a:rPr>
              <a:t> </a:t>
            </a:r>
            <a:r>
              <a:rPr lang="es-MX" sz="1100" b="0" i="1" u="sng" strike="noStrike" cap="none" dirty="0">
                <a:solidFill>
                  <a:srgbClr val="000000"/>
                </a:solidFill>
                <a:effectLst/>
                <a:latin typeface="Arial"/>
                <a:ea typeface="Arial"/>
                <a:cs typeface="Arial"/>
                <a:sym typeface="Arial"/>
                <a:hlinkClick r:id="rId3"/>
              </a:rPr>
              <a:t>https://schoolguide.casel.org/resource/sel-in-the-classroom-self-assessment</a:t>
            </a:r>
            <a:r>
              <a:rPr lang="es-MX" sz="1100" b="0" i="1" u="none" strike="noStrike" cap="none" dirty="0">
                <a:solidFill>
                  <a:srgbClr val="000000"/>
                </a:solidFill>
                <a:effectLst/>
                <a:latin typeface="Arial"/>
                <a:ea typeface="Arial"/>
                <a:cs typeface="Arial"/>
                <a:sym typeface="Arial"/>
              </a:rPr>
              <a:t>).  Deje tiempo a los participantes para que completen la evaluación individualmente, y luego discuta en sus mesas o en las salas de reunión cómo esto refuerza las prácticas que ya están en marcha y se fomentan.  Invite a un debate en grupo sobre lo que les resulta familiar y lo que debería cambiar para que los profesores puedan aplicar estas prácticas de forma más coherente y completa.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Por ejemplo, si alguien dice que no hay suficiente tiempo para ____, o se siente presionado para enseñar de manera que contradice lo que vio en la evaluación, es una retroalimentación importante que los líderes escolares tendrán que abordar fuera de esta presentación.</a:t>
            </a:r>
            <a:endParaRPr lang="en-US" sz="1100" b="0" i="0" u="none" strike="noStrike" cap="none" dirty="0">
              <a:solidFill>
                <a:srgbClr val="000000"/>
              </a:solidFill>
              <a:effectLst/>
              <a:latin typeface="Arial"/>
              <a:ea typeface="Arial"/>
              <a:cs typeface="Arial"/>
              <a:sym typeface="Arial"/>
            </a:endParaRPr>
          </a:p>
          <a:p>
            <a:pPr marL="158750" indent="0">
              <a:buNone/>
            </a:pPr>
            <a:endParaRPr lang="es-MX"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Para concluir: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Llevar el SEL a las aulas supondrá un esfuerzo, pero debería estar en consonancia con lo que ya queremos hacer y estamos haciendo para aumentar el compromiso y el rendimiento académico y crear entornos de aula afectuosos.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Piense en lo que le gustaría que hicieran los participantes después de esta presentación.  ¿Completar una encuesta?  ¿Inscribirse en un comité?  ¿Nombrar a los alumnos para un consejo asesor de SEL?  ¿Probar una práctica de la autoevaluación y prepararse para discutirla en su próxima reunión de equipo de su grado?  Intente dar un paso de acción claro y sencillo que los participantes puedan realizar inmediatamente o poco después de la sesión.</a:t>
            </a:r>
            <a:endParaRPr lang="en-US" sz="1100" b="0" i="0" u="none" strike="noStrike" cap="none" dirty="0">
              <a:solidFill>
                <a:srgbClr val="000000"/>
              </a:solidFill>
              <a:effectLst/>
              <a:latin typeface="Arial"/>
              <a:ea typeface="Arial"/>
              <a:cs typeface="Arial"/>
              <a:sym typeface="Arial"/>
            </a:endParaRPr>
          </a:p>
        </p:txBody>
      </p:sp>
      <p:sp>
        <p:nvSpPr>
          <p:cNvPr id="449" name="Google Shape;449;gbe923010d6_0_3764: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39</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e923010d6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e923010d6_0_105: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Estas son las preguntas que estudiaremos juntos en los próximos </a:t>
            </a:r>
            <a:r>
              <a:rPr lang="es-MX" sz="1100" b="0" i="0" u="none" strike="noStrike" cap="none" dirty="0">
                <a:solidFill>
                  <a:srgbClr val="000000"/>
                </a:solidFill>
                <a:effectLst/>
                <a:latin typeface="Arial"/>
                <a:ea typeface="Arial"/>
                <a:cs typeface="Arial"/>
                <a:sym typeface="Arial"/>
              </a:rPr>
              <a:t>[tiempo asignado a la presentación]</a:t>
            </a:r>
            <a:r>
              <a:rPr lang="es-MX" sz="1100" b="1" i="0" u="none" strike="noStrike" cap="none" dirty="0">
                <a:solidFill>
                  <a:srgbClr val="000000"/>
                </a:solidFill>
                <a:effectLst/>
                <a:latin typeface="Arial"/>
                <a:ea typeface="Arial"/>
                <a:cs typeface="Arial"/>
                <a:sym typeface="Arial"/>
              </a:rPr>
              <a: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Decida si quiere responder a las preguntas de los participantes a lo largo de la presentación o al final de la misma y comuníquelo a los participantes.  Si el grupo es numeroso, puede colocar fichas en las mesas para que los participantes puedan anotar sus preguntas y usted pueda recoger y responder las que sean más relevantes para las necesidades de todo el grupo.  Si los participantes hacen preguntas para las que usted no tiene respuesta, regístrelas y contéstelas luego.</a:t>
            </a:r>
            <a:endParaRPr lang="en-US" sz="11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1" name="Google Shape;141;gbe923010d6_0_105: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5e6bca08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5e6bca0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Borre u oculte esta diapositiva antes de la presentación.</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400db3c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400db3c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Aunque hay muchos recursos disponibles sobre lo que las familias pueden hacer en casa para apoyar a sus hijos con el SEL, es importante demostrar que usted está dando prioridad a la comunicación bidireccional y a la asociación auténtica empezando por escuchar, no por decir.  Puede compartir las estrategias y los recursos más adelante o cuando se le solicite.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Use las indicaciones para generar una discusión y aprenda de ellos cómo están entendiendo la relevancia del SEL y lo que es importante para ellos en la implementación del SEL.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Tome notas en un espacio en el que los participantes puedan ver lo que está escribiendo, y compruebe que está captando su significado con precisión. </a:t>
            </a:r>
            <a:r>
              <a:rPr lang="en-US" sz="1100" b="0" i="1" u="none" strike="noStrike" cap="none" dirty="0">
                <a:solidFill>
                  <a:srgbClr val="000000"/>
                </a:solidFill>
                <a:effectLst/>
                <a:latin typeface="Arial"/>
                <a:ea typeface="Arial"/>
                <a:cs typeface="Arial"/>
                <a:sym typeface="Arial"/>
              </a:rPr>
              <a:t>("¿</a:t>
            </a:r>
            <a:r>
              <a:rPr lang="es-MX" sz="1100" b="0" i="1" u="none" strike="noStrike" cap="none" dirty="0">
                <a:solidFill>
                  <a:srgbClr val="000000"/>
                </a:solidFill>
                <a:effectLst/>
                <a:latin typeface="Arial"/>
                <a:ea typeface="Arial"/>
                <a:cs typeface="Arial"/>
                <a:sym typeface="Arial"/>
              </a:rPr>
              <a:t>Resume esto lo que compartieron</a:t>
            </a:r>
            <a:r>
              <a:rPr lang="en-US" sz="1100" b="0" i="1"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Concéntrese en escuchar y anime a los participantes a responder a los demás ("¿Alguien quiere añadir algo a esa idea?")</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Agradezca que se hayan unido al grupo y que hayan participado, explique cómo utilizará sus comentarios y cuándo pueden esperar volver a tener noticias suyas.</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Piense en lo que le gustaría que hicieran los participantes después de esta presentación.  ¿Completar una encuesta?  ¿Inscribirse en un comité o grupo de discusión?  ¿Compartir información con otras familias y cuidadores?  Intente dar un paso de acción claro y sencillo que los participantes puedan realizar inmediatamente o poco después de la sesión.</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5e6bca08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5e6bca0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Esta conclusión puede utilizarse además de cualquiera de las otras 3.  Esto da 2 pasos concretos que se alinean con el proceso descrito en la Guía CASEL para el SEL en toda la escuela: </a:t>
            </a:r>
            <a:r>
              <a:rPr lang="es-MX" sz="1100" b="0" i="0" u="sng" strike="noStrike" cap="none" dirty="0">
                <a:solidFill>
                  <a:srgbClr val="000000"/>
                </a:solidFill>
                <a:effectLst/>
                <a:latin typeface="Arial"/>
                <a:ea typeface="Arial"/>
                <a:cs typeface="Arial"/>
                <a:sym typeface="Arial"/>
                <a:hlinkClick r:id="rId3"/>
              </a:rPr>
              <a:t>Creación de un equipo SEL</a:t>
            </a:r>
            <a:r>
              <a:rPr lang="es-MX" sz="1100" b="0" i="0" u="none" strike="noStrike" cap="none" dirty="0">
                <a:solidFill>
                  <a:srgbClr val="000000"/>
                </a:solidFill>
                <a:effectLst/>
                <a:latin typeface="Arial"/>
                <a:ea typeface="Arial"/>
                <a:cs typeface="Arial"/>
                <a:sym typeface="Arial"/>
              </a:rPr>
              <a:t> y </a:t>
            </a:r>
            <a:r>
              <a:rPr lang="es-MX" sz="1100" b="0" i="0" u="sng" strike="noStrike" cap="none" dirty="0">
                <a:solidFill>
                  <a:srgbClr val="000000"/>
                </a:solidFill>
                <a:effectLst/>
                <a:latin typeface="Arial"/>
                <a:ea typeface="Arial"/>
                <a:cs typeface="Arial"/>
                <a:sym typeface="Arial"/>
                <a:hlinkClick r:id="rId4"/>
              </a:rPr>
              <a:t>Desarrollo de una visión compartida</a:t>
            </a: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a:p>
            <a:pPr marL="158750" indent="0">
              <a:buNone/>
            </a:pPr>
            <a:r>
              <a:rPr lang="es-MX" sz="1100" b="0" i="0" u="none" strike="noStrike" cap="none" dirty="0">
                <a:solidFill>
                  <a:srgbClr val="000000"/>
                </a:solidFill>
                <a:effectLst/>
                <a:latin typeface="Arial"/>
                <a:ea typeface="Arial"/>
                <a:cs typeface="Arial"/>
                <a:sym typeface="Arial"/>
              </a:rPr>
              <a:t>Borre u oculte esta diapositiva antes de la presentación.</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e923010d6_0_271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be923010d6_0_2711: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Esta es una dirección en la que queremos avanzar como comunidad escolar, y queremos proceder con su apoyo e incluir su perspectiva e ideas a lo largo del proceso.  Este diagrama muestra un ciclo para implementar el SEL sistémico.  En este momento estamos en la etapa de "Organizar</a:t>
            </a:r>
            <a:r>
              <a:rPr lang="en-US" sz="1100" b="1" i="0" u="none" strike="noStrike" cap="none" dirty="0">
                <a:solidFill>
                  <a:srgbClr val="000000"/>
                </a:solidFill>
                <a:effectLst/>
                <a:latin typeface="Arial"/>
                <a:ea typeface="Arial"/>
                <a:cs typeface="Arial"/>
                <a:sym typeface="Arial"/>
              </a:rPr>
              <a: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Comparta todos los detalles sobre lo que ya se ha realizado, lo que se ha planificado y lo que debería ocurrir a continuación.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CASEL recomienda que las escuelas comiencen por crear un equipo de SEL y/o desarrollar una visión compartida al comenzar el ciclo de SEL sistémico, y luego procedan a través de los pasos de planificación detallados en el </a:t>
            </a:r>
            <a:r>
              <a:rPr lang="es-MX" sz="1100" b="0" i="0" u="sng" strike="noStrike" cap="none" dirty="0">
                <a:solidFill>
                  <a:srgbClr val="000000"/>
                </a:solidFill>
                <a:effectLst/>
                <a:latin typeface="Arial"/>
                <a:ea typeface="Arial"/>
                <a:cs typeface="Arial"/>
                <a:sym typeface="Arial"/>
                <a:hlinkClick r:id="rId3"/>
              </a:rPr>
              <a:t>Área de Enfoque 1B en la Guía de CASEL para SEL en toda la escuela</a:t>
            </a:r>
            <a:r>
              <a:rPr lang="es-MX" sz="1100" b="0" i="0" u="none" strike="noStrike" cap="none" dirty="0">
                <a:solidFill>
                  <a:srgbClr val="000000"/>
                </a:solidFill>
                <a:effectLst/>
                <a:latin typeface="Arial"/>
                <a:ea typeface="Arial"/>
                <a:cs typeface="Arial"/>
                <a:sym typeface="Arial"/>
              </a:rPr>
              <a: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NECESITA CREAR UN EQUIPO DE SEL o RECLUTAR MÁS MIEMBROS: Consulte la sección </a:t>
            </a:r>
            <a:r>
              <a:rPr lang="es-MX" sz="1100" b="0" i="1" u="sng" strike="noStrike" cap="none" dirty="0">
                <a:solidFill>
                  <a:srgbClr val="000000"/>
                </a:solidFill>
                <a:effectLst/>
                <a:latin typeface="Arial"/>
                <a:ea typeface="Arial"/>
                <a:cs typeface="Arial"/>
                <a:sym typeface="Arial"/>
                <a:hlinkClick r:id="rId4"/>
              </a:rPr>
              <a:t>Crear un equipo</a:t>
            </a:r>
            <a:r>
              <a:rPr lang="es-MX" sz="1100" b="0" i="1" u="none" strike="noStrike" cap="none" dirty="0">
                <a:solidFill>
                  <a:srgbClr val="000000"/>
                </a:solidFill>
                <a:effectLst/>
                <a:latin typeface="Arial"/>
                <a:ea typeface="Arial"/>
                <a:cs typeface="Arial"/>
                <a:sym typeface="Arial"/>
              </a:rPr>
              <a:t> en la Guía CASEL para SEL en toda la escuela. Comparta las descripciones de las funciones de los diferentes miembros del equipo (</a:t>
            </a:r>
            <a:r>
              <a:rPr lang="es-MX" sz="1100" b="0" i="1" u="sng" strike="noStrike" cap="none" dirty="0">
                <a:solidFill>
                  <a:srgbClr val="000000"/>
                </a:solidFill>
                <a:effectLst/>
                <a:latin typeface="Arial"/>
                <a:ea typeface="Arial"/>
                <a:cs typeface="Arial"/>
                <a:sym typeface="Arial"/>
                <a:hlinkClick r:id="rId5"/>
              </a:rPr>
              <a:t>consulte las descripciones de las funciones recomendadas por CASEL aquí</a:t>
            </a:r>
            <a:r>
              <a:rPr lang="es-MX" sz="1100" b="0" i="1" u="none" strike="noStrike" cap="none" dirty="0">
                <a:solidFill>
                  <a:srgbClr val="000000"/>
                </a:solidFill>
                <a:effectLst/>
                <a:latin typeface="Arial"/>
                <a:ea typeface="Arial"/>
                <a:cs typeface="Arial"/>
                <a:sym typeface="Arial"/>
              </a:rPr>
              <a:t>) e indique a los participantes cómo pueden unirse.  También es importante realizar un seguimiento directo de las personas que serán fundamentales para el éxito del equipo (</a:t>
            </a:r>
            <a:r>
              <a:rPr lang="es-MX" sz="1100" b="0" i="1" u="sng" strike="noStrike" cap="none" dirty="0">
                <a:solidFill>
                  <a:srgbClr val="000000"/>
                </a:solidFill>
                <a:effectLst/>
                <a:latin typeface="Arial"/>
                <a:ea typeface="Arial"/>
                <a:cs typeface="Arial"/>
                <a:sym typeface="Arial"/>
                <a:hlinkClick r:id="rId6"/>
              </a:rPr>
              <a:t>consulte la guía para formar un equipo aquí</a:t>
            </a:r>
            <a:r>
              <a:rPr lang="es-MX" sz="1100" b="0" i="1" u="none" strike="noStrike" cap="none" dirty="0">
                <a:solidFill>
                  <a:srgbClr val="000000"/>
                </a:solidFill>
                <a:effectLst/>
                <a:latin typeface="Arial"/>
                <a:ea typeface="Arial"/>
                <a:cs typeface="Arial"/>
                <a:sym typeface="Arial"/>
              </a:rPr>
              <a: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SI ESTÁ LANZANDO EL PROCESO DE DESARROLLO DE UNA VISIÓN COMPARTIDA para EL SEL EN TODA LA ESCUELA: Cierre su presentación utilizando una herramienta de encuesta para obtener las opiniones de los participantes sobre las preguntas de </a:t>
            </a:r>
            <a:r>
              <a:rPr lang="es-MX" sz="1100" b="0" i="1" u="sng" strike="noStrike" cap="none" dirty="0">
                <a:solidFill>
                  <a:srgbClr val="000000"/>
                </a:solidFill>
                <a:effectLst/>
                <a:latin typeface="Arial"/>
                <a:ea typeface="Arial"/>
                <a:cs typeface="Arial"/>
                <a:sym typeface="Arial"/>
                <a:hlinkClick r:id="rId7"/>
              </a:rPr>
              <a:t>la herramienta Desarrollo de una visión compartida</a:t>
            </a:r>
            <a:r>
              <a:rPr lang="es-MX" sz="1100" b="0" i="1"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¿Qué queremos que todos nuestros alumnos sepan y sean capaces de hacer cuando salgan de nuestra escuela?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¿Qué tipo de desarrollo de habilidades es más importante para apoyar a nuestros estudiantes a alcanzar su máximo potencial?</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¿Cómo queremos que se sienta, suene y se vea nuestra comunidad escolar? </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¿Qué necesitan los alumnos y los adultos para aprender y prosperar aquí?</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Explique a los participantes cómo el equipo de SEL utilizará sus respuestas para redactar una declaración de visión, y cuándo pueden esperar ver el borrador.</a:t>
            </a:r>
            <a:endParaRPr lang="en-US" sz="1100" b="0" i="0" u="none" strike="noStrike" cap="none" dirty="0">
              <a:solidFill>
                <a:srgbClr val="000000"/>
              </a:solidFill>
              <a:effectLst/>
              <a:latin typeface="Arial"/>
              <a:ea typeface="Arial"/>
              <a:cs typeface="Arial"/>
              <a:sym typeface="Arial"/>
            </a:endParaRPr>
          </a:p>
        </p:txBody>
      </p:sp>
      <p:sp>
        <p:nvSpPr>
          <p:cNvPr id="478" name="Google Shape;478;gbe923010d6_0_2711: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c8abebd041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c8abebd04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Borre u oculte esta diapositiva antes de la presentación.</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be923010d6_0_4180: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be923010d6_0_4180:notes"/>
          <p:cNvSpPr txBox="1">
            <a:spLocks noGrp="1"/>
          </p:cNvSpPr>
          <p:nvPr>
            <p:ph type="body" idx="1"/>
          </p:nvPr>
        </p:nvSpPr>
        <p:spPr>
          <a:xfrm>
            <a:off x="669678" y="4266368"/>
            <a:ext cx="5357400" cy="4041900"/>
          </a:xfrm>
          <a:prstGeom prst="rect">
            <a:avLst/>
          </a:prstGeom>
          <a:noFill/>
          <a:ln>
            <a:noFill/>
          </a:ln>
        </p:spPr>
        <p:txBody>
          <a:bodyPr spcFirstLastPara="1" wrap="square" lIns="89450" tIns="44725" rIns="89450" bIns="44725"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Este cierre es una parte importante del aprendizaje y la experiencia de SEL, así que asegúrate de dejar suficiente tiempo al final.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Un </a:t>
            </a:r>
            <a:r>
              <a:rPr lang="es-MX" sz="1100" b="0" i="1" u="none" strike="noStrike" cap="none" dirty="0">
                <a:solidFill>
                  <a:srgbClr val="000000"/>
                </a:solidFill>
                <a:effectLst/>
                <a:latin typeface="Arial"/>
                <a:ea typeface="Arial"/>
                <a:cs typeface="Arial"/>
                <a:sym typeface="Arial"/>
              </a:rPr>
              <a:t>Cierre optimista</a:t>
            </a:r>
            <a:r>
              <a:rPr lang="es-MX" sz="1100" b="0" i="0" u="none" strike="noStrike" cap="none" dirty="0">
                <a:solidFill>
                  <a:srgbClr val="000000"/>
                </a:solidFill>
                <a:effectLst/>
                <a:latin typeface="Arial"/>
                <a:ea typeface="Arial"/>
                <a:cs typeface="Arial"/>
                <a:sym typeface="Arial"/>
              </a:rPr>
              <a:t> ayuda a los participantes a dar sentido a su nuevo aprendizaje y a salir de la reunión sintiéndose conectados unos con otros.  Esto puede ser tan simple como volverse hacia su compañero y preguntarle "¿Qué es lo que aprendiste que quieres pensar más y por qué?" o utilizar la indicación de la diapositiva.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Hay otras actividades de </a:t>
            </a:r>
            <a:r>
              <a:rPr lang="es-MX" sz="1100" b="0" i="1" u="none" strike="noStrike" cap="none" dirty="0">
                <a:solidFill>
                  <a:srgbClr val="000000"/>
                </a:solidFill>
                <a:effectLst/>
                <a:latin typeface="Arial"/>
                <a:ea typeface="Arial"/>
                <a:cs typeface="Arial"/>
                <a:sym typeface="Arial"/>
              </a:rPr>
              <a:t>Cierre optimista</a:t>
            </a:r>
            <a:r>
              <a:rPr lang="es-MX" sz="1100" b="0" i="0" u="none" strike="noStrike" cap="none" dirty="0">
                <a:solidFill>
                  <a:srgbClr val="000000"/>
                </a:solidFill>
                <a:effectLst/>
                <a:latin typeface="Arial"/>
                <a:ea typeface="Arial"/>
                <a:cs typeface="Arial"/>
                <a:sym typeface="Arial"/>
              </a:rPr>
              <a:t> disponibles en el Libro de estrategias de las 3 prácticas distintivas del SEL.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sng" strike="noStrike" cap="none" dirty="0">
                <a:solidFill>
                  <a:srgbClr val="000000"/>
                </a:solidFill>
                <a:effectLst/>
                <a:latin typeface="Arial"/>
                <a:ea typeface="Arial"/>
                <a:cs typeface="Arial"/>
                <a:sym typeface="Arial"/>
                <a:hlinkClick r:id="rId3"/>
              </a:rPr>
              <a:t>https://schoolguide.casel.org/uploads/2018/12/CASEL_SEL-3-Signature-Practices-Playbook-V3.pdf</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91" name="Google Shape;491;gbe923010d6_0_4180:notes"/>
          <p:cNvSpPr txBox="1">
            <a:spLocks noGrp="1"/>
          </p:cNvSpPr>
          <p:nvPr>
            <p:ph type="sldNum" idx="12"/>
          </p:nvPr>
        </p:nvSpPr>
        <p:spPr>
          <a:xfrm>
            <a:off x="3793293" y="8531178"/>
            <a:ext cx="2901900" cy="449100"/>
          </a:xfrm>
          <a:prstGeom prst="rect">
            <a:avLst/>
          </a:prstGeom>
          <a:noFill/>
          <a:ln>
            <a:noFill/>
          </a:ln>
        </p:spPr>
        <p:txBody>
          <a:bodyPr spcFirstLastPara="1" wrap="square" lIns="89450" tIns="44725" rIns="89450" bIns="447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e923010d6_0_4186: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Agradezca a su público, comparta brevemente lo que sucederá a continuación y cuándo pueden esperar volver a tener noticias suyas sobre el SEL.</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Piense en lo que le gustaría que hicieran los participantes después de esta presentación.  ¿Completar una encuesta?  ¿Inscribirse en un comité?  ¿Nombrar a estudiantes para un consejo asesor de SEL?  ¿Compartir información con otra persona?  Intente dar un paso de acción claro y sencillo que los participantes puedan realizar inmediatamente o poco después de la sesión.</a:t>
            </a:r>
            <a:endParaRPr lang="en-US" sz="1100" b="0" i="0" u="none" strike="noStrike" cap="none" dirty="0">
              <a:solidFill>
                <a:srgbClr val="000000"/>
              </a:solidFill>
              <a:effectLst/>
              <a:latin typeface="Arial"/>
              <a:ea typeface="Arial"/>
              <a:cs typeface="Arial"/>
              <a:sym typeface="Arial"/>
            </a:endParaRPr>
          </a:p>
        </p:txBody>
      </p:sp>
      <p:sp>
        <p:nvSpPr>
          <p:cNvPr id="497" name="Google Shape;497;gbe923010d6_0_4186: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923010d6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be923010d6_0_112: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158750" indent="0">
              <a:buNone/>
            </a:pPr>
            <a:r>
              <a:rPr lang="es-MX" sz="1100" b="0" i="0" u="none" strike="noStrike" cap="none" dirty="0">
                <a:solidFill>
                  <a:srgbClr val="000000"/>
                </a:solidFill>
                <a:effectLst/>
                <a:latin typeface="Arial"/>
                <a:ea typeface="Arial"/>
                <a:cs typeface="Arial"/>
                <a:sym typeface="Arial"/>
              </a:rPr>
              <a:t>Para aprender nuevas ideas, la gente tiene que interesarse por ellas, tiene que ser algo personal.</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Antes de entrar en esas cuestiones, consideremos una pregunta más personal.  ¿Cuáles son sus esperanzas y sueños para los niños de nuestra comunidad?</a:t>
            </a:r>
            <a:r>
              <a:rPr lang="es-MX" sz="1100" b="0" i="0" u="none" strike="noStrike" cap="none" dirty="0">
                <a:solidFill>
                  <a:srgbClr val="000000"/>
                </a:solidFill>
                <a:effectLst/>
                <a:latin typeface="Arial"/>
                <a:ea typeface="Arial"/>
                <a:cs typeface="Arial"/>
                <a:sym typeface="Arial"/>
              </a:rPr>
              <a:t> </a:t>
            </a:r>
            <a:r>
              <a:rPr lang="es-MX" sz="1100" b="0" i="1" u="none" strike="noStrike" cap="none" dirty="0">
                <a:solidFill>
                  <a:srgbClr val="000000"/>
                </a:solidFill>
                <a:effectLst/>
                <a:latin typeface="Arial"/>
                <a:ea typeface="Arial"/>
                <a:cs typeface="Arial"/>
                <a:sym typeface="Arial"/>
              </a:rPr>
              <a:t>(Adapte esta pregunta según sea necesario, por ejemplo, los alumnos de esta escuela, sus hijos, los niños a los que apoya)</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Tómense un momento para anotar 1 o 2 esperanzas.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1" i="0" u="none" strike="noStrike" cap="none" dirty="0">
                <a:solidFill>
                  <a:srgbClr val="000000"/>
                </a:solidFill>
                <a:effectLst/>
                <a:latin typeface="Arial"/>
                <a:ea typeface="Arial"/>
                <a:cs typeface="Arial"/>
                <a:sym typeface="Arial"/>
              </a:rPr>
              <a:t>Ahora giren hacia a un compañero cercano y cuéntenle lo que han escrito.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1" u="none" strike="noStrike" cap="none" dirty="0">
                <a:solidFill>
                  <a:srgbClr val="000000"/>
                </a:solidFill>
                <a:effectLst/>
                <a:latin typeface="Arial"/>
                <a:ea typeface="Arial"/>
                <a:cs typeface="Arial"/>
                <a:sym typeface="Arial"/>
              </a:rPr>
              <a:t>Pida a los participantes que se ofrezcan como voluntarios para compartir las ideas clave de su debate.  Anótalas en un papel cuadriculado.  Si realiza esta presentación de forma virtual, utilice una pizarra virtual o un documento de Google compartido para que los participantes compartan sus respuestas.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Preguntas alternativas</a:t>
            </a:r>
            <a:r>
              <a:rPr lang="en-US" sz="1100" b="0" i="0" u="none" strike="noStrike" cap="none" dirty="0">
                <a:solidFill>
                  <a:srgbClr val="000000"/>
                </a:solidFill>
                <a:effectLst/>
                <a:latin typeface="Arial"/>
                <a:ea typeface="Arial"/>
                <a:cs typeface="Arial"/>
                <a:sym typeface="Arial"/>
              </a:rPr>
              <a:t>:</a:t>
            </a:r>
          </a:p>
          <a:p>
            <a:pPr marL="158750" lvl="0" indent="0">
              <a:buNone/>
            </a:pPr>
            <a:r>
              <a:rPr lang="es-MX" sz="1100" b="0" i="0" u="none" strike="noStrike" cap="none" dirty="0">
                <a:solidFill>
                  <a:srgbClr val="000000"/>
                </a:solidFill>
                <a:effectLst/>
                <a:latin typeface="Arial"/>
                <a:ea typeface="Arial"/>
                <a:cs typeface="Arial"/>
                <a:sym typeface="Arial"/>
              </a:rPr>
              <a:t>¿Qué queremos que todos nuestros alumnos sepan y sean capaces de hacer cuando salgan de nuestra escuela?</a:t>
            </a:r>
            <a:endParaRPr lang="en-US" sz="1100" b="0" i="0" u="none" strike="noStrike" cap="none" dirty="0">
              <a:solidFill>
                <a:srgbClr val="000000"/>
              </a:solidFill>
              <a:effectLst/>
              <a:latin typeface="Arial"/>
              <a:ea typeface="Arial"/>
              <a:cs typeface="Arial"/>
              <a:sym typeface="Arial"/>
            </a:endParaRPr>
          </a:p>
          <a:p>
            <a:pPr marL="158750" lvl="0" indent="0">
              <a:buNone/>
            </a:pPr>
            <a:r>
              <a:rPr lang="es-MX" sz="1100" b="0" i="0" u="none" strike="noStrike" cap="none" dirty="0">
                <a:solidFill>
                  <a:srgbClr val="000000"/>
                </a:solidFill>
                <a:effectLst/>
                <a:latin typeface="Arial"/>
                <a:ea typeface="Arial"/>
                <a:cs typeface="Arial"/>
                <a:sym typeface="Arial"/>
              </a:rPr>
              <a:t>¿Qué necesitan los alumnos y los adultos para aprender y prosperar aquí?</a:t>
            </a:r>
            <a:endParaRPr lang="en-US" sz="11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accent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8" name="Google Shape;148;gbe923010d6_0_112: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accb70076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caccb70076_3_0: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Al participar hoy en esta presentación, me gustaría que todos ustedes pensaran en cómo el SEL puede ser parte de nuestro enfoque para lograr esas esperanzas y sueños.  Empecemos con un video para darnos una idea de lo que es SEL y cómo se ve en un entorno escolar.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ENLACE:  </a:t>
            </a:r>
            <a:r>
              <a:rPr lang="en-US" sz="11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https://youtu.be/Y-XNp3h3h4A</a:t>
            </a:r>
            <a:r>
              <a:rPr lang="en" sz="11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endParaRPr lang="en" sz="1100" u="sng" dirty="0">
              <a:solidFill>
                <a:schemeClr val="dk1"/>
              </a:solidFill>
              <a:latin typeface="Calibri"/>
              <a:ea typeface="Calibri"/>
              <a:cs typeface="Calibri"/>
              <a:sym typeface="Calibri"/>
            </a:endParaRPr>
          </a:p>
          <a:p>
            <a:pPr marL="158750" indent="0">
              <a:buNone/>
            </a:pPr>
            <a:endParaRPr lang="en" sz="1100" b="0" i="1" u="sng" strike="noStrike" cap="none" dirty="0">
              <a:solidFill>
                <a:schemeClr val="dk1"/>
              </a:solidFill>
              <a:effectLst/>
              <a:latin typeface="Calibri"/>
              <a:ea typeface="Arial"/>
              <a:cs typeface="Calibri"/>
              <a:sym typeface="Calibri"/>
            </a:endParaRPr>
          </a:p>
          <a:p>
            <a:pPr marL="457200" indent="-298450"/>
            <a:r>
              <a:rPr lang="es-MX" sz="1100" b="0" i="1" u="none" strike="noStrike" cap="none" dirty="0">
                <a:solidFill>
                  <a:srgbClr val="000000"/>
                </a:solidFill>
                <a:effectLst/>
                <a:latin typeface="Arial"/>
                <a:ea typeface="Arial"/>
                <a:cs typeface="Arial"/>
                <a:sym typeface="Arial"/>
              </a:rPr>
              <a:t>Vean el vídeo enlazado arriba</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En tríos, discutan las conexiones entre lo que vieron en el video y sus metas, funciones y responsabilidades actuales</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1" u="none" strike="noStrike" cap="none" dirty="0">
                <a:solidFill>
                  <a:srgbClr val="000000"/>
                </a:solidFill>
                <a:effectLst/>
                <a:latin typeface="Arial"/>
                <a:ea typeface="Arial"/>
                <a:cs typeface="Arial"/>
                <a:sym typeface="Arial"/>
              </a:rPr>
              <a:t>Pida a algunos participantes que compartan con el grupo</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Si este video no es el adecuado para su público, hay más para elegir en nuestra biblioteca de videos en </a:t>
            </a:r>
            <a:r>
              <a:rPr lang="es-MX" sz="1100" b="0" i="0" u="sng" strike="noStrike" cap="none" dirty="0">
                <a:solidFill>
                  <a:srgbClr val="000000"/>
                </a:solidFill>
                <a:effectLst/>
                <a:latin typeface="Arial"/>
                <a:ea typeface="Arial"/>
                <a:cs typeface="Arial"/>
                <a:sym typeface="Arial"/>
                <a:hlinkClick r:id="rId4"/>
              </a:rPr>
              <a:t>https://schoolguide.casel.org/video-library/</a:t>
            </a:r>
            <a:r>
              <a:rPr lang="es-MX"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dirty="0">
              <a:latin typeface="Calibri"/>
              <a:ea typeface="Calibri"/>
              <a:cs typeface="Calibri"/>
              <a:sym typeface="Calibri"/>
            </a:endParaRPr>
          </a:p>
        </p:txBody>
      </p:sp>
      <p:sp>
        <p:nvSpPr>
          <p:cNvPr id="155" name="Google Shape;155;gcaccb70076_3_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593a7242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593a7242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d593a7242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593a7242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d593a72420_0_9: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¿Qué significa esta afirmación para ustedes?</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Pida a varios participantes que respondan a la pregunta en voz alta.</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Establezca conexiones entre las respuestas de los participantes y lo que muestra la investigación en la siguiente diapositiva.</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Posibles respuestas</a:t>
            </a:r>
            <a:r>
              <a:rPr lang="en-US" sz="1100" b="0" i="0" u="none" strike="noStrike" cap="none" dirty="0">
                <a:solidFill>
                  <a:srgbClr val="000000"/>
                </a:solidFill>
                <a:effectLst/>
                <a:latin typeface="Arial"/>
                <a:ea typeface="Arial"/>
                <a:cs typeface="Arial"/>
                <a:sym typeface="Arial"/>
              </a:rPr>
              <a:t>:</a:t>
            </a:r>
          </a:p>
          <a:p>
            <a:pPr marL="457200" lvl="0" indent="-298450"/>
            <a:r>
              <a:rPr lang="es-MX" sz="1100" b="0" i="0" u="none" strike="noStrike" cap="none" dirty="0">
                <a:solidFill>
                  <a:srgbClr val="000000"/>
                </a:solidFill>
                <a:effectLst/>
                <a:latin typeface="Arial"/>
                <a:ea typeface="Arial"/>
                <a:cs typeface="Arial"/>
                <a:sym typeface="Arial"/>
              </a:rPr>
              <a:t>Los alumnos no pueden aprender cuando no se satisfacen sus necesidades sociales y emocionales.</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0" u="none" strike="noStrike" cap="none" dirty="0">
                <a:solidFill>
                  <a:srgbClr val="000000"/>
                </a:solidFill>
                <a:effectLst/>
                <a:latin typeface="Arial"/>
                <a:ea typeface="Arial"/>
                <a:cs typeface="Arial"/>
                <a:sym typeface="Arial"/>
              </a:rPr>
              <a:t>Los estudiantes aprenden no solo a través de la impartición de las lecciones, sino a través de las interacciones que tienen con los profesores y los compañeros.</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0" u="none" strike="noStrike" cap="none" dirty="0">
                <a:solidFill>
                  <a:srgbClr val="000000"/>
                </a:solidFill>
                <a:effectLst/>
                <a:latin typeface="Arial"/>
                <a:ea typeface="Arial"/>
                <a:cs typeface="Arial"/>
                <a:sym typeface="Arial"/>
              </a:rPr>
              <a:t>Los estudiantes que tienen relaciones positivas con los profesores tienen más probabilidades de aprender de ellos.</a:t>
            </a:r>
            <a:endParaRPr lang="en-US" sz="1100" b="0" i="0" u="none" strike="noStrike" cap="none" dirty="0">
              <a:solidFill>
                <a:srgbClr val="000000"/>
              </a:solidFill>
              <a:effectLst/>
              <a:latin typeface="Arial"/>
              <a:ea typeface="Arial"/>
              <a:cs typeface="Arial"/>
              <a:sym typeface="Arial"/>
            </a:endParaRPr>
          </a:p>
          <a:p>
            <a:pPr marL="457200" lvl="0" indent="-298450"/>
            <a:r>
              <a:rPr lang="es-MX" sz="1100" b="0" i="0" u="none" strike="noStrike" cap="none" dirty="0">
                <a:solidFill>
                  <a:srgbClr val="000000"/>
                </a:solidFill>
                <a:effectLst/>
                <a:latin typeface="Arial"/>
                <a:ea typeface="Arial"/>
                <a:cs typeface="Arial"/>
                <a:sym typeface="Arial"/>
              </a:rPr>
              <a:t>Para aprender, los alumnos necesitan tener conciencia de sí mismos, autogestión, conciencia social, capacidad de relación y capacidad de tomar decisiones responsables.</a:t>
            </a:r>
            <a:endParaRPr lang="en-US" sz="1100" b="0" i="0" u="none" strike="noStrike" cap="none" dirty="0">
              <a:solidFill>
                <a:srgbClr val="000000"/>
              </a:solidFill>
              <a:effectLst/>
              <a:latin typeface="Arial"/>
              <a:ea typeface="Arial"/>
              <a:cs typeface="Arial"/>
              <a:sym typeface="Arial"/>
            </a:endParaRPr>
          </a:p>
        </p:txBody>
      </p:sp>
      <p:sp>
        <p:nvSpPr>
          <p:cNvPr id="171" name="Google Shape;171;gd593a72420_0_9: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593a7242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593a7242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indent="0">
              <a:buNone/>
            </a:pPr>
            <a:r>
              <a:rPr lang="es-MX" sz="1100" b="1" i="0" u="none" strike="noStrike" cap="none" dirty="0">
                <a:solidFill>
                  <a:srgbClr val="000000"/>
                </a:solidFill>
                <a:effectLst/>
                <a:latin typeface="Arial"/>
                <a:ea typeface="Arial"/>
                <a:cs typeface="Arial"/>
                <a:sym typeface="Arial"/>
              </a:rPr>
              <a:t>Hay pruebas claras de que cuando los estudiantes participan en programas de SEL basados en la escuela, es más probable que les vaya mejor en la escuela y más allá de la escuela a largo plazo. </a:t>
            </a:r>
            <a:endParaRPr lang="en-US" sz="1100" b="0" i="0" u="none" strike="noStrike" cap="none" dirty="0">
              <a:solidFill>
                <a:srgbClr val="000000"/>
              </a:solidFill>
              <a:effectLst/>
              <a:latin typeface="Arial"/>
              <a:ea typeface="Arial"/>
              <a:cs typeface="Arial"/>
              <a:sym typeface="Arial"/>
            </a:endParaRPr>
          </a:p>
          <a:p>
            <a:pPr marL="158750" indent="0">
              <a:buNone/>
            </a:pPr>
            <a:r>
              <a:rPr lang="es-MX" sz="1100" b="0" i="0" u="none" strike="noStrike" cap="none" dirty="0">
                <a:solidFill>
                  <a:srgbClr val="000000"/>
                </a:solidFill>
                <a:effectLst/>
                <a:latin typeface="Arial"/>
                <a:ea typeface="Arial"/>
                <a:cs typeface="Arial"/>
                <a:sym typeface="Arial"/>
              </a:rPr>
              <a:t>Si quiere incluir más detalles en su presentación sobre la investigación que apoya a SEL, vea la otra presentación fundamental de CASEL, </a:t>
            </a:r>
            <a:r>
              <a:rPr lang="es-MX" sz="1100" b="0" i="1" u="none" strike="noStrike" cap="none" dirty="0">
                <a:solidFill>
                  <a:srgbClr val="000000"/>
                </a:solidFill>
                <a:effectLst/>
                <a:latin typeface="Arial"/>
                <a:ea typeface="Arial"/>
                <a:cs typeface="Arial"/>
                <a:sym typeface="Arial"/>
              </a:rPr>
              <a:t>Los argumentos a favor del SEL</a:t>
            </a:r>
            <a:r>
              <a:rPr lang="es-MX" sz="1100" b="0" i="0" u="none" strike="noStrike" cap="none" dirty="0">
                <a:solidFill>
                  <a:srgbClr val="000000"/>
                </a:solidFill>
                <a:effectLst/>
                <a:latin typeface="Arial"/>
                <a:ea typeface="Arial"/>
                <a:cs typeface="Arial"/>
                <a:sym typeface="Arial"/>
              </a:rPr>
              <a:t>, </a:t>
            </a:r>
            <a:r>
              <a:rPr lang="es-MX" sz="1100" b="0" i="0" u="sng" strike="noStrike" cap="none" dirty="0">
                <a:solidFill>
                  <a:srgbClr val="000000"/>
                </a:solidFill>
                <a:effectLst/>
                <a:latin typeface="Arial"/>
                <a:ea typeface="Arial"/>
                <a:cs typeface="Arial"/>
                <a:sym typeface="Arial"/>
                <a:hlinkClick r:id="rId3"/>
              </a:rPr>
              <a:t>https://schoolguide.casel.org/resource/the-case-for-sel/</a:t>
            </a:r>
            <a:r>
              <a:rPr lang="en-US" dirty="0">
                <a:effectLst/>
              </a:rPr>
              <a:t> </a:t>
            </a:r>
          </a:p>
          <a:p>
            <a:pPr marL="158750" indent="0">
              <a:buNone/>
            </a:pPr>
            <a:endParaRPr lang="en-US" b="1" dirty="0">
              <a:effectLst/>
            </a:endParaRPr>
          </a:p>
        </p:txBody>
      </p:sp>
      <p:sp>
        <p:nvSpPr>
          <p:cNvPr id="184" name="Google Shape;184;gd593a72420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Text">
  <p:cSld name="Picture with Tex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and LOGO">
  <p:cSld name="Blank-slide">
    <p:spTree>
      <p:nvGrpSpPr>
        <p:cNvPr id="1" name="Shape 84"/>
        <p:cNvGrpSpPr/>
        <p:nvPr/>
      </p:nvGrpSpPr>
      <p:grpSpPr>
        <a:xfrm>
          <a:off x="0" y="0"/>
          <a:ext cx="0" cy="0"/>
          <a:chOff x="0" y="0"/>
          <a:chExt cx="0" cy="0"/>
        </a:xfrm>
      </p:grpSpPr>
      <p:sp>
        <p:nvSpPr>
          <p:cNvPr id="85" name="Google Shape;85;p11"/>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1"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7" name="Google Shape;87;p11"/>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8"/>
        <p:cNvGrpSpPr/>
        <p:nvPr/>
      </p:nvGrpSpPr>
      <p:grpSpPr>
        <a:xfrm>
          <a:off x="0" y="0"/>
          <a:ext cx="0" cy="0"/>
          <a:chOff x="0" y="0"/>
          <a:chExt cx="0" cy="0"/>
        </a:xfrm>
      </p:grpSpPr>
      <p:pic>
        <p:nvPicPr>
          <p:cNvPr id="89" name="Google Shape;89;p12"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0" name="Google Shape;90;p12"/>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3"/>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ool Guide middle 1 1 1">
  <p:cSld name="School Guide middle 1 1 1">
    <p:spTree>
      <p:nvGrpSpPr>
        <p:cNvPr id="1" name="Shape 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Gray bar no logo">
  <p:cSld name="Gray bar no logo">
    <p:spTree>
      <p:nvGrpSpPr>
        <p:cNvPr id="1" name="Shape 99"/>
        <p:cNvGrpSpPr/>
        <p:nvPr/>
      </p:nvGrpSpPr>
      <p:grpSpPr>
        <a:xfrm>
          <a:off x="0" y="0"/>
          <a:ext cx="0" cy="0"/>
          <a:chOff x="0" y="0"/>
          <a:chExt cx="0" cy="0"/>
        </a:xfrm>
      </p:grpSpPr>
      <p:sp>
        <p:nvSpPr>
          <p:cNvPr id="100" name="Google Shape;100;p16"/>
          <p:cNvSpPr txBox="1">
            <a:spLocks noGrp="1"/>
          </p:cNvSpPr>
          <p:nvPr>
            <p:ph type="sldNum" idx="12"/>
          </p:nvPr>
        </p:nvSpPr>
        <p:spPr>
          <a:xfrm>
            <a:off x="8710613" y="4886326"/>
            <a:ext cx="866700" cy="951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1" name="Google Shape;101;p16"/>
          <p:cNvPicPr preferRelativeResize="0"/>
          <p:nvPr/>
        </p:nvPicPr>
        <p:blipFill rotWithShape="1">
          <a:blip r:embed="rId2">
            <a:alphaModFix/>
          </a:blip>
          <a:srcRect/>
          <a:stretch/>
        </p:blipFill>
        <p:spPr>
          <a:xfrm>
            <a:off x="0" y="0"/>
            <a:ext cx="2616589"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chool Guide middle 1 1">
  <p:cSld name="2_DARK MIDDLE_1_1">
    <p:spTree>
      <p:nvGrpSpPr>
        <p:cNvPr id="1" name="Shape 102"/>
        <p:cNvGrpSpPr/>
        <p:nvPr/>
      </p:nvGrpSpPr>
      <p:grpSpPr>
        <a:xfrm>
          <a:off x="0" y="0"/>
          <a:ext cx="0" cy="0"/>
          <a:chOff x="0" y="0"/>
          <a:chExt cx="0" cy="0"/>
        </a:xfrm>
      </p:grpSpPr>
      <p:sp>
        <p:nvSpPr>
          <p:cNvPr id="103" name="Google Shape;103;p17"/>
          <p:cNvSpPr/>
          <p:nvPr/>
        </p:nvSpPr>
        <p:spPr>
          <a:xfrm>
            <a:off x="0" y="0"/>
            <a:ext cx="9144000" cy="4232700"/>
          </a:xfrm>
          <a:prstGeom prst="rect">
            <a:avLst/>
          </a:prstGeom>
          <a:solidFill>
            <a:schemeClr val="lt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104" name="Google Shape;104;p17"/>
          <p:cNvCxnSpPr/>
          <p:nvPr/>
        </p:nvCxnSpPr>
        <p:spPr>
          <a:xfrm rot="10800000" flipH="1">
            <a:off x="7777688" y="858028"/>
            <a:ext cx="1366200" cy="4800"/>
          </a:xfrm>
          <a:prstGeom prst="straightConnector1">
            <a:avLst/>
          </a:prstGeom>
          <a:noFill/>
          <a:ln w="228600" cap="flat" cmpd="sng">
            <a:solidFill>
              <a:schemeClr val="accent2"/>
            </a:solidFill>
            <a:prstDash val="solid"/>
            <a:round/>
            <a:headEnd type="none" w="med" len="med"/>
            <a:tailEnd type="none" w="med" len="med"/>
          </a:ln>
        </p:spPr>
      </p:cxnSp>
      <p:pic>
        <p:nvPicPr>
          <p:cNvPr id="105" name="Google Shape;105;p17"/>
          <p:cNvPicPr preferRelativeResize="0"/>
          <p:nvPr/>
        </p:nvPicPr>
        <p:blipFill rotWithShape="1">
          <a:blip r:embed="rId2">
            <a:alphaModFix/>
          </a:blip>
          <a:srcRect r="78156" b="11971"/>
          <a:stretch/>
        </p:blipFill>
        <p:spPr>
          <a:xfrm>
            <a:off x="165581" y="4237734"/>
            <a:ext cx="762564" cy="8917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OGO">
  <p:cSld name="TITLE and LOGO">
    <p:spTree>
      <p:nvGrpSpPr>
        <p:cNvPr id="1" name="Shape 106"/>
        <p:cNvGrpSpPr/>
        <p:nvPr/>
      </p:nvGrpSpPr>
      <p:grpSpPr>
        <a:xfrm>
          <a:off x="0" y="0"/>
          <a:ext cx="0" cy="0"/>
          <a:chOff x="0" y="0"/>
          <a:chExt cx="0" cy="0"/>
        </a:xfrm>
      </p:grpSpPr>
      <p:cxnSp>
        <p:nvCxnSpPr>
          <p:cNvPr id="107" name="Google Shape;107;p18"/>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pic>
        <p:nvPicPr>
          <p:cNvPr id="108" name="Google Shape;108;p18"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09" name="Google Shape;109;p18"/>
          <p:cNvSpPr txBox="1">
            <a:spLocks noGrp="1"/>
          </p:cNvSpPr>
          <p:nvPr>
            <p:ph type="title"/>
          </p:nvPr>
        </p:nvSpPr>
        <p:spPr>
          <a:xfrm>
            <a:off x="438150" y="285705"/>
            <a:ext cx="2724300" cy="502200"/>
          </a:xfrm>
          <a:prstGeom prst="rect">
            <a:avLst/>
          </a:prstGeom>
          <a:noFill/>
          <a:ln>
            <a:noFill/>
          </a:ln>
        </p:spPr>
        <p:txBody>
          <a:bodyPr spcFirstLastPara="1" wrap="square" lIns="41900" tIns="41900" rIns="41900" bIns="41900" anchor="t" anchorCtr="0">
            <a:noAutofit/>
          </a:bodyPr>
          <a:lstStyle>
            <a:lvl1pPr marR="0" lvl="0" algn="l" rtl="0">
              <a:lnSpc>
                <a:spcPct val="90000"/>
              </a:lnSpc>
              <a:spcBef>
                <a:spcPts val="0"/>
              </a:spcBef>
              <a:spcAft>
                <a:spcPts val="0"/>
              </a:spcAft>
              <a:buClr>
                <a:srgbClr val="000000"/>
              </a:buClr>
              <a:buSzPts val="600"/>
              <a:buFont typeface="Arial"/>
              <a:buNone/>
              <a:defRPr sz="21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2pPr>
            <a:lvl3pPr marR="0" lvl="2"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3pPr>
            <a:lvl4pPr marR="0" lvl="3"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4pPr>
            <a:lvl5pPr marR="0" lvl="4"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5pPr>
            <a:lvl6pPr marR="0" lvl="5"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6pPr>
            <a:lvl7pPr marR="0" lvl="6"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7pPr>
            <a:lvl8pPr marR="0" lvl="7"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8pPr>
            <a:lvl9pPr marR="0" lvl="8"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9pPr>
          </a:lstStyle>
          <a:p>
            <a:endParaRPr/>
          </a:p>
        </p:txBody>
      </p:sp>
      <p:sp>
        <p:nvSpPr>
          <p:cNvPr id="110" name="Google Shape;110;p18"/>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ARK MIDDLE">
  <p:cSld name="1_DARK MIDDLE">
    <p:spTree>
      <p:nvGrpSpPr>
        <p:cNvPr id="1" name="Shape 111"/>
        <p:cNvGrpSpPr/>
        <p:nvPr/>
      </p:nvGrpSpPr>
      <p:grpSpPr>
        <a:xfrm>
          <a:off x="0" y="0"/>
          <a:ext cx="0" cy="0"/>
          <a:chOff x="0" y="0"/>
          <a:chExt cx="0" cy="0"/>
        </a:xfrm>
      </p:grpSpPr>
      <p:sp>
        <p:nvSpPr>
          <p:cNvPr id="112" name="Google Shape;112;p19"/>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3" name="Google Shape;113;p19"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14" name="Google Shape;114;p19"/>
          <p:cNvSpPr txBox="1">
            <a:spLocks noGrp="1"/>
          </p:cNvSpPr>
          <p:nvPr>
            <p:ph type="body" idx="1"/>
          </p:nvPr>
        </p:nvSpPr>
        <p:spPr>
          <a:xfrm>
            <a:off x="838200" y="1971675"/>
            <a:ext cx="7696200" cy="942900"/>
          </a:xfrm>
          <a:prstGeom prst="rect">
            <a:avLst/>
          </a:prstGeom>
          <a:noFill/>
          <a:ln>
            <a:noFill/>
          </a:ln>
        </p:spPr>
        <p:txBody>
          <a:bodyPr spcFirstLastPara="1" wrap="square" lIns="41900" tIns="20950" rIns="41900" bIns="20950" anchor="t" anchorCtr="0">
            <a:noAutofit/>
          </a:bodyPr>
          <a:lstStyle>
            <a:lvl1pPr marL="457200" marR="0" lvl="0" indent="-228600" algn="ctr" rtl="0">
              <a:lnSpc>
                <a:spcPct val="90000"/>
              </a:lnSpc>
              <a:spcBef>
                <a:spcPts val="900"/>
              </a:spcBef>
              <a:spcAft>
                <a:spcPts val="0"/>
              </a:spcAft>
              <a:buClr>
                <a:schemeClr val="lt2"/>
              </a:buClr>
              <a:buSzPts val="2600"/>
              <a:buFont typeface="Arial"/>
              <a:buNone/>
              <a:defRPr sz="2600" b="0" i="0" u="none" strike="noStrike" cap="none">
                <a:solidFill>
                  <a:schemeClr val="lt2"/>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ARK MIDDLE">
  <p:cSld name="DARK MIDDLE">
    <p:spTree>
      <p:nvGrpSpPr>
        <p:cNvPr id="1" name="Shape 115"/>
        <p:cNvGrpSpPr/>
        <p:nvPr/>
      </p:nvGrpSpPr>
      <p:grpSpPr>
        <a:xfrm>
          <a:off x="0" y="0"/>
          <a:ext cx="0" cy="0"/>
          <a:chOff x="0" y="0"/>
          <a:chExt cx="0" cy="0"/>
        </a:xfrm>
      </p:grpSpPr>
      <p:sp>
        <p:nvSpPr>
          <p:cNvPr id="116" name="Google Shape;116;p20"/>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7" name="Google Shape;117;p20"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ext heav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 name="Google Shape;9;p3"/>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10" name="Google Shape;10;p3"/>
          <p:cNvSpPr txBox="1">
            <a:spLocks noGrp="1"/>
          </p:cNvSpPr>
          <p:nvPr>
            <p:ph type="body" idx="1"/>
          </p:nvPr>
        </p:nvSpPr>
        <p:spPr>
          <a:xfrm>
            <a:off x="316392" y="310358"/>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1"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301735" y="695326"/>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4"/>
          <p:cNvSpPr/>
          <p:nvPr/>
        </p:nvSpPr>
        <p:spPr>
          <a:xfrm>
            <a:off x="-25" y="0"/>
            <a:ext cx="9144000" cy="33015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
          <p:cNvSpPr txBox="1">
            <a:spLocks noGrp="1"/>
          </p:cNvSpPr>
          <p:nvPr>
            <p:ph type="ctrTitle"/>
          </p:nvPr>
        </p:nvSpPr>
        <p:spPr>
          <a:xfrm>
            <a:off x="965944" y="1750767"/>
            <a:ext cx="7138500" cy="1069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3600"/>
              <a:buFont typeface="Arial"/>
              <a:buNone/>
              <a:defRPr sz="3600">
                <a:solidFill>
                  <a:srgbClr val="FFFFFF"/>
                </a:solidFill>
              </a:defRPr>
            </a:lvl2pPr>
            <a:lvl3pPr lvl="2">
              <a:spcBef>
                <a:spcPts val="0"/>
              </a:spcBef>
              <a:spcAft>
                <a:spcPts val="0"/>
              </a:spcAft>
              <a:buClr>
                <a:srgbClr val="FFFFFF"/>
              </a:buClr>
              <a:buSzPts val="3600"/>
              <a:buFont typeface="Arial"/>
              <a:buNone/>
              <a:defRPr sz="3600">
                <a:solidFill>
                  <a:srgbClr val="FFFFFF"/>
                </a:solidFill>
              </a:defRPr>
            </a:lvl3pPr>
            <a:lvl4pPr lvl="3">
              <a:spcBef>
                <a:spcPts val="0"/>
              </a:spcBef>
              <a:spcAft>
                <a:spcPts val="0"/>
              </a:spcAft>
              <a:buClr>
                <a:srgbClr val="FFFFFF"/>
              </a:buClr>
              <a:buSzPts val="3600"/>
              <a:buFont typeface="Arial"/>
              <a:buNone/>
              <a:defRPr sz="3600">
                <a:solidFill>
                  <a:srgbClr val="FFFFFF"/>
                </a:solidFill>
              </a:defRPr>
            </a:lvl4pPr>
            <a:lvl5pPr lvl="4">
              <a:spcBef>
                <a:spcPts val="0"/>
              </a:spcBef>
              <a:spcAft>
                <a:spcPts val="0"/>
              </a:spcAft>
              <a:buClr>
                <a:srgbClr val="FFFFFF"/>
              </a:buClr>
              <a:buSzPts val="3600"/>
              <a:buFont typeface="Arial"/>
              <a:buNone/>
              <a:defRPr sz="3600">
                <a:solidFill>
                  <a:srgbClr val="FFFFFF"/>
                </a:solidFill>
              </a:defRPr>
            </a:lvl5pPr>
            <a:lvl6pPr lvl="5">
              <a:spcBef>
                <a:spcPts val="0"/>
              </a:spcBef>
              <a:spcAft>
                <a:spcPts val="0"/>
              </a:spcAft>
              <a:buClr>
                <a:srgbClr val="FFFFFF"/>
              </a:buClr>
              <a:buSzPts val="3600"/>
              <a:buFont typeface="Arial"/>
              <a:buNone/>
              <a:defRPr sz="3600">
                <a:solidFill>
                  <a:srgbClr val="FFFFFF"/>
                </a:solidFill>
              </a:defRPr>
            </a:lvl6pPr>
            <a:lvl7pPr lvl="6">
              <a:spcBef>
                <a:spcPts val="0"/>
              </a:spcBef>
              <a:spcAft>
                <a:spcPts val="0"/>
              </a:spcAft>
              <a:buClr>
                <a:srgbClr val="FFFFFF"/>
              </a:buClr>
              <a:buSzPts val="3600"/>
              <a:buFont typeface="Arial"/>
              <a:buNone/>
              <a:defRPr sz="3600">
                <a:solidFill>
                  <a:srgbClr val="FFFFFF"/>
                </a:solidFill>
              </a:defRPr>
            </a:lvl7pPr>
            <a:lvl8pPr lvl="7">
              <a:spcBef>
                <a:spcPts val="0"/>
              </a:spcBef>
              <a:spcAft>
                <a:spcPts val="0"/>
              </a:spcAft>
              <a:buClr>
                <a:srgbClr val="FFFFFF"/>
              </a:buClr>
              <a:buSzPts val="3600"/>
              <a:buFont typeface="Arial"/>
              <a:buNone/>
              <a:defRPr sz="3600">
                <a:solidFill>
                  <a:srgbClr val="FFFFFF"/>
                </a:solidFill>
              </a:defRPr>
            </a:lvl8pPr>
            <a:lvl9pPr lvl="8">
              <a:spcBef>
                <a:spcPts val="0"/>
              </a:spcBef>
              <a:spcAft>
                <a:spcPts val="0"/>
              </a:spcAft>
              <a:buClr>
                <a:srgbClr val="FFFFFF"/>
              </a:buClr>
              <a:buSzPts val="3600"/>
              <a:buFont typeface="Arial"/>
              <a:buNone/>
              <a:defRPr sz="3600">
                <a:solidFill>
                  <a:srgbClr val="FFFFFF"/>
                </a:solidFill>
              </a:defRPr>
            </a:lvl9pPr>
          </a:lstStyle>
          <a:p>
            <a:endParaRPr/>
          </a:p>
        </p:txBody>
      </p:sp>
      <p:sp>
        <p:nvSpPr>
          <p:cNvPr id="16" name="Google Shape;16;p4"/>
          <p:cNvSpPr/>
          <p:nvPr/>
        </p:nvSpPr>
        <p:spPr>
          <a:xfrm>
            <a:off x="-25" y="3393332"/>
            <a:ext cx="9144000" cy="1750200"/>
          </a:xfrm>
          <a:prstGeom prst="rect">
            <a:avLst/>
          </a:prstGeom>
          <a:solidFill>
            <a:srgbClr val="E2E2E2"/>
          </a:solidFill>
          <a:ln w="9525" cap="flat" cmpd="sng">
            <a:solidFill>
              <a:srgbClr val="E2E2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
          <p:cNvSpPr/>
          <p:nvPr/>
        </p:nvSpPr>
        <p:spPr>
          <a:xfrm>
            <a:off x="884255" y="1617044"/>
            <a:ext cx="7395600" cy="288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18;p4" descr="CASEL"/>
          <p:cNvPicPr preferRelativeResize="0"/>
          <p:nvPr/>
        </p:nvPicPr>
        <p:blipFill rotWithShape="1">
          <a:blip r:embed="rId2">
            <a:alphaModFix/>
          </a:blip>
          <a:srcRect/>
          <a:stretch/>
        </p:blipFill>
        <p:spPr>
          <a:xfrm>
            <a:off x="7371770" y="3609473"/>
            <a:ext cx="732701" cy="732701"/>
          </a:xfrm>
          <a:prstGeom prst="rect">
            <a:avLst/>
          </a:prstGeom>
          <a:noFill/>
          <a:ln>
            <a:noFill/>
          </a:ln>
        </p:spPr>
      </p:pic>
      <p:sp>
        <p:nvSpPr>
          <p:cNvPr id="19" name="Google Shape;19;p4"/>
          <p:cNvSpPr txBox="1">
            <a:spLocks noGrp="1"/>
          </p:cNvSpPr>
          <p:nvPr>
            <p:ph type="body" idx="1"/>
          </p:nvPr>
        </p:nvSpPr>
        <p:spPr>
          <a:xfrm>
            <a:off x="1241425" y="1954213"/>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2"/>
          </p:nvPr>
        </p:nvSpPr>
        <p:spPr>
          <a:xfrm>
            <a:off x="1241425" y="3023648"/>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20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3"/>
          </p:nvPr>
        </p:nvSpPr>
        <p:spPr>
          <a:xfrm>
            <a:off x="1241425" y="3690893"/>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500" b="0" i="1"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Text heavy 2">
    <p:spTree>
      <p:nvGrpSpPr>
        <p:cNvPr id="1" name="Shape 22"/>
        <p:cNvGrpSpPr/>
        <p:nvPr/>
      </p:nvGrpSpPr>
      <p:grpSpPr>
        <a:xfrm>
          <a:off x="0" y="0"/>
          <a:ext cx="0" cy="0"/>
          <a:chOff x="0" y="0"/>
          <a:chExt cx="0" cy="0"/>
        </a:xfrm>
      </p:grpSpPr>
      <p:sp>
        <p:nvSpPr>
          <p:cNvPr id="23" name="Google Shape;23;p5"/>
          <p:cNvSpPr/>
          <p:nvPr/>
        </p:nvSpPr>
        <p:spPr>
          <a:xfrm>
            <a:off x="-25" y="0"/>
            <a:ext cx="9144000" cy="4351800"/>
          </a:xfrm>
          <a:prstGeom prst="rect">
            <a:avLst/>
          </a:prstGeom>
          <a:solidFill>
            <a:srgbClr val="E2E2E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5"/>
          <p:cNvCxnSpPr/>
          <p:nvPr/>
        </p:nvCxnSpPr>
        <p:spPr>
          <a:xfrm>
            <a:off x="3625704" y="699266"/>
            <a:ext cx="0" cy="3261000"/>
          </a:xfrm>
          <a:prstGeom prst="straightConnector1">
            <a:avLst/>
          </a:prstGeom>
          <a:noFill/>
          <a:ln w="9525" cap="flat" cmpd="sng">
            <a:solidFill>
              <a:srgbClr val="BFBFBF"/>
            </a:solidFill>
            <a:prstDash val="solid"/>
            <a:miter lim="800000"/>
            <a:headEnd type="none" w="sm" len="sm"/>
            <a:tailEnd type="none" w="sm" len="sm"/>
          </a:ln>
        </p:spPr>
      </p:cxnSp>
      <p:pic>
        <p:nvPicPr>
          <p:cNvPr id="25" name="Google Shape;25;p5" descr="CASEL"/>
          <p:cNvPicPr preferRelativeResize="0"/>
          <p:nvPr/>
        </p:nvPicPr>
        <p:blipFill rotWithShape="1">
          <a:blip r:embed="rId2">
            <a:alphaModFix/>
          </a:blip>
          <a:srcRect/>
          <a:stretch/>
        </p:blipFill>
        <p:spPr>
          <a:xfrm>
            <a:off x="229516" y="4459671"/>
            <a:ext cx="479457" cy="479457"/>
          </a:xfrm>
          <a:prstGeom prst="rect">
            <a:avLst/>
          </a:prstGeom>
          <a:noFill/>
          <a:ln>
            <a:noFill/>
          </a:ln>
        </p:spPr>
      </p:pic>
      <p:sp>
        <p:nvSpPr>
          <p:cNvPr id="26" name="Google Shape;26;p5"/>
          <p:cNvSpPr txBox="1"/>
          <p:nvPr/>
        </p:nvSpPr>
        <p:spPr>
          <a:xfrm>
            <a:off x="754910" y="4572915"/>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27" name="Google Shape;27;p5"/>
          <p:cNvSpPr txBox="1">
            <a:spLocks noGrp="1"/>
          </p:cNvSpPr>
          <p:nvPr>
            <p:ph type="body" idx="1"/>
          </p:nvPr>
        </p:nvSpPr>
        <p:spPr>
          <a:xfrm>
            <a:off x="165350" y="1559771"/>
            <a:ext cx="316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0"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5178070" y="185987"/>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3"/>
          </p:nvPr>
        </p:nvSpPr>
        <p:spPr>
          <a:xfrm>
            <a:off x="5178063" y="771812"/>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4"/>
          </p:nvPr>
        </p:nvSpPr>
        <p:spPr>
          <a:xfrm>
            <a:off x="5178070" y="1647080"/>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5"/>
          </p:nvPr>
        </p:nvSpPr>
        <p:spPr>
          <a:xfrm>
            <a:off x="5178063" y="2232905"/>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6"/>
          </p:nvPr>
        </p:nvSpPr>
        <p:spPr>
          <a:xfrm>
            <a:off x="5178070" y="3059161"/>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7"/>
          </p:nvPr>
        </p:nvSpPr>
        <p:spPr>
          <a:xfrm>
            <a:off x="5178063" y="3644986"/>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ext - sections">
    <p:spTree>
      <p:nvGrpSpPr>
        <p:cNvPr id="1" name="Shape 34"/>
        <p:cNvGrpSpPr/>
        <p:nvPr/>
      </p:nvGrpSpPr>
      <p:grpSpPr>
        <a:xfrm>
          <a:off x="0" y="0"/>
          <a:ext cx="0" cy="0"/>
          <a:chOff x="0" y="0"/>
          <a:chExt cx="0" cy="0"/>
        </a:xfrm>
      </p:grpSpPr>
      <p:sp>
        <p:nvSpPr>
          <p:cNvPr id="35" name="Google Shape;35;p6"/>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36" name="Google Shape;36;p6"/>
          <p:cNvSpPr/>
          <p:nvPr/>
        </p:nvSpPr>
        <p:spPr>
          <a:xfrm>
            <a:off x="1059767"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7" name="Google Shape;37;p6"/>
          <p:cNvSpPr/>
          <p:nvPr/>
        </p:nvSpPr>
        <p:spPr>
          <a:xfrm>
            <a:off x="3437463" y="1206497"/>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8" name="Google Shape;38;p6"/>
          <p:cNvSpPr/>
          <p:nvPr/>
        </p:nvSpPr>
        <p:spPr>
          <a:xfrm>
            <a:off x="5901125"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39" name="Google Shape;39;p6"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40" name="Google Shape;40;p6"/>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41" name="Google Shape;41;p6"/>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2"/>
          </p:nvPr>
        </p:nvSpPr>
        <p:spPr>
          <a:xfrm>
            <a:off x="1116870"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3"/>
          </p:nvPr>
        </p:nvSpPr>
        <p:spPr>
          <a:xfrm>
            <a:off x="1116863"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4"/>
          </p:nvPr>
        </p:nvSpPr>
        <p:spPr>
          <a:xfrm>
            <a:off x="3511447"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5"/>
          </p:nvPr>
        </p:nvSpPr>
        <p:spPr>
          <a:xfrm>
            <a:off x="3511440"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6"/>
          </p:nvPr>
        </p:nvSpPr>
        <p:spPr>
          <a:xfrm>
            <a:off x="5964922"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7"/>
          </p:nvPr>
        </p:nvSpPr>
        <p:spPr>
          <a:xfrm>
            <a:off x="5964915"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ext + Photo">
    <p:spTree>
      <p:nvGrpSpPr>
        <p:cNvPr id="1" name="Shape 48"/>
        <p:cNvGrpSpPr/>
        <p:nvPr/>
      </p:nvGrpSpPr>
      <p:grpSpPr>
        <a:xfrm>
          <a:off x="0" y="0"/>
          <a:ext cx="0" cy="0"/>
          <a:chOff x="0" y="0"/>
          <a:chExt cx="0" cy="0"/>
        </a:xfrm>
      </p:grpSpPr>
      <p:sp>
        <p:nvSpPr>
          <p:cNvPr id="49" name="Google Shape;49;p7"/>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0" name="Google Shape;50;p7"/>
          <p:cNvSpPr/>
          <p:nvPr/>
        </p:nvSpPr>
        <p:spPr>
          <a:xfrm>
            <a:off x="4699591" y="940197"/>
            <a:ext cx="4130400" cy="38940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51" name="Google Shape;51;p7"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52" name="Google Shape;52;p7"/>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53" name="Google Shape;53;p7"/>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a:spLocks noGrp="1"/>
          </p:cNvSpPr>
          <p:nvPr>
            <p:ph type="pic" idx="2"/>
          </p:nvPr>
        </p:nvSpPr>
        <p:spPr>
          <a:xfrm>
            <a:off x="613278" y="1514338"/>
            <a:ext cx="3540000" cy="2593500"/>
          </a:xfrm>
          <a:prstGeom prst="rect">
            <a:avLst/>
          </a:prstGeom>
          <a:noFill/>
          <a:ln w="12700"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body" idx="3"/>
          </p:nvPr>
        </p:nvSpPr>
        <p:spPr>
          <a:xfrm>
            <a:off x="4870156" y="1207883"/>
            <a:ext cx="35826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Process">
    <p:spTree>
      <p:nvGrpSpPr>
        <p:cNvPr id="1" name="Shape 56"/>
        <p:cNvGrpSpPr/>
        <p:nvPr/>
      </p:nvGrpSpPr>
      <p:grpSpPr>
        <a:xfrm>
          <a:off x="0" y="0"/>
          <a:ext cx="0" cy="0"/>
          <a:chOff x="0" y="0"/>
          <a:chExt cx="0" cy="0"/>
        </a:xfrm>
      </p:grpSpPr>
      <p:grpSp>
        <p:nvGrpSpPr>
          <p:cNvPr id="57" name="Google Shape;57;p8"/>
          <p:cNvGrpSpPr/>
          <p:nvPr/>
        </p:nvGrpSpPr>
        <p:grpSpPr>
          <a:xfrm>
            <a:off x="911229" y="1343943"/>
            <a:ext cx="7318389" cy="1065879"/>
            <a:chOff x="1235079" y="2162014"/>
            <a:chExt cx="9557776" cy="1825448"/>
          </a:xfrm>
        </p:grpSpPr>
        <p:sp>
          <p:nvSpPr>
            <p:cNvPr id="58" name="Google Shape;58;p8"/>
            <p:cNvSpPr/>
            <p:nvPr/>
          </p:nvSpPr>
          <p:spPr>
            <a:xfrm>
              <a:off x="1235079" y="2162014"/>
              <a:ext cx="2132979" cy="182107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9" name="Google Shape;59;p8"/>
            <p:cNvSpPr/>
            <p:nvPr/>
          </p:nvSpPr>
          <p:spPr>
            <a:xfrm rot="10800000">
              <a:off x="9024025" y="2166391"/>
              <a:ext cx="1768830" cy="1821071"/>
            </a:xfrm>
            <a:custGeom>
              <a:avLst/>
              <a:gdLst/>
              <a:ahLst/>
              <a:cxnLst/>
              <a:rect l="l" t="t" r="r" b="b"/>
              <a:pathLst>
                <a:path w="2093290" h="2093185" extrusionOk="0">
                  <a:moveTo>
                    <a:pt x="2090729" y="1151539"/>
                  </a:moveTo>
                  <a:cubicBezTo>
                    <a:pt x="2089926" y="1492983"/>
                    <a:pt x="2093988" y="1751741"/>
                    <a:pt x="2093185" y="2093185"/>
                  </a:cubicBezTo>
                  <a:lnTo>
                    <a:pt x="0" y="2093185"/>
                  </a:lnTo>
                  <a:lnTo>
                    <a:pt x="0" y="0"/>
                  </a:lnTo>
                  <a:lnTo>
                    <a:pt x="2093185" y="0"/>
                  </a:lnTo>
                  <a:cubicBezTo>
                    <a:pt x="2091809" y="169555"/>
                    <a:pt x="2092759" y="914629"/>
                    <a:pt x="2090748" y="915274"/>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grpSp>
      <p:sp>
        <p:nvSpPr>
          <p:cNvPr id="60" name="Google Shape;60;p8"/>
          <p:cNvSpPr txBox="1">
            <a:spLocks noGrp="1"/>
          </p:cNvSpPr>
          <p:nvPr>
            <p:ph type="body" idx="1"/>
          </p:nvPr>
        </p:nvSpPr>
        <p:spPr>
          <a:xfrm>
            <a:off x="210067" y="336618"/>
            <a:ext cx="790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1" name="Google Shape;61;p8"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62" name="Google Shape;62;p8"/>
          <p:cNvSpPr txBox="1"/>
          <p:nvPr/>
        </p:nvSpPr>
        <p:spPr>
          <a:xfrm>
            <a:off x="661721" y="4629453"/>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63" name="Google Shape;63;p8"/>
          <p:cNvSpPr/>
          <p:nvPr/>
        </p:nvSpPr>
        <p:spPr>
          <a:xfrm>
            <a:off x="2916154" y="1360564"/>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4" name="Google Shape;64;p8"/>
          <p:cNvSpPr/>
          <p:nvPr/>
        </p:nvSpPr>
        <p:spPr>
          <a:xfrm>
            <a:off x="4868547" y="1343865"/>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5" name="Google Shape;65;p8"/>
          <p:cNvSpPr txBox="1">
            <a:spLocks noGrp="1"/>
          </p:cNvSpPr>
          <p:nvPr>
            <p:ph type="body" idx="2"/>
          </p:nvPr>
        </p:nvSpPr>
        <p:spPr>
          <a:xfrm>
            <a:off x="369349" y="264954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body" idx="3"/>
          </p:nvPr>
        </p:nvSpPr>
        <p:spPr>
          <a:xfrm>
            <a:off x="369342" y="323536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body" idx="4"/>
          </p:nvPr>
        </p:nvSpPr>
        <p:spPr>
          <a:xfrm>
            <a:off x="2499405" y="267660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body" idx="5"/>
          </p:nvPr>
        </p:nvSpPr>
        <p:spPr>
          <a:xfrm>
            <a:off x="2499398" y="326243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8"/>
          <p:cNvSpPr txBox="1">
            <a:spLocks noGrp="1"/>
          </p:cNvSpPr>
          <p:nvPr>
            <p:ph type="body" idx="6"/>
          </p:nvPr>
        </p:nvSpPr>
        <p:spPr>
          <a:xfrm>
            <a:off x="4629447"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8"/>
          <p:cNvSpPr txBox="1">
            <a:spLocks noGrp="1"/>
          </p:cNvSpPr>
          <p:nvPr>
            <p:ph type="body" idx="7"/>
          </p:nvPr>
        </p:nvSpPr>
        <p:spPr>
          <a:xfrm>
            <a:off x="4629440"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8"/>
          <p:cNvSpPr txBox="1">
            <a:spLocks noGrp="1"/>
          </p:cNvSpPr>
          <p:nvPr>
            <p:ph type="body" idx="8"/>
          </p:nvPr>
        </p:nvSpPr>
        <p:spPr>
          <a:xfrm>
            <a:off x="6704083"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8"/>
          <p:cNvSpPr txBox="1">
            <a:spLocks noGrp="1"/>
          </p:cNvSpPr>
          <p:nvPr>
            <p:ph type="body" idx="9"/>
          </p:nvPr>
        </p:nvSpPr>
        <p:spPr>
          <a:xfrm>
            <a:off x="6704076"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9"/>
          <p:cNvSpPr/>
          <p:nvPr/>
        </p:nvSpPr>
        <p:spPr>
          <a:xfrm>
            <a:off x="-25" y="1007302"/>
            <a:ext cx="9144000" cy="35010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9" descr="marco.png"/>
          <p:cNvPicPr preferRelativeResize="0"/>
          <p:nvPr/>
        </p:nvPicPr>
        <p:blipFill rotWithShape="1">
          <a:blip r:embed="rId2">
            <a:alphaModFix/>
          </a:blip>
          <a:srcRect/>
          <a:stretch/>
        </p:blipFill>
        <p:spPr>
          <a:xfrm>
            <a:off x="0" y="1007177"/>
            <a:ext cx="9144000" cy="3501023"/>
          </a:xfrm>
          <a:prstGeom prst="rect">
            <a:avLst/>
          </a:prstGeom>
          <a:noFill/>
          <a:ln>
            <a:noFill/>
          </a:ln>
        </p:spPr>
      </p:pic>
      <p:sp>
        <p:nvSpPr>
          <p:cNvPr id="76" name="Google Shape;76;p9"/>
          <p:cNvSpPr txBox="1">
            <a:spLocks noGrp="1"/>
          </p:cNvSpPr>
          <p:nvPr>
            <p:ph type="body" idx="1"/>
          </p:nvPr>
        </p:nvSpPr>
        <p:spPr>
          <a:xfrm>
            <a:off x="1006325" y="1568968"/>
            <a:ext cx="7131300" cy="2377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p:nvPr/>
        </p:nvSpPr>
        <p:spPr>
          <a:xfrm>
            <a:off x="3593375" y="58632"/>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 sz="9600" b="0" i="0" u="none" strike="noStrike" cap="none">
                <a:solidFill>
                  <a:srgbClr val="7F7F7F"/>
                </a:solidFill>
                <a:latin typeface="Montserrat"/>
                <a:ea typeface="Montserrat"/>
                <a:cs typeface="Montserrat"/>
                <a:sym typeface="Montserrat"/>
              </a:rPr>
              <a:t>“</a:t>
            </a:r>
            <a:endParaRPr sz="9600" b="0" i="0" u="none" strike="noStrike" cap="none">
              <a:solidFill>
                <a:srgbClr val="7F7F7F"/>
              </a:solidFill>
              <a:latin typeface="Montserrat"/>
              <a:ea typeface="Montserrat"/>
              <a:cs typeface="Montserrat"/>
              <a:sym typeface="Montserrat"/>
            </a:endParaRPr>
          </a:p>
        </p:txBody>
      </p:sp>
      <p:pic>
        <p:nvPicPr>
          <p:cNvPr id="78" name="Google Shape;78;p9" descr="CASEL"/>
          <p:cNvPicPr preferRelativeResize="0"/>
          <p:nvPr/>
        </p:nvPicPr>
        <p:blipFill rotWithShape="1">
          <a:blip r:embed="rId3">
            <a:alphaModFix/>
          </a:blip>
          <a:srcRect/>
          <a:stretch/>
        </p:blipFill>
        <p:spPr>
          <a:xfrm>
            <a:off x="181664" y="4608501"/>
            <a:ext cx="389086" cy="3890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ransition">
  <p:cSld name="Section Transition">
    <p:spTree>
      <p:nvGrpSpPr>
        <p:cNvPr id="1" name="Shape 79"/>
        <p:cNvGrpSpPr/>
        <p:nvPr/>
      </p:nvGrpSpPr>
      <p:grpSpPr>
        <a:xfrm>
          <a:off x="0" y="0"/>
          <a:ext cx="0" cy="0"/>
          <a:chOff x="0" y="0"/>
          <a:chExt cx="0" cy="0"/>
        </a:xfrm>
      </p:grpSpPr>
      <p:pic>
        <p:nvPicPr>
          <p:cNvPr id="80" name="Google Shape;80;p10"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1" name="Google Shape;81;p10"/>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82" name="Google Shape;82;p10"/>
          <p:cNvSpPr>
            <a:spLocks noGrp="1"/>
          </p:cNvSpPr>
          <p:nvPr>
            <p:ph type="pic" idx="2"/>
          </p:nvPr>
        </p:nvSpPr>
        <p:spPr>
          <a:xfrm>
            <a:off x="0" y="0"/>
            <a:ext cx="9144000" cy="430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807535" y="3233691"/>
            <a:ext cx="70665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4000"/>
              <a:buFont typeface="Arial"/>
              <a:buNone/>
              <a:defRPr sz="4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4.pn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2550" y="0"/>
            <a:ext cx="9138906" cy="5143499"/>
          </a:xfrm>
          <a:prstGeom prst="rect">
            <a:avLst/>
          </a:prstGeom>
          <a:noFill/>
          <a:ln>
            <a:noFill/>
          </a:ln>
        </p:spPr>
      </p:pic>
      <p:sp>
        <p:nvSpPr>
          <p:cNvPr id="123" name="Google Shape;123;p21"/>
          <p:cNvSpPr txBox="1">
            <a:spLocks noGrp="1"/>
          </p:cNvSpPr>
          <p:nvPr>
            <p:ph type="subTitle" idx="1"/>
          </p:nvPr>
        </p:nvSpPr>
        <p:spPr>
          <a:xfrm>
            <a:off x="311700" y="2997050"/>
            <a:ext cx="8520600" cy="792600"/>
          </a:xfrm>
          <a:prstGeom prst="rect">
            <a:avLst/>
          </a:prstGeom>
          <a:noFill/>
          <a:ln>
            <a:noFill/>
          </a:ln>
        </p:spPr>
        <p:txBody>
          <a:bodyPr spcFirstLastPara="1" wrap="square" lIns="91425" tIns="91425" rIns="91425" bIns="91425" anchor="ctr" anchorCtr="0">
            <a:noAutofit/>
          </a:bodyPr>
          <a:lstStyle/>
          <a:p>
            <a:pPr lvl="0" algn="ctr"/>
            <a:r>
              <a:rPr lang="en-US" sz="3600" dirty="0">
                <a:solidFill>
                  <a:srgbClr val="0076BE"/>
                </a:solidFill>
                <a:latin typeface="Calibri"/>
                <a:ea typeface="Calibri"/>
                <a:cs typeface="Calibri"/>
                <a:sym typeface="Calibri"/>
              </a:rPr>
              <a:t>una </a:t>
            </a:r>
            <a:r>
              <a:rPr lang="en-US" sz="3600" dirty="0" err="1">
                <a:solidFill>
                  <a:srgbClr val="0076BE"/>
                </a:solidFill>
                <a:latin typeface="Calibri"/>
                <a:ea typeface="Calibri"/>
                <a:cs typeface="Calibri"/>
                <a:sym typeface="Calibri"/>
              </a:rPr>
              <a:t>introducción</a:t>
            </a:r>
            <a:endParaRPr sz="3600" dirty="0">
              <a:solidFill>
                <a:srgbClr val="0076BE"/>
              </a:solidFill>
              <a:latin typeface="Calibri"/>
              <a:ea typeface="Calibri"/>
              <a:cs typeface="Calibri"/>
              <a:sym typeface="Calibri"/>
            </a:endParaRPr>
          </a:p>
        </p:txBody>
      </p:sp>
      <p:sp>
        <p:nvSpPr>
          <p:cNvPr id="124" name="Google Shape;124;p21"/>
          <p:cNvSpPr txBox="1">
            <a:spLocks noGrp="1"/>
          </p:cNvSpPr>
          <p:nvPr>
            <p:ph type="ctrTitle"/>
          </p:nvPr>
        </p:nvSpPr>
        <p:spPr>
          <a:xfrm>
            <a:off x="903150" y="1863300"/>
            <a:ext cx="7337700" cy="1416900"/>
          </a:xfrm>
          <a:prstGeom prst="rect">
            <a:avLst/>
          </a:prstGeom>
          <a:noFill/>
          <a:ln>
            <a:noFill/>
          </a:ln>
        </p:spPr>
        <p:txBody>
          <a:bodyPr spcFirstLastPara="1" wrap="square" lIns="91425" tIns="91425" rIns="91425" bIns="91425" anchor="ctr" anchorCtr="0">
            <a:noAutofit/>
          </a:bodyPr>
          <a:lstStyle/>
          <a:p>
            <a:pPr lvl="0" algn="ctr"/>
            <a:r>
              <a:rPr lang="en-US" sz="3900" b="1" dirty="0" err="1">
                <a:latin typeface="Calibri"/>
                <a:ea typeface="Calibri"/>
                <a:cs typeface="Calibri"/>
                <a:sym typeface="Calibri"/>
              </a:rPr>
              <a:t>Aprendizaje</a:t>
            </a:r>
            <a:r>
              <a:rPr lang="en-US" sz="3900" b="1" dirty="0">
                <a:latin typeface="Calibri"/>
                <a:ea typeface="Calibri"/>
                <a:cs typeface="Calibri"/>
                <a:sym typeface="Calibri"/>
              </a:rPr>
              <a:t> social y </a:t>
            </a:r>
            <a:r>
              <a:rPr lang="en-US" sz="3900" b="1" dirty="0" err="1">
                <a:latin typeface="Calibri"/>
                <a:ea typeface="Calibri"/>
                <a:cs typeface="Calibri"/>
                <a:sym typeface="Calibri"/>
              </a:rPr>
              <a:t>emocional</a:t>
            </a:r>
            <a:endParaRPr sz="3900" b="1"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9" name="Google Shape;199;p30"/>
          <p:cNvPicPr preferRelativeResize="0"/>
          <p:nvPr/>
        </p:nvPicPr>
        <p:blipFill rotWithShape="1">
          <a:blip r:embed="rId3">
            <a:alphaModFix/>
          </a:blip>
          <a:srcRect t="6785"/>
          <a:stretch/>
        </p:blipFill>
        <p:spPr>
          <a:xfrm>
            <a:off x="6018100" y="994875"/>
            <a:ext cx="2952000" cy="2464676"/>
          </a:xfrm>
          <a:prstGeom prst="rect">
            <a:avLst/>
          </a:prstGeom>
          <a:noFill/>
          <a:ln>
            <a:noFill/>
          </a:ln>
        </p:spPr>
      </p:pic>
      <p:sp>
        <p:nvSpPr>
          <p:cNvPr id="200" name="Google Shape;200;p30"/>
          <p:cNvSpPr txBox="1"/>
          <p:nvPr/>
        </p:nvSpPr>
        <p:spPr>
          <a:xfrm>
            <a:off x="444400" y="158007"/>
            <a:ext cx="5860866" cy="600134"/>
          </a:xfrm>
          <a:prstGeom prst="rect">
            <a:avLst/>
          </a:prstGeom>
          <a:noFill/>
          <a:ln>
            <a:noFill/>
          </a:ln>
        </p:spPr>
        <p:txBody>
          <a:bodyPr spcFirstLastPara="1" wrap="square" lIns="91425" tIns="91425" rIns="91425" bIns="91425" anchor="b" anchorCtr="0">
            <a:spAutoFit/>
          </a:bodyPr>
          <a:lstStyle/>
          <a:p>
            <a:pPr lvl="0">
              <a:lnSpc>
                <a:spcPct val="90000"/>
              </a:lnSpc>
              <a:buClr>
                <a:schemeClr val="dk1"/>
              </a:buClr>
              <a:buSzPts val="600"/>
            </a:pPr>
            <a:r>
              <a:rPr lang="en-US" sz="3000" b="1" dirty="0">
                <a:solidFill>
                  <a:srgbClr val="0075CA"/>
                </a:solidFill>
                <a:latin typeface="Calibri"/>
                <a:ea typeface="Calibri"/>
                <a:cs typeface="Calibri"/>
                <a:sym typeface="Calibri"/>
              </a:rPr>
              <a:t>SEL </a:t>
            </a:r>
            <a:r>
              <a:rPr lang="en-US" sz="3000" b="1" dirty="0" err="1">
                <a:solidFill>
                  <a:srgbClr val="0075CA"/>
                </a:solidFill>
                <a:latin typeface="Calibri"/>
                <a:ea typeface="Calibri"/>
                <a:cs typeface="Calibri"/>
                <a:sym typeface="Calibri"/>
              </a:rPr>
              <a:t>como</a:t>
            </a:r>
            <a:r>
              <a:rPr lang="en-US" sz="3000" b="1" dirty="0">
                <a:solidFill>
                  <a:srgbClr val="0075CA"/>
                </a:solidFill>
                <a:latin typeface="Calibri"/>
                <a:ea typeface="Calibri"/>
                <a:cs typeface="Calibri"/>
                <a:sym typeface="Calibri"/>
              </a:rPr>
              <a:t> </a:t>
            </a:r>
            <a:r>
              <a:rPr lang="en-US" sz="3000" b="1" dirty="0" err="1">
                <a:solidFill>
                  <a:srgbClr val="0075CA"/>
                </a:solidFill>
                <a:latin typeface="Calibri"/>
                <a:ea typeface="Calibri"/>
                <a:cs typeface="Calibri"/>
                <a:sym typeface="Calibri"/>
              </a:rPr>
              <a:t>palanca</a:t>
            </a:r>
            <a:r>
              <a:rPr lang="en-US" sz="3000" b="1" dirty="0">
                <a:solidFill>
                  <a:srgbClr val="0075CA"/>
                </a:solidFill>
                <a:latin typeface="Calibri"/>
                <a:ea typeface="Calibri"/>
                <a:cs typeface="Calibri"/>
                <a:sym typeface="Calibri"/>
              </a:rPr>
              <a:t> para la </a:t>
            </a:r>
            <a:r>
              <a:rPr lang="en-US" sz="3000" b="1" dirty="0" err="1">
                <a:solidFill>
                  <a:srgbClr val="0075CA"/>
                </a:solidFill>
                <a:latin typeface="Calibri"/>
                <a:ea typeface="Calibri"/>
                <a:cs typeface="Calibri"/>
                <a:sym typeface="Calibri"/>
              </a:rPr>
              <a:t>equidad</a:t>
            </a:r>
            <a:endParaRPr sz="3000" b="1" dirty="0">
              <a:solidFill>
                <a:srgbClr val="0075CA"/>
              </a:solidFill>
              <a:latin typeface="Calibri"/>
              <a:ea typeface="Calibri"/>
              <a:cs typeface="Calibri"/>
              <a:sym typeface="Calibri"/>
            </a:endParaRPr>
          </a:p>
        </p:txBody>
      </p:sp>
      <p:sp>
        <p:nvSpPr>
          <p:cNvPr id="2" name="TextBox 1">
            <a:extLst>
              <a:ext uri="{FF2B5EF4-FFF2-40B4-BE49-F238E27FC236}">
                <a16:creationId xmlns:a16="http://schemas.microsoft.com/office/drawing/2014/main" id="{F70872EA-784B-434D-9AC8-AD1614917D48}"/>
              </a:ext>
            </a:extLst>
          </p:cNvPr>
          <p:cNvSpPr txBox="1"/>
          <p:nvPr/>
        </p:nvSpPr>
        <p:spPr>
          <a:xfrm>
            <a:off x="173900" y="758141"/>
            <a:ext cx="5844200" cy="4001095"/>
          </a:xfrm>
          <a:prstGeom prst="rect">
            <a:avLst/>
          </a:prstGeom>
          <a:noFill/>
        </p:spPr>
        <p:txBody>
          <a:bodyPr wrap="square" rtlCol="0">
            <a:spAutoFit/>
          </a:bodyPr>
          <a:lstStyle/>
          <a:p>
            <a:pPr marL="285750" lvl="0" indent="-285750">
              <a:buFont typeface="Arial" panose="020B0604020202020204" pitchFamily="34" charset="0"/>
              <a:buChar char="•"/>
            </a:pPr>
            <a:r>
              <a:rPr lang="es-MX" sz="1600" dirty="0"/>
              <a:t>SEL sea relevante para </a:t>
            </a:r>
            <a:r>
              <a:rPr lang="es-MX" sz="1600" i="1" u="sng" dirty="0"/>
              <a:t>todos los estudiantes</a:t>
            </a:r>
            <a:r>
              <a:rPr lang="es-MX" sz="1600" dirty="0"/>
              <a:t> en </a:t>
            </a:r>
            <a:r>
              <a:rPr lang="es-MX" sz="1600" i="1" u="sng" dirty="0"/>
              <a:t>todas las escuelas</a:t>
            </a:r>
            <a:r>
              <a:rPr lang="es-MX" sz="1600" dirty="0"/>
              <a:t> y reafirma la diversidad de culturas y orígenes.</a:t>
            </a:r>
          </a:p>
          <a:p>
            <a:pPr lvl="0"/>
            <a:endParaRPr lang="en-US" sz="1600" dirty="0"/>
          </a:p>
          <a:p>
            <a:pPr marL="285750" lvl="0" indent="-285750">
              <a:buFont typeface="Arial" panose="020B0604020202020204" pitchFamily="34" charset="0"/>
              <a:buChar char="•"/>
            </a:pPr>
            <a:r>
              <a:rPr lang="es-MX" sz="1600" dirty="0"/>
              <a:t>SEL es una estrategia de </a:t>
            </a:r>
            <a:r>
              <a:rPr lang="es-MX" sz="1600" i="1" u="sng" dirty="0"/>
              <a:t>mejora sistémica</a:t>
            </a:r>
            <a:r>
              <a:rPr lang="es-MX" sz="1600" dirty="0"/>
              <a:t> y no solo una intervención para alumnos en riesgo.</a:t>
            </a:r>
          </a:p>
          <a:p>
            <a:pPr lvl="0"/>
            <a:endParaRPr lang="en-US" sz="1600" dirty="0"/>
          </a:p>
          <a:p>
            <a:pPr marL="285750" lvl="0" indent="-285750">
              <a:buFont typeface="Arial" panose="020B0604020202020204" pitchFamily="34" charset="0"/>
              <a:buChar char="•"/>
            </a:pPr>
            <a:r>
              <a:rPr lang="es-MX" sz="1600" dirty="0"/>
              <a:t>SEL es una forma de elevar la voz de los estudiantes y de </a:t>
            </a:r>
            <a:r>
              <a:rPr lang="es-MX" sz="1600" i="1" u="sng" dirty="0"/>
              <a:t>promover la voluntad</a:t>
            </a:r>
            <a:r>
              <a:rPr lang="es-MX" sz="1600" dirty="0"/>
              <a:t> y el compromiso cívico.</a:t>
            </a:r>
          </a:p>
          <a:p>
            <a:pPr lvl="0"/>
            <a:endParaRPr lang="en-US" sz="1600" dirty="0"/>
          </a:p>
          <a:p>
            <a:pPr marL="285750" lvl="0" indent="-285750">
              <a:buFont typeface="Arial" panose="020B0604020202020204" pitchFamily="34" charset="0"/>
              <a:buChar char="•"/>
            </a:pPr>
            <a:r>
              <a:rPr lang="es-MX" sz="1600" dirty="0"/>
              <a:t>SEL </a:t>
            </a:r>
            <a:r>
              <a:rPr lang="es-MX" sz="1600" i="1" u="sng" dirty="0"/>
              <a:t>apoya a los adultos</a:t>
            </a:r>
            <a:r>
              <a:rPr lang="es-MX" sz="1600" dirty="0"/>
              <a:t> en el fortalecimiento de las prácticas que promueven la equidad.</a:t>
            </a:r>
          </a:p>
          <a:p>
            <a:pPr lvl="0"/>
            <a:endParaRPr lang="en-US" sz="1600" dirty="0"/>
          </a:p>
          <a:p>
            <a:pPr marL="285750" indent="-285750">
              <a:buFont typeface="Arial" panose="020B0604020202020204" pitchFamily="34" charset="0"/>
              <a:buChar char="•"/>
            </a:pPr>
            <a:r>
              <a:rPr lang="es-MX" sz="1600" dirty="0"/>
              <a:t>Los distritos deben involucrar a los estudiantes, las familias y las comunidades como </a:t>
            </a:r>
            <a:r>
              <a:rPr lang="es-MX" sz="1600" i="1" u="sng" dirty="0"/>
              <a:t>auténticos socios</a:t>
            </a:r>
            <a:r>
              <a:rPr lang="es-MX" sz="1600" dirty="0"/>
              <a:t> en el desarrollo social y emocional.</a:t>
            </a:r>
            <a:endParaRPr lang="en-US" sz="1600" dirty="0"/>
          </a:p>
          <a:p>
            <a:pPr marL="285750" indent="-285750">
              <a:buFont typeface="Arial" panose="020B0604020202020204" pitchFamily="34" charset="0"/>
              <a:buChar char="•"/>
            </a:pP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31"/>
          <p:cNvGrpSpPr/>
          <p:nvPr/>
        </p:nvGrpSpPr>
        <p:grpSpPr>
          <a:xfrm>
            <a:off x="0" y="2"/>
            <a:ext cx="9144001" cy="5143356"/>
            <a:chOff x="0" y="-54429"/>
            <a:chExt cx="9144001" cy="4608742"/>
          </a:xfrm>
        </p:grpSpPr>
        <p:pic>
          <p:nvPicPr>
            <p:cNvPr id="207" name="Google Shape;207;p31"/>
            <p:cNvPicPr preferRelativeResize="0"/>
            <p:nvPr/>
          </p:nvPicPr>
          <p:blipFill rotWithShape="1">
            <a:blip r:embed="rId3">
              <a:alphaModFix/>
            </a:blip>
            <a:srcRect t="10921" b="7639"/>
            <a:stretch/>
          </p:blipFill>
          <p:spPr>
            <a:xfrm>
              <a:off x="0" y="0"/>
              <a:ext cx="9144001" cy="4554313"/>
            </a:xfrm>
            <a:prstGeom prst="rect">
              <a:avLst/>
            </a:prstGeom>
            <a:noFill/>
            <a:ln>
              <a:noFill/>
            </a:ln>
          </p:spPr>
        </p:pic>
        <p:sp>
          <p:nvSpPr>
            <p:cNvPr id="208" name="Google Shape;208;p31"/>
            <p:cNvSpPr/>
            <p:nvPr/>
          </p:nvSpPr>
          <p:spPr>
            <a:xfrm>
              <a:off x="0" y="-54429"/>
              <a:ext cx="9144000" cy="4597500"/>
            </a:xfrm>
            <a:prstGeom prst="rect">
              <a:avLst/>
            </a:prstGeom>
            <a:solidFill>
              <a:srgbClr val="858591">
                <a:alpha val="69410"/>
              </a:srgbClr>
            </a:solidFill>
            <a:ln>
              <a:noFill/>
            </a:ln>
          </p:spPr>
          <p:txBody>
            <a:bodyPr spcFirstLastPara="1" wrap="square" lIns="85375" tIns="42675" rIns="85375" bIns="42675" anchor="ctr" anchorCtr="0">
              <a:noAutofit/>
            </a:bodyPr>
            <a:lstStyle/>
            <a:p>
              <a:pPr marL="0" marR="0" lvl="0" indent="0" algn="ctr" rtl="0">
                <a:lnSpc>
                  <a:spcPct val="100000"/>
                </a:lnSpc>
                <a:spcBef>
                  <a:spcPts val="0"/>
                </a:spcBef>
                <a:spcAft>
                  <a:spcPts val="0"/>
                </a:spcAft>
                <a:buNone/>
              </a:pPr>
              <a:endParaRPr sz="200" b="0" i="0" u="none" strike="noStrike" cap="none">
                <a:solidFill>
                  <a:schemeClr val="lt1"/>
                </a:solidFill>
                <a:latin typeface="Arial"/>
                <a:ea typeface="Arial"/>
                <a:cs typeface="Arial"/>
                <a:sym typeface="Arial"/>
              </a:endParaRPr>
            </a:p>
          </p:txBody>
        </p:sp>
      </p:grpSp>
      <p:sp>
        <p:nvSpPr>
          <p:cNvPr id="209" name="Google Shape;209;p31"/>
          <p:cNvSpPr txBox="1"/>
          <p:nvPr/>
        </p:nvSpPr>
        <p:spPr>
          <a:xfrm>
            <a:off x="1930925" y="2096899"/>
            <a:ext cx="5282100" cy="515700"/>
          </a:xfrm>
          <a:prstGeom prst="rect">
            <a:avLst/>
          </a:prstGeom>
          <a:noFill/>
          <a:ln>
            <a:noFill/>
          </a:ln>
        </p:spPr>
        <p:txBody>
          <a:bodyPr spcFirstLastPara="1" wrap="square" lIns="32025" tIns="16000" rIns="32025" bIns="16000" anchor="t" anchorCtr="0">
            <a:noAutofit/>
          </a:bodyPr>
          <a:lstStyle/>
          <a:p>
            <a:pPr lvl="0" algn="ctr"/>
            <a:r>
              <a:rPr lang="en-US" sz="5600" b="1" dirty="0">
                <a:solidFill>
                  <a:srgbClr val="FFFFFF"/>
                </a:solidFill>
                <a:latin typeface="Calibri"/>
                <a:ea typeface="Calibri"/>
                <a:cs typeface="Calibri"/>
                <a:sym typeface="Calibri"/>
              </a:rPr>
              <a:t>¿</a:t>
            </a:r>
            <a:r>
              <a:rPr lang="en-US" sz="5600" b="1" dirty="0" err="1">
                <a:solidFill>
                  <a:srgbClr val="FFFFFF"/>
                </a:solidFill>
                <a:latin typeface="Calibri"/>
                <a:ea typeface="Calibri"/>
                <a:cs typeface="Calibri"/>
                <a:sym typeface="Calibri"/>
              </a:rPr>
              <a:t>Qué</a:t>
            </a:r>
            <a:r>
              <a:rPr lang="en-US" sz="5600" b="1" dirty="0">
                <a:solidFill>
                  <a:srgbClr val="FFFFFF"/>
                </a:solidFill>
                <a:latin typeface="Calibri"/>
                <a:ea typeface="Calibri"/>
                <a:cs typeface="Calibri"/>
                <a:sym typeface="Calibri"/>
              </a:rPr>
              <a:t> es SEL?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2"/>
          <p:cNvPicPr preferRelativeResize="0"/>
          <p:nvPr/>
        </p:nvPicPr>
        <p:blipFill>
          <a:blip r:embed="rId3">
            <a:alphaModFix/>
          </a:blip>
          <a:stretch>
            <a:fillRect/>
          </a:stretch>
        </p:blipFill>
        <p:spPr>
          <a:xfrm>
            <a:off x="-734800" y="0"/>
            <a:ext cx="4443301" cy="5143501"/>
          </a:xfrm>
          <a:prstGeom prst="rect">
            <a:avLst/>
          </a:prstGeom>
          <a:noFill/>
          <a:ln>
            <a:noFill/>
          </a:ln>
        </p:spPr>
      </p:pic>
      <p:sp>
        <p:nvSpPr>
          <p:cNvPr id="216" name="Google Shape;216;p32"/>
          <p:cNvSpPr/>
          <p:nvPr/>
        </p:nvSpPr>
        <p:spPr>
          <a:xfrm>
            <a:off x="3896632" y="784091"/>
            <a:ext cx="5034000" cy="3297300"/>
          </a:xfrm>
          <a:prstGeom prst="rect">
            <a:avLst/>
          </a:prstGeom>
          <a:noFill/>
          <a:ln>
            <a:noFill/>
          </a:ln>
        </p:spPr>
        <p:txBody>
          <a:bodyPr spcFirstLastPara="1" wrap="square" lIns="32025" tIns="16000" rIns="32025" bIns="16000" anchor="ctr" anchorCtr="0">
            <a:noAutofit/>
          </a:bodyPr>
          <a:lstStyle/>
          <a:p>
            <a:pPr lvl="0"/>
            <a:r>
              <a:rPr lang="en-US" sz="1600" dirty="0">
                <a:solidFill>
                  <a:schemeClr val="dk1"/>
                </a:solidFill>
                <a:latin typeface="Calibri"/>
                <a:ea typeface="Calibri"/>
                <a:cs typeface="Calibri"/>
                <a:sym typeface="Calibri"/>
              </a:rPr>
              <a:t>El </a:t>
            </a:r>
            <a:r>
              <a:rPr lang="en-US" sz="1600" dirty="0" err="1">
                <a:solidFill>
                  <a:schemeClr val="dk1"/>
                </a:solidFill>
                <a:latin typeface="Calibri"/>
                <a:ea typeface="Calibri"/>
                <a:cs typeface="Calibri"/>
                <a:sym typeface="Calibri"/>
              </a:rPr>
              <a:t>aprendizaje</a:t>
            </a:r>
            <a:r>
              <a:rPr lang="en-US" sz="1600" dirty="0">
                <a:solidFill>
                  <a:schemeClr val="dk1"/>
                </a:solidFill>
                <a:latin typeface="Calibri"/>
                <a:ea typeface="Calibri"/>
                <a:cs typeface="Calibri"/>
                <a:sym typeface="Calibri"/>
              </a:rPr>
              <a:t> social y </a:t>
            </a:r>
            <a:r>
              <a:rPr lang="en-US" sz="1600" dirty="0" err="1">
                <a:solidFill>
                  <a:schemeClr val="dk1"/>
                </a:solidFill>
                <a:latin typeface="Calibri"/>
                <a:ea typeface="Calibri"/>
                <a:cs typeface="Calibri"/>
                <a:sym typeface="Calibri"/>
              </a:rPr>
              <a:t>emocional</a:t>
            </a:r>
            <a:r>
              <a:rPr lang="en-US" sz="1600" dirty="0">
                <a:solidFill>
                  <a:schemeClr val="dk1"/>
                </a:solidFill>
                <a:latin typeface="Calibri"/>
                <a:ea typeface="Calibri"/>
                <a:cs typeface="Calibri"/>
                <a:sym typeface="Calibri"/>
              </a:rPr>
              <a:t> (SEL) es una </a:t>
            </a:r>
            <a:r>
              <a:rPr lang="en-US" sz="1600" dirty="0" err="1">
                <a:solidFill>
                  <a:schemeClr val="dk1"/>
                </a:solidFill>
                <a:latin typeface="Calibri"/>
                <a:ea typeface="Calibri"/>
                <a:cs typeface="Calibri"/>
                <a:sym typeface="Calibri"/>
              </a:rPr>
              <a:t>parte</a:t>
            </a:r>
            <a:r>
              <a:rPr lang="en-US" sz="1600" dirty="0">
                <a:solidFill>
                  <a:schemeClr val="dk1"/>
                </a:solidFill>
                <a:latin typeface="Calibri"/>
                <a:ea typeface="Calibri"/>
                <a:cs typeface="Calibri"/>
                <a:sym typeface="Calibri"/>
              </a:rPr>
              <a:t> integral de la </a:t>
            </a:r>
            <a:r>
              <a:rPr lang="en-US" sz="1600" dirty="0" err="1">
                <a:solidFill>
                  <a:schemeClr val="dk1"/>
                </a:solidFill>
                <a:latin typeface="Calibri"/>
                <a:ea typeface="Calibri"/>
                <a:cs typeface="Calibri"/>
                <a:sym typeface="Calibri"/>
              </a:rPr>
              <a:t>educación</a:t>
            </a:r>
            <a:r>
              <a:rPr lang="en-US" sz="1600" dirty="0">
                <a:solidFill>
                  <a:schemeClr val="dk1"/>
                </a:solidFill>
                <a:latin typeface="Calibri"/>
                <a:ea typeface="Calibri"/>
                <a:cs typeface="Calibri"/>
                <a:sym typeface="Calibri"/>
              </a:rPr>
              <a:t> y el </a:t>
            </a:r>
            <a:r>
              <a:rPr lang="en-US" sz="1600" dirty="0" err="1">
                <a:solidFill>
                  <a:schemeClr val="dk1"/>
                </a:solidFill>
                <a:latin typeface="Calibri"/>
                <a:ea typeface="Calibri"/>
                <a:cs typeface="Calibri"/>
                <a:sym typeface="Calibri"/>
              </a:rPr>
              <a:t>desarrollo</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humano</a:t>
            </a:r>
            <a:r>
              <a:rPr lang="en-US" sz="1600" dirty="0">
                <a:solidFill>
                  <a:schemeClr val="dk1"/>
                </a:solidFill>
                <a:latin typeface="Calibri"/>
                <a:ea typeface="Calibri"/>
                <a:cs typeface="Calibri"/>
                <a:sym typeface="Calibri"/>
              </a:rPr>
              <a:t>. SEL es el </a:t>
            </a:r>
            <a:r>
              <a:rPr lang="en-US" sz="1600" dirty="0" err="1">
                <a:solidFill>
                  <a:schemeClr val="dk1"/>
                </a:solidFill>
                <a:latin typeface="Calibri"/>
                <a:ea typeface="Calibri"/>
                <a:cs typeface="Calibri"/>
                <a:sym typeface="Calibri"/>
              </a:rPr>
              <a:t>proceso</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mediante</a:t>
            </a:r>
            <a:r>
              <a:rPr lang="en-US" sz="1600" dirty="0">
                <a:solidFill>
                  <a:schemeClr val="dk1"/>
                </a:solidFill>
                <a:latin typeface="Calibri"/>
                <a:ea typeface="Calibri"/>
                <a:cs typeface="Calibri"/>
                <a:sym typeface="Calibri"/>
              </a:rPr>
              <a:t> el </a:t>
            </a:r>
            <a:r>
              <a:rPr lang="en-US" sz="1600" dirty="0" err="1">
                <a:solidFill>
                  <a:schemeClr val="dk1"/>
                </a:solidFill>
                <a:latin typeface="Calibri"/>
                <a:ea typeface="Calibri"/>
                <a:cs typeface="Calibri"/>
                <a:sym typeface="Calibri"/>
              </a:rPr>
              <a:t>cual</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todos</a:t>
            </a:r>
            <a:r>
              <a:rPr lang="en-US" sz="1600" dirty="0">
                <a:solidFill>
                  <a:schemeClr val="dk1"/>
                </a:solidFill>
                <a:latin typeface="Calibri"/>
                <a:ea typeface="Calibri"/>
                <a:cs typeface="Calibri"/>
                <a:sym typeface="Calibri"/>
              </a:rPr>
              <a:t> los </a:t>
            </a:r>
            <a:r>
              <a:rPr lang="en-US" sz="1600" dirty="0" err="1">
                <a:solidFill>
                  <a:schemeClr val="dk1"/>
                </a:solidFill>
                <a:latin typeface="Calibri"/>
                <a:ea typeface="Calibri"/>
                <a:cs typeface="Calibri"/>
                <a:sym typeface="Calibri"/>
              </a:rPr>
              <a:t>jóvenes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adultos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adquieren</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aplican</a:t>
            </a:r>
            <a:r>
              <a:rPr lang="en-US" sz="1600" dirty="0">
                <a:solidFill>
                  <a:schemeClr val="dk1"/>
                </a:solidFill>
                <a:latin typeface="Calibri"/>
                <a:ea typeface="Calibri"/>
                <a:cs typeface="Calibri"/>
                <a:sym typeface="Calibri"/>
              </a:rPr>
              <a:t> los </a:t>
            </a:r>
            <a:r>
              <a:rPr lang="en-US" sz="1600" dirty="0" err="1">
                <a:solidFill>
                  <a:schemeClr val="dk1"/>
                </a:solidFill>
                <a:latin typeface="Calibri"/>
                <a:ea typeface="Calibri"/>
                <a:cs typeface="Calibri"/>
                <a:sym typeface="Calibri"/>
              </a:rPr>
              <a:t>conocimientos</a:t>
            </a:r>
            <a:r>
              <a:rPr lang="en-US" sz="1600" dirty="0">
                <a:solidFill>
                  <a:schemeClr val="dk1"/>
                </a:solidFill>
                <a:latin typeface="Calibri"/>
                <a:ea typeface="Calibri"/>
                <a:cs typeface="Calibri"/>
                <a:sym typeface="Calibri"/>
              </a:rPr>
              <a:t>, las </a:t>
            </a:r>
            <a:r>
              <a:rPr lang="en-US" sz="1600" dirty="0" err="1">
                <a:solidFill>
                  <a:schemeClr val="dk1"/>
                </a:solidFill>
                <a:latin typeface="Calibri"/>
                <a:ea typeface="Calibri"/>
                <a:cs typeface="Calibri"/>
                <a:sym typeface="Calibri"/>
              </a:rPr>
              <a:t>habilidades</a:t>
            </a:r>
            <a:r>
              <a:rPr lang="en-US" sz="1600" dirty="0">
                <a:solidFill>
                  <a:schemeClr val="dk1"/>
                </a:solidFill>
                <a:latin typeface="Calibri"/>
                <a:ea typeface="Calibri"/>
                <a:cs typeface="Calibri"/>
                <a:sym typeface="Calibri"/>
              </a:rPr>
              <a:t> y las </a:t>
            </a:r>
            <a:r>
              <a:rPr lang="en-US" sz="1600" dirty="0" err="1">
                <a:solidFill>
                  <a:schemeClr val="dk1"/>
                </a:solidFill>
                <a:latin typeface="Calibri"/>
                <a:ea typeface="Calibri"/>
                <a:cs typeface="Calibri"/>
                <a:sym typeface="Calibri"/>
              </a:rPr>
              <a:t>actitudes</a:t>
            </a:r>
            <a:r>
              <a:rPr lang="en-US" sz="1600" dirty="0">
                <a:solidFill>
                  <a:schemeClr val="dk1"/>
                </a:solidFill>
                <a:latin typeface="Calibri"/>
                <a:ea typeface="Calibri"/>
                <a:cs typeface="Calibri"/>
                <a:sym typeface="Calibri"/>
              </a:rPr>
              <a:t> para </a:t>
            </a:r>
            <a:r>
              <a:rPr lang="en-US" sz="1600" dirty="0" err="1">
                <a:solidFill>
                  <a:schemeClr val="dk1"/>
                </a:solidFill>
                <a:latin typeface="Calibri"/>
                <a:ea typeface="Calibri"/>
                <a:cs typeface="Calibri"/>
                <a:sym typeface="Calibri"/>
              </a:rPr>
              <a:t>desarrollar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identidades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saludables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manejar</a:t>
            </a:r>
            <a:r>
              <a:rPr lang="en-US" sz="1600" dirty="0">
                <a:solidFill>
                  <a:schemeClr val="dk1"/>
                </a:solidFill>
                <a:latin typeface="Calibri"/>
                <a:ea typeface="Calibri"/>
                <a:cs typeface="Calibri"/>
                <a:sym typeface="Calibri"/>
              </a:rPr>
              <a:t> las </a:t>
            </a:r>
            <a:r>
              <a:rPr lang="en-US" sz="1600" dirty="0" err="1">
                <a:solidFill>
                  <a:schemeClr val="dk1"/>
                </a:solidFill>
                <a:latin typeface="Calibri"/>
                <a:ea typeface="Calibri"/>
                <a:cs typeface="Calibri"/>
                <a:sym typeface="Calibri"/>
              </a:rPr>
              <a:t>emociones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lograr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metas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personales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colectivas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sentir</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mostrar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empatía</a:t>
            </a:r>
            <a:r>
              <a:rPr lang="en-US" sz="1600" dirty="0">
                <a:solidFill>
                  <a:schemeClr val="dk1"/>
                </a:solidFill>
                <a:latin typeface="Calibri"/>
                <a:ea typeface="Calibri"/>
                <a:cs typeface="Calibri"/>
                <a:sym typeface="Calibri"/>
              </a:rPr>
              <a:t> por los </a:t>
            </a:r>
            <a:r>
              <a:rPr lang="en-US" sz="1600" dirty="0" err="1">
                <a:solidFill>
                  <a:schemeClr val="dk1"/>
                </a:solidFill>
                <a:latin typeface="Calibri"/>
                <a:ea typeface="Calibri"/>
                <a:cs typeface="Calibri"/>
                <a:sym typeface="Calibri"/>
              </a:rPr>
              <a:t>demás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establecer</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mantener</a:t>
            </a:r>
            <a:endParaRPr lang="en-US" sz="1600" dirty="0">
              <a:solidFill>
                <a:schemeClr val="dk1"/>
              </a:solidFill>
              <a:latin typeface="Calibri"/>
              <a:ea typeface="Calibri"/>
              <a:cs typeface="Calibri"/>
              <a:sym typeface="Calibri"/>
            </a:endParaRPr>
          </a:p>
          <a:p>
            <a:pPr lvl="0"/>
            <a:r>
              <a:rPr lang="en-US" sz="1600" dirty="0" err="1">
                <a:solidFill>
                  <a:schemeClr val="dk1"/>
                </a:solidFill>
                <a:latin typeface="Calibri"/>
                <a:ea typeface="Calibri"/>
                <a:cs typeface="Calibri"/>
                <a:sym typeface="Calibri"/>
              </a:rPr>
              <a:t>relaciones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apoyo</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hacer</a:t>
            </a:r>
            <a:r>
              <a:rPr lang="en-US" sz="1600" dirty="0">
                <a:solidFill>
                  <a:schemeClr val="dk1"/>
                </a:solidFill>
                <a:latin typeface="Calibri"/>
                <a:ea typeface="Calibri"/>
                <a:cs typeface="Calibri"/>
                <a:sym typeface="Calibri"/>
              </a:rPr>
              <a:t> decisions </a:t>
            </a:r>
            <a:r>
              <a:rPr lang="en-US" sz="1600" dirty="0" err="1">
                <a:solidFill>
                  <a:schemeClr val="dk1"/>
                </a:solidFill>
                <a:latin typeface="Calibri"/>
                <a:ea typeface="Calibri"/>
                <a:cs typeface="Calibri"/>
                <a:sym typeface="Calibri"/>
              </a:rPr>
              <a:t>responsables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afectuosas</a:t>
            </a:r>
            <a:r>
              <a:rPr lang="en-US" sz="1600" dirty="0">
                <a:solidFill>
                  <a:schemeClr val="dk1"/>
                </a:solidFill>
                <a:latin typeface="Calibri"/>
                <a:ea typeface="Calibri"/>
                <a:cs typeface="Calibri"/>
                <a:sym typeface="Calibri"/>
              </a:rPr>
              <a:t>.</a:t>
            </a:r>
          </a:p>
          <a:p>
            <a:pPr lvl="0"/>
            <a:endParaRPr lang="en-US" sz="1600" dirty="0">
              <a:solidFill>
                <a:schemeClr val="dk1"/>
              </a:solidFill>
              <a:latin typeface="Calibri"/>
              <a:ea typeface="Calibri"/>
              <a:cs typeface="Calibri"/>
              <a:sym typeface="Calibri"/>
            </a:endParaRPr>
          </a:p>
          <a:p>
            <a:pPr lvl="0"/>
            <a:r>
              <a:rPr lang="en-US" sz="1600" dirty="0">
                <a:solidFill>
                  <a:schemeClr val="dk1"/>
                </a:solidFill>
                <a:latin typeface="Calibri"/>
                <a:ea typeface="Calibri"/>
                <a:cs typeface="Calibri"/>
                <a:sym typeface="Calibri"/>
              </a:rPr>
              <a:t>SEL </a:t>
            </a:r>
            <a:r>
              <a:rPr lang="en-US" sz="1600" dirty="0" err="1">
                <a:solidFill>
                  <a:schemeClr val="dk1"/>
                </a:solidFill>
                <a:latin typeface="Calibri"/>
                <a:ea typeface="Calibri"/>
                <a:cs typeface="Calibri"/>
                <a:sym typeface="Calibri"/>
              </a:rPr>
              <a:t>promueve</a:t>
            </a:r>
            <a:r>
              <a:rPr lang="en-US" sz="1600" dirty="0">
                <a:solidFill>
                  <a:schemeClr val="dk1"/>
                </a:solidFill>
                <a:latin typeface="Calibri"/>
                <a:ea typeface="Calibri"/>
                <a:cs typeface="Calibri"/>
                <a:sym typeface="Calibri"/>
              </a:rPr>
              <a:t> la </a:t>
            </a:r>
            <a:r>
              <a:rPr lang="en-US" sz="1600" dirty="0" err="1">
                <a:solidFill>
                  <a:schemeClr val="dk1"/>
                </a:solidFill>
                <a:latin typeface="Calibri"/>
                <a:ea typeface="Calibri"/>
                <a:cs typeface="Calibri"/>
                <a:sym typeface="Calibri"/>
              </a:rPr>
              <a:t>equidad</a:t>
            </a:r>
            <a:r>
              <a:rPr lang="en-US" sz="1600" dirty="0">
                <a:solidFill>
                  <a:schemeClr val="dk1"/>
                </a:solidFill>
                <a:latin typeface="Calibri"/>
                <a:ea typeface="Calibri"/>
                <a:cs typeface="Calibri"/>
                <a:sym typeface="Calibri"/>
              </a:rPr>
              <a:t> y la </a:t>
            </a:r>
            <a:r>
              <a:rPr lang="en-US" sz="1600" dirty="0" err="1">
                <a:solidFill>
                  <a:schemeClr val="dk1"/>
                </a:solidFill>
                <a:latin typeface="Calibri"/>
                <a:ea typeface="Calibri"/>
                <a:cs typeface="Calibri"/>
                <a:sym typeface="Calibri"/>
              </a:rPr>
              <a:t>excelencia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educativa</a:t>
            </a:r>
            <a:r>
              <a:rPr lang="en-US" sz="1600" dirty="0">
                <a:solidFill>
                  <a:schemeClr val="dk1"/>
                </a:solidFill>
                <a:latin typeface="Calibri"/>
                <a:ea typeface="Calibri"/>
                <a:cs typeface="Calibri"/>
                <a:sym typeface="Calibri"/>
              </a:rPr>
              <a:t> a </a:t>
            </a:r>
            <a:r>
              <a:rPr lang="en-US" sz="1600" dirty="0" err="1">
                <a:solidFill>
                  <a:schemeClr val="dk1"/>
                </a:solidFill>
                <a:latin typeface="Calibri"/>
                <a:ea typeface="Calibri"/>
                <a:cs typeface="Calibri"/>
                <a:sym typeface="Calibri"/>
              </a:rPr>
              <a:t>través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asociaciones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auténticas</a:t>
            </a:r>
            <a:r>
              <a:rPr lang="en-US" sz="1600" dirty="0">
                <a:solidFill>
                  <a:schemeClr val="dk1"/>
                </a:solidFill>
                <a:latin typeface="Calibri"/>
                <a:ea typeface="Calibri"/>
                <a:cs typeface="Calibri"/>
                <a:sym typeface="Calibri"/>
              </a:rPr>
              <a:t> entre la </a:t>
            </a:r>
            <a:r>
              <a:rPr lang="en-US" sz="1600" dirty="0" err="1">
                <a:solidFill>
                  <a:schemeClr val="dk1"/>
                </a:solidFill>
                <a:latin typeface="Calibri"/>
                <a:ea typeface="Calibri"/>
                <a:cs typeface="Calibri"/>
                <a:sym typeface="Calibri"/>
              </a:rPr>
              <a:t>escuela</a:t>
            </a:r>
            <a:r>
              <a:rPr lang="en-US" sz="1600" dirty="0">
                <a:solidFill>
                  <a:schemeClr val="dk1"/>
                </a:solidFill>
                <a:latin typeface="Calibri"/>
                <a:ea typeface="Calibri"/>
                <a:cs typeface="Calibri"/>
                <a:sym typeface="Calibri"/>
              </a:rPr>
              <a:t>, la </a:t>
            </a:r>
            <a:r>
              <a:rPr lang="en-US" sz="1600" dirty="0" err="1">
                <a:solidFill>
                  <a:schemeClr val="dk1"/>
                </a:solidFill>
                <a:latin typeface="Calibri"/>
                <a:ea typeface="Calibri"/>
                <a:cs typeface="Calibri"/>
                <a:sym typeface="Calibri"/>
              </a:rPr>
              <a:t>familia</a:t>
            </a:r>
            <a:r>
              <a:rPr lang="en-US" sz="1600" dirty="0">
                <a:solidFill>
                  <a:schemeClr val="dk1"/>
                </a:solidFill>
                <a:latin typeface="Calibri"/>
                <a:ea typeface="Calibri"/>
                <a:cs typeface="Calibri"/>
                <a:sym typeface="Calibri"/>
              </a:rPr>
              <a:t>, y</a:t>
            </a:r>
          </a:p>
          <a:p>
            <a:pPr lvl="0"/>
            <a:r>
              <a:rPr lang="en-US" sz="1600" dirty="0">
                <a:solidFill>
                  <a:schemeClr val="dk1"/>
                </a:solidFill>
                <a:latin typeface="Calibri"/>
                <a:ea typeface="Calibri"/>
                <a:cs typeface="Calibri"/>
                <a:sym typeface="Calibri"/>
              </a:rPr>
              <a:t>la </a:t>
            </a:r>
            <a:r>
              <a:rPr lang="en-US" sz="1600" dirty="0" err="1">
                <a:solidFill>
                  <a:schemeClr val="dk1"/>
                </a:solidFill>
                <a:latin typeface="Calibri"/>
                <a:ea typeface="Calibri"/>
                <a:cs typeface="Calibri"/>
                <a:sym typeface="Calibri"/>
              </a:rPr>
              <a:t>comunidad</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Eso</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establece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entornos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experiencias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aprendizaje</a:t>
            </a:r>
            <a:r>
              <a:rPr lang="en-US" sz="1600" dirty="0">
                <a:solidFill>
                  <a:schemeClr val="dk1"/>
                </a:solidFill>
                <a:latin typeface="Calibri"/>
                <a:ea typeface="Calibri"/>
                <a:cs typeface="Calibri"/>
                <a:sym typeface="Calibri"/>
              </a:rPr>
              <a:t> que </a:t>
            </a:r>
            <a:r>
              <a:rPr lang="en-US" sz="1600" dirty="0" err="1">
                <a:solidFill>
                  <a:schemeClr val="dk1"/>
                </a:solidFill>
                <a:latin typeface="Calibri"/>
                <a:ea typeface="Calibri"/>
                <a:cs typeface="Calibri"/>
                <a:sym typeface="Calibri"/>
              </a:rPr>
              <a:t>presentan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relaciones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confianza</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colaboración</a:t>
            </a:r>
            <a:r>
              <a:rPr lang="en-US" sz="1600" dirty="0">
                <a:solidFill>
                  <a:schemeClr val="dk1"/>
                </a:solidFill>
                <a:latin typeface="Calibri"/>
                <a:ea typeface="Calibri"/>
                <a:cs typeface="Calibri"/>
                <a:sym typeface="Calibri"/>
              </a:rPr>
              <a:t>, un plan de </a:t>
            </a:r>
            <a:r>
              <a:rPr lang="en-US" sz="1600" dirty="0" err="1">
                <a:solidFill>
                  <a:schemeClr val="dk1"/>
                </a:solidFill>
                <a:latin typeface="Calibri"/>
                <a:ea typeface="Calibri"/>
                <a:cs typeface="Calibri"/>
                <a:sym typeface="Calibri"/>
              </a:rPr>
              <a:t>estudios</a:t>
            </a:r>
            <a:r>
              <a:rPr lang="en-US" sz="1600" dirty="0">
                <a:solidFill>
                  <a:schemeClr val="dk1"/>
                </a:solidFill>
                <a:latin typeface="Calibri"/>
                <a:ea typeface="Calibri"/>
                <a:cs typeface="Calibri"/>
                <a:sym typeface="Calibri"/>
              </a:rPr>
              <a:t> e </a:t>
            </a:r>
            <a:r>
              <a:rPr lang="en-US" sz="1600" dirty="0" err="1">
                <a:solidFill>
                  <a:schemeClr val="dk1"/>
                </a:solidFill>
                <a:latin typeface="Calibri"/>
                <a:ea typeface="Calibri"/>
                <a:cs typeface="Calibri"/>
                <a:sym typeface="Calibri"/>
              </a:rPr>
              <a:t>instrucción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rigurosa</a:t>
            </a:r>
            <a:r>
              <a:rPr lang="en-US" sz="1600" dirty="0">
                <a:solidFill>
                  <a:schemeClr val="dk1"/>
                </a:solidFill>
                <a:latin typeface="Calibri"/>
                <a:ea typeface="Calibri"/>
                <a:cs typeface="Calibri"/>
                <a:sym typeface="Calibri"/>
              </a:rPr>
              <a:t> y</a:t>
            </a:r>
          </a:p>
          <a:p>
            <a:pPr lvl="0"/>
            <a:r>
              <a:rPr lang="en-US" sz="1600" dirty="0" err="1">
                <a:solidFill>
                  <a:schemeClr val="dk1"/>
                </a:solidFill>
                <a:latin typeface="Calibri"/>
                <a:ea typeface="Calibri"/>
                <a:cs typeface="Calibri"/>
                <a:sym typeface="Calibri"/>
              </a:rPr>
              <a:t>significativa</a:t>
            </a:r>
            <a:r>
              <a:rPr lang="en-US" sz="1600" dirty="0">
                <a:solidFill>
                  <a:schemeClr val="dk1"/>
                </a:solidFill>
                <a:latin typeface="Calibri"/>
                <a:ea typeface="Calibri"/>
                <a:cs typeface="Calibri"/>
                <a:sym typeface="Calibri"/>
              </a:rPr>
              <a:t>, y una </a:t>
            </a:r>
            <a:r>
              <a:rPr lang="en-US" sz="1600" dirty="0" err="1">
                <a:solidFill>
                  <a:schemeClr val="dk1"/>
                </a:solidFill>
                <a:latin typeface="Calibri"/>
                <a:ea typeface="Calibri"/>
                <a:cs typeface="Calibri"/>
                <a:sym typeface="Calibri"/>
              </a:rPr>
              <a:t>evaluación</a:t>
            </a:r>
            <a:r>
              <a:rPr lang="en-US" sz="1600" dirty="0">
                <a:solidFill>
                  <a:schemeClr val="dk1"/>
                </a:solidFill>
                <a:latin typeface="Calibri"/>
                <a:ea typeface="Calibri"/>
                <a:cs typeface="Calibri"/>
                <a:sym typeface="Calibri"/>
              </a:rPr>
              <a:t> continua. SEL </a:t>
            </a:r>
            <a:r>
              <a:rPr lang="en-US" sz="1600" dirty="0" err="1">
                <a:solidFill>
                  <a:schemeClr val="dk1"/>
                </a:solidFill>
                <a:latin typeface="Calibri"/>
                <a:ea typeface="Calibri"/>
                <a:cs typeface="Calibri"/>
                <a:sym typeface="Calibri"/>
              </a:rPr>
              <a:t>puede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ayudar</a:t>
            </a:r>
            <a:r>
              <a:rPr lang="en-US" sz="1600" dirty="0">
                <a:solidFill>
                  <a:schemeClr val="dk1"/>
                </a:solidFill>
                <a:latin typeface="Calibri"/>
                <a:ea typeface="Calibri"/>
                <a:cs typeface="Calibri"/>
                <a:sym typeface="Calibri"/>
              </a:rPr>
              <a:t> a </a:t>
            </a:r>
            <a:r>
              <a:rPr lang="en-US" sz="1600" dirty="0" err="1">
                <a:solidFill>
                  <a:schemeClr val="dk1"/>
                </a:solidFill>
                <a:latin typeface="Calibri"/>
                <a:ea typeface="Calibri"/>
                <a:cs typeface="Calibri"/>
                <a:sym typeface="Calibri"/>
              </a:rPr>
              <a:t>abordar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diversas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formas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inequidad</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capacitar</a:t>
            </a:r>
            <a:r>
              <a:rPr lang="en-US" sz="1600" dirty="0">
                <a:solidFill>
                  <a:schemeClr val="dk1"/>
                </a:solidFill>
                <a:latin typeface="Calibri"/>
                <a:ea typeface="Calibri"/>
                <a:cs typeface="Calibri"/>
                <a:sym typeface="Calibri"/>
              </a:rPr>
              <a:t> a los </a:t>
            </a:r>
            <a:r>
              <a:rPr lang="en-US" sz="1600" dirty="0" err="1">
                <a:solidFill>
                  <a:schemeClr val="dk1"/>
                </a:solidFill>
                <a:latin typeface="Calibri"/>
                <a:ea typeface="Calibri"/>
                <a:cs typeface="Calibri"/>
                <a:sym typeface="Calibri"/>
              </a:rPr>
              <a:t>jóvenes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adultos</a:t>
            </a:r>
            <a:r>
              <a:rPr lang="en-US" sz="1600" dirty="0">
                <a:solidFill>
                  <a:schemeClr val="dk1"/>
                </a:solidFill>
                <a:latin typeface="Calibri"/>
                <a:ea typeface="Calibri"/>
                <a:cs typeface="Calibri"/>
                <a:sym typeface="Calibri"/>
              </a:rPr>
              <a:t> para co-</a:t>
            </a:r>
            <a:r>
              <a:rPr lang="en-US" sz="1600" dirty="0" err="1">
                <a:solidFill>
                  <a:schemeClr val="dk1"/>
                </a:solidFill>
                <a:latin typeface="Calibri"/>
                <a:ea typeface="Calibri"/>
                <a:cs typeface="Calibri"/>
                <a:sym typeface="Calibri"/>
              </a:rPr>
              <a:t>creen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escuelas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prósperas</a:t>
            </a:r>
            <a:r>
              <a:rPr lang="en-US" sz="1600" dirty="0">
                <a:solidFill>
                  <a:schemeClr val="dk1"/>
                </a:solidFill>
                <a:latin typeface="Calibri"/>
                <a:ea typeface="Calibri"/>
                <a:cs typeface="Calibri"/>
                <a:sym typeface="Calibri"/>
              </a:rPr>
              <a:t> y</a:t>
            </a:r>
          </a:p>
          <a:p>
            <a:pPr lvl="0"/>
            <a:r>
              <a:rPr lang="en-US" sz="1600" dirty="0" err="1">
                <a:solidFill>
                  <a:schemeClr val="dk1"/>
                </a:solidFill>
                <a:latin typeface="Calibri"/>
                <a:ea typeface="Calibri"/>
                <a:cs typeface="Calibri"/>
                <a:sym typeface="Calibri"/>
              </a:rPr>
              <a:t>contribuyan</a:t>
            </a:r>
            <a:r>
              <a:rPr lang="en-US" sz="1600" dirty="0">
                <a:solidFill>
                  <a:schemeClr val="dk1"/>
                </a:solidFill>
                <a:latin typeface="Calibri"/>
                <a:ea typeface="Calibri"/>
                <a:cs typeface="Calibri"/>
                <a:sym typeface="Calibri"/>
              </a:rPr>
              <a:t> a </a:t>
            </a:r>
            <a:r>
              <a:rPr lang="en-US" sz="1600" dirty="0" err="1">
                <a:solidFill>
                  <a:schemeClr val="dk1"/>
                </a:solidFill>
                <a:latin typeface="Calibri"/>
                <a:ea typeface="Calibri"/>
                <a:cs typeface="Calibri"/>
                <a:sym typeface="Calibri"/>
              </a:rPr>
              <a:t>comunidades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seguras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saludables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justas</a:t>
            </a:r>
            <a:r>
              <a:rPr lang="en-US" sz="1600" dirty="0">
                <a:solidFill>
                  <a:schemeClr val="dk1"/>
                </a:solidFill>
                <a:latin typeface="Calibri"/>
                <a:ea typeface="Calibri"/>
                <a:cs typeface="Calibri"/>
                <a:sym typeface="Calibri"/>
              </a:rPr>
              <a:t>.</a:t>
            </a:r>
            <a:endParaRPr sz="1600" b="0" i="0" u="none" strike="noStrike" cap="none" dirty="0">
              <a:solidFill>
                <a:srgbClr val="000000"/>
              </a:solidFill>
              <a:latin typeface="Arial"/>
              <a:ea typeface="Arial"/>
              <a:cs typeface="Arial"/>
              <a:sym typeface="Arial"/>
            </a:endParaRPr>
          </a:p>
        </p:txBody>
      </p:sp>
      <p:sp>
        <p:nvSpPr>
          <p:cNvPr id="217" name="Google Shape;217;p32"/>
          <p:cNvSpPr/>
          <p:nvPr/>
        </p:nvSpPr>
        <p:spPr>
          <a:xfrm>
            <a:off x="7591299" y="4784157"/>
            <a:ext cx="1055400" cy="177600"/>
          </a:xfrm>
          <a:prstGeom prst="rect">
            <a:avLst/>
          </a:prstGeom>
          <a:noFill/>
          <a:ln>
            <a:noFill/>
          </a:ln>
        </p:spPr>
        <p:txBody>
          <a:bodyPr spcFirstLastPara="1" wrap="square" lIns="85375" tIns="42675" rIns="85375" bIns="42675" anchor="t" anchorCtr="0">
            <a:noAutofit/>
          </a:bodyPr>
          <a:lstStyle/>
          <a:p>
            <a:pPr marL="0" marR="0" lvl="0" indent="0" algn="l" rtl="0">
              <a:lnSpc>
                <a:spcPct val="100000"/>
              </a:lnSpc>
              <a:spcBef>
                <a:spcPts val="0"/>
              </a:spcBef>
              <a:spcAft>
                <a:spcPts val="0"/>
              </a:spcAft>
              <a:buNone/>
            </a:pPr>
            <a:r>
              <a:rPr lang="en" sz="1500" b="0" i="0" u="none" strike="noStrike" cap="none">
                <a:solidFill>
                  <a:srgbClr val="0070C0"/>
                </a:solidFill>
                <a:latin typeface="Calibri"/>
                <a:ea typeface="Calibri"/>
                <a:cs typeface="Calibri"/>
                <a:sym typeface="Calibri"/>
              </a:rPr>
              <a:t>casel.org</a:t>
            </a:r>
            <a:endParaRPr sz="1500" b="0" i="0" u="none" strike="noStrike" cap="none">
              <a:solidFill>
                <a:srgbClr val="0070C0"/>
              </a:solidFill>
              <a:latin typeface="Arial"/>
              <a:ea typeface="Arial"/>
              <a:cs typeface="Arial"/>
              <a:sym typeface="Arial"/>
            </a:endParaRPr>
          </a:p>
        </p:txBody>
      </p:sp>
      <p:sp>
        <p:nvSpPr>
          <p:cNvPr id="218" name="Google Shape;218;p32"/>
          <p:cNvSpPr txBox="1"/>
          <p:nvPr/>
        </p:nvSpPr>
        <p:spPr>
          <a:xfrm>
            <a:off x="308083" y="4268458"/>
            <a:ext cx="2991000" cy="515700"/>
          </a:xfrm>
          <a:prstGeom prst="rect">
            <a:avLst/>
          </a:prstGeom>
          <a:noFill/>
          <a:ln>
            <a:noFill/>
          </a:ln>
        </p:spPr>
        <p:txBody>
          <a:bodyPr spcFirstLastPara="1" wrap="square" lIns="32025" tIns="16000" rIns="32025" bIns="16000" anchor="t" anchorCtr="0">
            <a:noAutofit/>
          </a:bodyPr>
          <a:lstStyle/>
          <a:p>
            <a:pPr marL="0" marR="0" lvl="0" indent="0" algn="l" rtl="0">
              <a:lnSpc>
                <a:spcPct val="100000"/>
              </a:lnSpc>
              <a:spcBef>
                <a:spcPts val="0"/>
              </a:spcBef>
              <a:spcAft>
                <a:spcPts val="0"/>
              </a:spcAft>
              <a:buNone/>
            </a:pPr>
            <a:r>
              <a:rPr lang="en" sz="4200" b="1" i="0" u="none" strike="noStrike" cap="none" dirty="0">
                <a:solidFill>
                  <a:srgbClr val="FFFFFF"/>
                </a:solidFill>
                <a:latin typeface="Calibri"/>
                <a:ea typeface="Calibri"/>
                <a:cs typeface="Calibri"/>
                <a:sym typeface="Calibri"/>
              </a:rPr>
              <a:t>SEL es…</a:t>
            </a:r>
            <a:endParaRPr sz="4200" b="0" i="0" u="none" strike="noStrike" cap="none" dirty="0">
              <a:solidFill>
                <a:srgbClr val="FFFFFF"/>
              </a:solidFill>
              <a:latin typeface="Arial"/>
              <a:ea typeface="Arial"/>
              <a:cs typeface="Arial"/>
              <a:sym typeface="Arial"/>
            </a:endParaRPr>
          </a:p>
        </p:txBody>
      </p:sp>
      <p:pic>
        <p:nvPicPr>
          <p:cNvPr id="219" name="Google Shape;219;p32"/>
          <p:cNvPicPr preferRelativeResize="0"/>
          <p:nvPr/>
        </p:nvPicPr>
        <p:blipFill rotWithShape="1">
          <a:blip r:embed="rId4">
            <a:alphaModFix/>
          </a:blip>
          <a:srcRect/>
          <a:stretch/>
        </p:blipFill>
        <p:spPr>
          <a:xfrm>
            <a:off x="8587408" y="4738767"/>
            <a:ext cx="343224" cy="343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p:nvPr/>
        </p:nvSpPr>
        <p:spPr>
          <a:xfrm>
            <a:off x="243377" y="1543290"/>
            <a:ext cx="3983154" cy="1524900"/>
          </a:xfrm>
          <a:prstGeom prst="rect">
            <a:avLst/>
          </a:prstGeom>
          <a:noFill/>
          <a:ln>
            <a:noFill/>
          </a:ln>
        </p:spPr>
        <p:txBody>
          <a:bodyPr spcFirstLastPara="1" wrap="square" lIns="62850" tIns="31425" rIns="62850" bIns="31425" anchor="t" anchorCtr="0">
            <a:noAutofit/>
          </a:bodyPr>
          <a:lstStyle/>
          <a:p>
            <a:pPr lvl="0"/>
            <a:r>
              <a:rPr lang="en-US" sz="2500" dirty="0">
                <a:solidFill>
                  <a:schemeClr val="dk1"/>
                </a:solidFill>
                <a:latin typeface="Calibri"/>
                <a:ea typeface="Calibri"/>
                <a:cs typeface="Calibri"/>
                <a:sym typeface="Calibri"/>
              </a:rPr>
              <a:t>Cinco </a:t>
            </a:r>
            <a:r>
              <a:rPr lang="en-US" sz="2500" dirty="0" err="1">
                <a:solidFill>
                  <a:schemeClr val="dk1"/>
                </a:solidFill>
                <a:latin typeface="Calibri"/>
                <a:ea typeface="Calibri"/>
                <a:cs typeface="Calibri"/>
                <a:sym typeface="Calibri"/>
              </a:rPr>
              <a:t>áreas</a:t>
            </a:r>
            <a:r>
              <a:rPr lang="en-US" sz="2500" dirty="0">
                <a:solidFill>
                  <a:schemeClr val="dk1"/>
                </a:solidFill>
                <a:latin typeface="Calibri"/>
                <a:ea typeface="Calibri"/>
                <a:cs typeface="Calibri"/>
                <a:sym typeface="Calibri"/>
              </a:rPr>
              <a:t> de </a:t>
            </a:r>
            <a:r>
              <a:rPr lang="en-US" sz="2500" dirty="0" err="1">
                <a:solidFill>
                  <a:schemeClr val="dk1"/>
                </a:solidFill>
                <a:latin typeface="Calibri"/>
                <a:ea typeface="Calibri"/>
                <a:cs typeface="Calibri"/>
                <a:sym typeface="Calibri"/>
              </a:rPr>
              <a:t>competencia</a:t>
            </a:r>
            <a:r>
              <a:rPr lang="en-US" sz="2500" dirty="0">
                <a:solidFill>
                  <a:schemeClr val="dk1"/>
                </a:solidFill>
                <a:latin typeface="Calibri"/>
                <a:ea typeface="Calibri"/>
                <a:cs typeface="Calibri"/>
                <a:sym typeface="Calibri"/>
              </a:rPr>
              <a:t> </a:t>
            </a:r>
            <a:r>
              <a:rPr lang="en-US" sz="2500" dirty="0" err="1">
                <a:solidFill>
                  <a:schemeClr val="dk1"/>
                </a:solidFill>
                <a:latin typeface="Calibri"/>
                <a:ea typeface="Calibri"/>
                <a:cs typeface="Calibri"/>
                <a:sym typeface="Calibri"/>
              </a:rPr>
              <a:t>amplias</a:t>
            </a:r>
            <a:r>
              <a:rPr lang="en-US" sz="2500" dirty="0">
                <a:solidFill>
                  <a:schemeClr val="dk1"/>
                </a:solidFill>
                <a:latin typeface="Calibri"/>
                <a:ea typeface="Calibri"/>
                <a:cs typeface="Calibri"/>
                <a:sym typeface="Calibri"/>
              </a:rPr>
              <a:t> e </a:t>
            </a:r>
            <a:r>
              <a:rPr lang="en-US" sz="2500" dirty="0" err="1">
                <a:solidFill>
                  <a:schemeClr val="dk1"/>
                </a:solidFill>
                <a:latin typeface="Calibri"/>
                <a:ea typeface="Calibri"/>
                <a:cs typeface="Calibri"/>
                <a:sym typeface="Calibri"/>
              </a:rPr>
              <a:t>interrelacionadas</a:t>
            </a:r>
            <a:r>
              <a:rPr lang="en-US" sz="2500" dirty="0">
                <a:solidFill>
                  <a:schemeClr val="dk1"/>
                </a:solidFill>
                <a:latin typeface="Calibri"/>
                <a:ea typeface="Calibri"/>
                <a:cs typeface="Calibri"/>
                <a:sym typeface="Calibri"/>
              </a:rPr>
              <a:t>:</a:t>
            </a:r>
          </a:p>
          <a:p>
            <a:pPr marL="342900" lvl="0" indent="-342900">
              <a:buFont typeface="Arial" panose="020B0604020202020204" pitchFamily="34" charset="0"/>
              <a:buChar char="•"/>
            </a:pPr>
            <a:r>
              <a:rPr lang="en-US" sz="1900" i="1" dirty="0" err="1">
                <a:solidFill>
                  <a:schemeClr val="dk1"/>
                </a:solidFill>
                <a:latin typeface="Calibri"/>
                <a:ea typeface="Calibri"/>
                <a:cs typeface="Calibri"/>
                <a:sym typeface="Calibri"/>
              </a:rPr>
              <a:t>Autoconciencia</a:t>
            </a:r>
            <a:endParaRPr lang="en-US" sz="1900" i="1" dirty="0">
              <a:solidFill>
                <a:schemeClr val="dk1"/>
              </a:solidFill>
              <a:latin typeface="Calibri"/>
              <a:ea typeface="Calibri"/>
              <a:cs typeface="Calibri"/>
              <a:sym typeface="Calibri"/>
            </a:endParaRPr>
          </a:p>
          <a:p>
            <a:pPr marL="342900" lvl="0" indent="-342900">
              <a:buFont typeface="Arial" panose="020B0604020202020204" pitchFamily="34" charset="0"/>
              <a:buChar char="•"/>
            </a:pPr>
            <a:r>
              <a:rPr lang="en-US" sz="1900" i="1" dirty="0" err="1">
                <a:solidFill>
                  <a:schemeClr val="dk1"/>
                </a:solidFill>
                <a:latin typeface="Calibri"/>
                <a:ea typeface="Calibri"/>
                <a:cs typeface="Calibri"/>
                <a:sym typeface="Calibri"/>
              </a:rPr>
              <a:t>Autogestión</a:t>
            </a:r>
            <a:endParaRPr lang="en-US" sz="1900" i="1" dirty="0">
              <a:solidFill>
                <a:schemeClr val="dk1"/>
              </a:solidFill>
              <a:latin typeface="Calibri"/>
              <a:ea typeface="Calibri"/>
              <a:cs typeface="Calibri"/>
              <a:sym typeface="Calibri"/>
            </a:endParaRPr>
          </a:p>
          <a:p>
            <a:pPr marL="342900" lvl="0" indent="-342900">
              <a:buFont typeface="Arial" panose="020B0604020202020204" pitchFamily="34" charset="0"/>
              <a:buChar char="•"/>
            </a:pPr>
            <a:r>
              <a:rPr lang="en-US" sz="1900" i="1" dirty="0" err="1">
                <a:solidFill>
                  <a:schemeClr val="dk1"/>
                </a:solidFill>
                <a:latin typeface="Calibri"/>
                <a:ea typeface="Calibri"/>
                <a:cs typeface="Calibri"/>
                <a:sym typeface="Calibri"/>
              </a:rPr>
              <a:t>Conciencia</a:t>
            </a:r>
            <a:r>
              <a:rPr lang="en-US" sz="1900" i="1" dirty="0">
                <a:solidFill>
                  <a:schemeClr val="dk1"/>
                </a:solidFill>
                <a:latin typeface="Calibri"/>
                <a:ea typeface="Calibri"/>
                <a:cs typeface="Calibri"/>
                <a:sym typeface="Calibri"/>
              </a:rPr>
              <a:t> social</a:t>
            </a:r>
          </a:p>
          <a:p>
            <a:pPr marL="342900" lvl="0" indent="-342900">
              <a:buFont typeface="Arial" panose="020B0604020202020204" pitchFamily="34" charset="0"/>
              <a:buChar char="•"/>
            </a:pPr>
            <a:r>
              <a:rPr lang="en-US" sz="1900" i="1" dirty="0" err="1">
                <a:solidFill>
                  <a:schemeClr val="dk1"/>
                </a:solidFill>
                <a:latin typeface="Calibri"/>
                <a:ea typeface="Calibri"/>
                <a:cs typeface="Calibri"/>
                <a:sym typeface="Calibri"/>
              </a:rPr>
              <a:t>Habilidades</a:t>
            </a:r>
            <a:r>
              <a:rPr lang="en-US" sz="1900" i="1" dirty="0">
                <a:solidFill>
                  <a:schemeClr val="dk1"/>
                </a:solidFill>
                <a:latin typeface="Calibri"/>
                <a:ea typeface="Calibri"/>
                <a:cs typeface="Calibri"/>
                <a:sym typeface="Calibri"/>
              </a:rPr>
              <a:t> de </a:t>
            </a:r>
            <a:r>
              <a:rPr lang="en-US" sz="1900" i="1" dirty="0" err="1">
                <a:solidFill>
                  <a:schemeClr val="dk1"/>
                </a:solidFill>
                <a:latin typeface="Calibri"/>
                <a:ea typeface="Calibri"/>
                <a:cs typeface="Calibri"/>
                <a:sym typeface="Calibri"/>
              </a:rPr>
              <a:t>relaciones</a:t>
            </a:r>
            <a:endParaRPr lang="en-US" sz="1900" i="1" dirty="0">
              <a:solidFill>
                <a:schemeClr val="dk1"/>
              </a:solidFill>
              <a:latin typeface="Calibri"/>
              <a:ea typeface="Calibri"/>
              <a:cs typeface="Calibri"/>
              <a:sym typeface="Calibri"/>
            </a:endParaRPr>
          </a:p>
          <a:p>
            <a:pPr marL="342900" lvl="0" indent="-342900">
              <a:buFont typeface="Arial" panose="020B0604020202020204" pitchFamily="34" charset="0"/>
              <a:buChar char="•"/>
            </a:pPr>
            <a:r>
              <a:rPr lang="en-US" sz="1900" i="1" dirty="0">
                <a:solidFill>
                  <a:schemeClr val="dk1"/>
                </a:solidFill>
                <a:latin typeface="Calibri"/>
                <a:ea typeface="Calibri"/>
                <a:cs typeface="Calibri"/>
                <a:sym typeface="Calibri"/>
              </a:rPr>
              <a:t>Toma de </a:t>
            </a:r>
            <a:r>
              <a:rPr lang="en-US" sz="1900" i="1" dirty="0" err="1">
                <a:solidFill>
                  <a:schemeClr val="dk1"/>
                </a:solidFill>
                <a:latin typeface="Calibri"/>
                <a:ea typeface="Calibri"/>
                <a:cs typeface="Calibri"/>
                <a:sym typeface="Calibri"/>
              </a:rPr>
              <a:t>decisiones</a:t>
            </a:r>
            <a:r>
              <a:rPr lang="en-US" sz="1900" i="1" dirty="0">
                <a:solidFill>
                  <a:schemeClr val="dk1"/>
                </a:solidFill>
                <a:latin typeface="Calibri"/>
                <a:ea typeface="Calibri"/>
                <a:cs typeface="Calibri"/>
                <a:sym typeface="Calibri"/>
              </a:rPr>
              <a:t> </a:t>
            </a:r>
            <a:r>
              <a:rPr lang="en-US" sz="1900" i="1" dirty="0" err="1">
                <a:solidFill>
                  <a:schemeClr val="dk1"/>
                </a:solidFill>
                <a:latin typeface="Calibri"/>
                <a:ea typeface="Calibri"/>
                <a:cs typeface="Calibri"/>
                <a:sym typeface="Calibri"/>
              </a:rPr>
              <a:t>responsable</a:t>
            </a:r>
            <a:r>
              <a:rPr lang="en-US" sz="1900" i="1" dirty="0">
                <a:solidFill>
                  <a:schemeClr val="dk1"/>
                </a:solidFill>
                <a:latin typeface="Calibri"/>
                <a:ea typeface="Calibri"/>
                <a:cs typeface="Calibri"/>
                <a:sym typeface="Calibri"/>
              </a:rPr>
              <a:t> </a:t>
            </a:r>
          </a:p>
          <a:p>
            <a:pPr marL="342900" lvl="0" indent="-342900">
              <a:buFont typeface="Arial" panose="020B0604020202020204" pitchFamily="34" charset="0"/>
              <a:buChar char="•"/>
            </a:pPr>
            <a:endParaRPr lang="en-US" sz="1900" i="1" dirty="0">
              <a:solidFill>
                <a:schemeClr val="dk1"/>
              </a:solidFill>
              <a:latin typeface="Calibri"/>
              <a:ea typeface="Calibri"/>
              <a:cs typeface="Calibri"/>
              <a:sym typeface="Calibri"/>
            </a:endParaRPr>
          </a:p>
          <a:p>
            <a:pPr marL="0" marR="0" lvl="0" indent="0" algn="l" rtl="0">
              <a:lnSpc>
                <a:spcPct val="100000"/>
              </a:lnSpc>
              <a:spcBef>
                <a:spcPts val="800"/>
              </a:spcBef>
              <a:spcAft>
                <a:spcPts val="0"/>
              </a:spcAft>
              <a:buNone/>
            </a:pPr>
            <a:br>
              <a:rPr lang="en" sz="2500" b="0" i="0" u="none" strike="noStrike" cap="none" dirty="0">
                <a:solidFill>
                  <a:schemeClr val="dk1"/>
                </a:solidFill>
                <a:latin typeface="Calibri"/>
                <a:ea typeface="Calibri"/>
                <a:cs typeface="Calibri"/>
                <a:sym typeface="Calibri"/>
              </a:rPr>
            </a:br>
            <a:endParaRPr sz="2500" b="0" i="0" u="none" strike="noStrike" cap="none" dirty="0">
              <a:solidFill>
                <a:schemeClr val="dk1"/>
              </a:solidFill>
              <a:latin typeface="Calibri"/>
              <a:ea typeface="Calibri"/>
              <a:cs typeface="Calibri"/>
              <a:sym typeface="Calibri"/>
            </a:endParaRPr>
          </a:p>
        </p:txBody>
      </p:sp>
      <p:sp>
        <p:nvSpPr>
          <p:cNvPr id="225" name="Google Shape;225;p33"/>
          <p:cNvSpPr txBox="1"/>
          <p:nvPr/>
        </p:nvSpPr>
        <p:spPr>
          <a:xfrm>
            <a:off x="169188" y="682850"/>
            <a:ext cx="35898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4000" b="1" i="0" u="none" strike="noStrike" cap="none" dirty="0">
                <a:solidFill>
                  <a:srgbClr val="0076BE"/>
                </a:solidFill>
                <a:latin typeface="Calibri"/>
                <a:ea typeface="Calibri"/>
                <a:cs typeface="Calibri"/>
                <a:sym typeface="Calibri"/>
              </a:rPr>
              <a:t>EL CASEL 5...</a:t>
            </a:r>
            <a:endParaRPr sz="4000" b="0" i="0" u="none" strike="noStrike" cap="none" dirty="0">
              <a:solidFill>
                <a:srgbClr val="0076BE"/>
              </a:solidFill>
              <a:latin typeface="Arial"/>
              <a:ea typeface="Arial"/>
              <a:cs typeface="Arial"/>
              <a:sym typeface="Arial"/>
            </a:endParaRPr>
          </a:p>
        </p:txBody>
      </p:sp>
      <p:cxnSp>
        <p:nvCxnSpPr>
          <p:cNvPr id="226" name="Google Shape;226;p33"/>
          <p:cNvCxnSpPr/>
          <p:nvPr/>
        </p:nvCxnSpPr>
        <p:spPr>
          <a:xfrm>
            <a:off x="0" y="1304033"/>
            <a:ext cx="2606700" cy="0"/>
          </a:xfrm>
          <a:prstGeom prst="straightConnector1">
            <a:avLst/>
          </a:prstGeom>
          <a:noFill/>
          <a:ln w="57150" cap="flat" cmpd="sng">
            <a:solidFill>
              <a:srgbClr val="0076BE"/>
            </a:solidFill>
            <a:prstDash val="solid"/>
            <a:round/>
            <a:headEnd type="none" w="sm" len="sm"/>
            <a:tailEnd type="none" w="sm" len="sm"/>
          </a:ln>
        </p:spPr>
      </p:cxnSp>
      <p:pic>
        <p:nvPicPr>
          <p:cNvPr id="3" name="Picture 2" descr="Chart&#10;&#10;Description automatically generated">
            <a:extLst>
              <a:ext uri="{FF2B5EF4-FFF2-40B4-BE49-F238E27FC236}">
                <a16:creationId xmlns:a16="http://schemas.microsoft.com/office/drawing/2014/main" id="{C1F11B8F-AA7D-E24D-B333-FD13D784BCAC}"/>
              </a:ext>
            </a:extLst>
          </p:cNvPr>
          <p:cNvPicPr>
            <a:picLocks noChangeAspect="1"/>
          </p:cNvPicPr>
          <p:nvPr/>
        </p:nvPicPr>
        <p:blipFill>
          <a:blip r:embed="rId3"/>
          <a:stretch>
            <a:fillRect/>
          </a:stretch>
        </p:blipFill>
        <p:spPr>
          <a:xfrm>
            <a:off x="4235274" y="464486"/>
            <a:ext cx="4604055" cy="4460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p:nvPr/>
        </p:nvSpPr>
        <p:spPr>
          <a:xfrm>
            <a:off x="3697075" y="892950"/>
            <a:ext cx="5220000" cy="1524900"/>
          </a:xfrm>
          <a:prstGeom prst="rect">
            <a:avLst/>
          </a:prstGeom>
          <a:noFill/>
          <a:ln>
            <a:noFill/>
          </a:ln>
        </p:spPr>
        <p:txBody>
          <a:bodyPr spcFirstLastPara="1" wrap="square" lIns="62850" tIns="31425" rIns="62850" bIns="31425" anchor="t" anchorCtr="0">
            <a:noAutofit/>
          </a:bodyPr>
          <a:lstStyle/>
          <a:p>
            <a:pPr lvl="0"/>
            <a:r>
              <a:rPr lang="en-US" sz="1700" b="1" dirty="0">
                <a:solidFill>
                  <a:srgbClr val="E1803B"/>
                </a:solidFill>
                <a:latin typeface="Calibri"/>
                <a:ea typeface="Calibri"/>
                <a:cs typeface="Calibri"/>
                <a:sym typeface="Calibri"/>
              </a:rPr>
              <a:t>La </a:t>
            </a:r>
            <a:r>
              <a:rPr lang="en-US" sz="1700" b="1" dirty="0" err="1">
                <a:solidFill>
                  <a:srgbClr val="E1803B"/>
                </a:solidFill>
                <a:latin typeface="Calibri"/>
                <a:ea typeface="Calibri"/>
                <a:cs typeface="Calibri"/>
                <a:sym typeface="Calibri"/>
              </a:rPr>
              <a:t>capacidad</a:t>
            </a:r>
            <a:r>
              <a:rPr lang="en-US" sz="1700" b="1" dirty="0">
                <a:solidFill>
                  <a:srgbClr val="E1803B"/>
                </a:solidFill>
                <a:latin typeface="Calibri"/>
                <a:ea typeface="Calibri"/>
                <a:cs typeface="Calibri"/>
                <a:sym typeface="Calibri"/>
              </a:rPr>
              <a:t> de </a:t>
            </a:r>
            <a:r>
              <a:rPr lang="en-US" sz="1700" b="1" dirty="0" err="1">
                <a:solidFill>
                  <a:srgbClr val="E1803B"/>
                </a:solidFill>
                <a:latin typeface="Calibri"/>
                <a:ea typeface="Calibri"/>
                <a:cs typeface="Calibri"/>
                <a:sym typeface="Calibri"/>
              </a:rPr>
              <a:t>comprender</a:t>
            </a:r>
            <a:r>
              <a:rPr lang="en-US" sz="1700" b="1" dirty="0">
                <a:solidFill>
                  <a:srgbClr val="E1803B"/>
                </a:solidFill>
                <a:latin typeface="Calibri"/>
                <a:ea typeface="Calibri"/>
                <a:cs typeface="Calibri"/>
                <a:sym typeface="Calibri"/>
              </a:rPr>
              <a:t> las </a:t>
            </a:r>
            <a:r>
              <a:rPr lang="en-US" sz="1700" b="1" dirty="0" err="1">
                <a:solidFill>
                  <a:srgbClr val="E1803B"/>
                </a:solidFill>
                <a:latin typeface="Calibri"/>
                <a:ea typeface="Calibri"/>
                <a:cs typeface="Calibri"/>
                <a:sym typeface="Calibri"/>
              </a:rPr>
              <a:t>propias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emociones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pensamientos</a:t>
            </a:r>
            <a:r>
              <a:rPr lang="en-US" sz="1700" b="1" dirty="0">
                <a:solidFill>
                  <a:srgbClr val="E1803B"/>
                </a:solidFill>
                <a:latin typeface="Calibri"/>
                <a:ea typeface="Calibri"/>
                <a:cs typeface="Calibri"/>
                <a:sym typeface="Calibri"/>
              </a:rPr>
              <a:t> y </a:t>
            </a:r>
            <a:r>
              <a:rPr lang="en-US" sz="1700" b="1" dirty="0" err="1">
                <a:solidFill>
                  <a:srgbClr val="E1803B"/>
                </a:solidFill>
                <a:latin typeface="Calibri"/>
                <a:ea typeface="Calibri"/>
                <a:cs typeface="Calibri"/>
                <a:sym typeface="Calibri"/>
              </a:rPr>
              <a:t>valores</a:t>
            </a:r>
            <a:r>
              <a:rPr lang="en-US" sz="1700" b="1" dirty="0">
                <a:solidFill>
                  <a:srgbClr val="E1803B"/>
                </a:solidFill>
                <a:latin typeface="Calibri"/>
                <a:ea typeface="Calibri"/>
                <a:cs typeface="Calibri"/>
                <a:sym typeface="Calibri"/>
              </a:rPr>
              <a:t> y </a:t>
            </a:r>
            <a:r>
              <a:rPr lang="en-US" sz="1700" b="1" dirty="0" err="1">
                <a:solidFill>
                  <a:srgbClr val="E1803B"/>
                </a:solidFill>
                <a:latin typeface="Calibri"/>
                <a:ea typeface="Calibri"/>
                <a:cs typeface="Calibri"/>
                <a:sym typeface="Calibri"/>
              </a:rPr>
              <a:t>cómo</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influyen</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en</a:t>
            </a:r>
            <a:r>
              <a:rPr lang="en-US" sz="1700" b="1" dirty="0">
                <a:solidFill>
                  <a:srgbClr val="E1803B"/>
                </a:solidFill>
                <a:latin typeface="Calibri"/>
                <a:ea typeface="Calibri"/>
                <a:cs typeface="Calibri"/>
                <a:sym typeface="Calibri"/>
              </a:rPr>
              <a:t> el </a:t>
            </a:r>
            <a:r>
              <a:rPr lang="en-US" sz="1700" b="1" dirty="0" err="1">
                <a:solidFill>
                  <a:srgbClr val="E1803B"/>
                </a:solidFill>
                <a:latin typeface="Calibri"/>
                <a:ea typeface="Calibri"/>
                <a:cs typeface="Calibri"/>
                <a:sym typeface="Calibri"/>
              </a:rPr>
              <a:t>comportamiento</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en</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distintos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contextos</a:t>
            </a:r>
            <a:r>
              <a:rPr lang="en-US" sz="1700" b="1" dirty="0">
                <a:solidFill>
                  <a:srgbClr val="E1803B"/>
                </a:solidFill>
                <a:latin typeface="Calibri"/>
                <a:ea typeface="Calibri"/>
                <a:cs typeface="Calibri"/>
                <a:sym typeface="Calibri"/>
              </a:rPr>
              <a:t>. </a:t>
            </a:r>
            <a:r>
              <a:rPr lang="en-US" sz="1700" dirty="0" err="1">
                <a:solidFill>
                  <a:schemeClr val="dk1"/>
                </a:solidFill>
                <a:latin typeface="Calibri"/>
                <a:ea typeface="Calibri"/>
                <a:cs typeface="Calibri"/>
                <a:sym typeface="Calibri"/>
              </a:rPr>
              <a:t>Esto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incluye</a:t>
            </a:r>
            <a:r>
              <a:rPr lang="en-US" sz="1700" dirty="0">
                <a:solidFill>
                  <a:schemeClr val="dk1"/>
                </a:solidFill>
                <a:latin typeface="Calibri"/>
                <a:ea typeface="Calibri"/>
                <a:cs typeface="Calibri"/>
                <a:sym typeface="Calibri"/>
              </a:rPr>
              <a:t> la </a:t>
            </a:r>
            <a:r>
              <a:rPr lang="en-US" sz="1700" dirty="0" err="1">
                <a:solidFill>
                  <a:schemeClr val="dk1"/>
                </a:solidFill>
                <a:latin typeface="Calibri"/>
                <a:ea typeface="Calibri"/>
                <a:cs typeface="Calibri"/>
                <a:sym typeface="Calibri"/>
              </a:rPr>
              <a:t>capacidad</a:t>
            </a:r>
            <a:r>
              <a:rPr lang="en-US" sz="1700" dirty="0">
                <a:solidFill>
                  <a:schemeClr val="dk1"/>
                </a:solidFill>
                <a:latin typeface="Calibri"/>
                <a:ea typeface="Calibri"/>
                <a:cs typeface="Calibri"/>
                <a:sym typeface="Calibri"/>
              </a:rPr>
              <a:t> de </a:t>
            </a:r>
            <a:r>
              <a:rPr lang="en-US" sz="1700" dirty="0" err="1">
                <a:solidFill>
                  <a:schemeClr val="dk1"/>
                </a:solidFill>
                <a:latin typeface="Calibri"/>
                <a:ea typeface="Calibri"/>
                <a:cs typeface="Calibri"/>
                <a:sym typeface="Calibri"/>
              </a:rPr>
              <a:t>reconocer</a:t>
            </a:r>
            <a:r>
              <a:rPr lang="en-US" sz="1700" dirty="0">
                <a:solidFill>
                  <a:schemeClr val="dk1"/>
                </a:solidFill>
                <a:latin typeface="Calibri"/>
                <a:ea typeface="Calibri"/>
                <a:cs typeface="Calibri"/>
                <a:sym typeface="Calibri"/>
              </a:rPr>
              <a:t> los </a:t>
            </a:r>
            <a:r>
              <a:rPr lang="en-US" sz="1700" dirty="0" err="1">
                <a:solidFill>
                  <a:schemeClr val="dk1"/>
                </a:solidFill>
                <a:latin typeface="Calibri"/>
                <a:ea typeface="Calibri"/>
                <a:cs typeface="Calibri"/>
                <a:sym typeface="Calibri"/>
              </a:rPr>
              <a:t>propios</a:t>
            </a:r>
            <a:r>
              <a:rPr lang="en-US" sz="1700" dirty="0">
                <a:solidFill>
                  <a:schemeClr val="dk1"/>
                </a:solidFill>
                <a:latin typeface="Calibri"/>
                <a:ea typeface="Calibri"/>
                <a:cs typeface="Calibri"/>
                <a:sym typeface="Calibri"/>
              </a:rPr>
              <a:t> puntos </a:t>
            </a:r>
            <a:r>
              <a:rPr lang="en-US" sz="1700" dirty="0" err="1">
                <a:solidFill>
                  <a:schemeClr val="dk1"/>
                </a:solidFill>
                <a:latin typeface="Calibri"/>
                <a:ea typeface="Calibri"/>
                <a:cs typeface="Calibri"/>
                <a:sym typeface="Calibri"/>
              </a:rPr>
              <a:t>fuertes</a:t>
            </a:r>
            <a:r>
              <a:rPr lang="en-US" sz="1700" dirty="0">
                <a:solidFill>
                  <a:schemeClr val="dk1"/>
                </a:solidFill>
                <a:latin typeface="Calibri"/>
                <a:ea typeface="Calibri"/>
                <a:cs typeface="Calibri"/>
                <a:sym typeface="Calibri"/>
              </a:rPr>
              <a:t> y las </a:t>
            </a:r>
            <a:r>
              <a:rPr lang="en-US" sz="1700" dirty="0" err="1">
                <a:solidFill>
                  <a:schemeClr val="dk1"/>
                </a:solidFill>
                <a:latin typeface="Calibri"/>
                <a:ea typeface="Calibri"/>
                <a:cs typeface="Calibri"/>
                <a:sym typeface="Calibri"/>
              </a:rPr>
              <a:t>limitaciones</a:t>
            </a:r>
            <a:r>
              <a:rPr lang="en-US" sz="1700" dirty="0">
                <a:solidFill>
                  <a:schemeClr val="dk1"/>
                </a:solidFill>
                <a:latin typeface="Calibri"/>
                <a:ea typeface="Calibri"/>
                <a:cs typeface="Calibri"/>
                <a:sym typeface="Calibri"/>
              </a:rPr>
              <a:t> con un </a:t>
            </a:r>
            <a:r>
              <a:rPr lang="en-US" sz="1700" dirty="0" err="1">
                <a:solidFill>
                  <a:schemeClr val="dk1"/>
                </a:solidFill>
                <a:latin typeface="Calibri"/>
                <a:ea typeface="Calibri"/>
                <a:cs typeface="Calibri"/>
                <a:sym typeface="Calibri"/>
              </a:rPr>
              <a:t>sentido</a:t>
            </a:r>
            <a:r>
              <a:rPr lang="en-US" sz="1700" dirty="0">
                <a:solidFill>
                  <a:schemeClr val="dk1"/>
                </a:solidFill>
                <a:latin typeface="Calibri"/>
                <a:ea typeface="Calibri"/>
                <a:cs typeface="Calibri"/>
                <a:sym typeface="Calibri"/>
              </a:rPr>
              <a:t> de </a:t>
            </a:r>
            <a:r>
              <a:rPr lang="en-US" sz="1700" dirty="0" err="1">
                <a:solidFill>
                  <a:schemeClr val="dk1"/>
                </a:solidFill>
                <a:latin typeface="Calibri"/>
                <a:ea typeface="Calibri"/>
                <a:cs typeface="Calibri"/>
                <a:sym typeface="Calibri"/>
              </a:rPr>
              <a:t>confianza</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propósito</a:t>
            </a:r>
            <a:r>
              <a:rPr lang="en-US" sz="1700" dirty="0">
                <a:solidFill>
                  <a:schemeClr val="dk1"/>
                </a:solidFill>
                <a:latin typeface="Calibri"/>
                <a:ea typeface="Calibri"/>
                <a:cs typeface="Calibri"/>
                <a:sym typeface="Calibri"/>
              </a:rPr>
              <a:t> bien </a:t>
            </a:r>
            <a:r>
              <a:rPr lang="en-US" sz="1700" dirty="0" err="1">
                <a:solidFill>
                  <a:schemeClr val="dk1"/>
                </a:solidFill>
                <a:latin typeface="Calibri"/>
                <a:ea typeface="Calibri"/>
                <a:cs typeface="Calibri"/>
                <a:sym typeface="Calibri"/>
              </a:rPr>
              <a:t>fundado</a:t>
            </a:r>
            <a:r>
              <a:rPr lang="en-US" sz="1700" dirty="0">
                <a:solidFill>
                  <a:schemeClr val="dk1"/>
                </a:solidFill>
                <a:latin typeface="Calibri"/>
                <a:ea typeface="Calibri"/>
                <a:cs typeface="Calibri"/>
                <a:sym typeface="Calibri"/>
              </a:rPr>
              <a:t>.</a:t>
            </a:r>
          </a:p>
          <a:p>
            <a:pPr lvl="0"/>
            <a:endParaRPr lang="en-US" sz="1700" dirty="0">
              <a:solidFill>
                <a:schemeClr val="dk1"/>
              </a:solidFill>
              <a:latin typeface="Calibri"/>
              <a:ea typeface="Calibri"/>
              <a:cs typeface="Calibri"/>
              <a:sym typeface="Calibri"/>
            </a:endParaRPr>
          </a:p>
          <a:p>
            <a:pPr lvl="0"/>
            <a:r>
              <a:rPr lang="en-US" sz="1700" dirty="0">
                <a:solidFill>
                  <a:schemeClr val="dk1"/>
                </a:solidFill>
                <a:latin typeface="Calibri"/>
                <a:ea typeface="Calibri"/>
                <a:cs typeface="Calibri"/>
                <a:sym typeface="Calibri"/>
              </a:rPr>
              <a:t>Por </a:t>
            </a:r>
            <a:r>
              <a:rPr lang="en-US" sz="1700" dirty="0" err="1">
                <a:solidFill>
                  <a:schemeClr val="dk1"/>
                </a:solidFill>
                <a:latin typeface="Calibri"/>
                <a:ea typeface="Calibri"/>
                <a:cs typeface="Calibri"/>
                <a:sym typeface="Calibri"/>
              </a:rPr>
              <a:t>ejemplo</a:t>
            </a:r>
            <a:r>
              <a:rPr lang="en-US" sz="1700" dirty="0">
                <a:solidFill>
                  <a:schemeClr val="dk1"/>
                </a:solidFill>
                <a:latin typeface="Calibri"/>
                <a:ea typeface="Calibri"/>
                <a:cs typeface="Calibri"/>
                <a:sym typeface="Calibri"/>
              </a:rPr>
              <a:t>:</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Integrar</a:t>
            </a:r>
            <a:r>
              <a:rPr lang="en-US" dirty="0">
                <a:solidFill>
                  <a:schemeClr val="dk1"/>
                </a:solidFill>
                <a:latin typeface="Calibri"/>
                <a:ea typeface="Calibri"/>
                <a:cs typeface="Calibri"/>
                <a:sym typeface="Calibri"/>
              </a:rPr>
              <a:t> las </a:t>
            </a:r>
            <a:r>
              <a:rPr lang="en-US" dirty="0" err="1">
                <a:solidFill>
                  <a:schemeClr val="dk1"/>
                </a:solidFill>
                <a:latin typeface="Calibri"/>
                <a:ea typeface="Calibri"/>
                <a:cs typeface="Calibri"/>
                <a:sym typeface="Calibri"/>
              </a:rPr>
              <a:t>identidades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personales</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sociales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Identificar</a:t>
            </a:r>
            <a:r>
              <a:rPr lang="en-US" dirty="0">
                <a:solidFill>
                  <a:schemeClr val="dk1"/>
                </a:solidFill>
                <a:latin typeface="Calibri"/>
                <a:ea typeface="Calibri"/>
                <a:cs typeface="Calibri"/>
                <a:sym typeface="Calibri"/>
              </a:rPr>
              <a:t> los </a:t>
            </a:r>
            <a:r>
              <a:rPr lang="en-US" dirty="0" err="1">
                <a:solidFill>
                  <a:schemeClr val="dk1"/>
                </a:solidFill>
                <a:latin typeface="Calibri"/>
                <a:ea typeface="Calibri"/>
                <a:cs typeface="Calibri"/>
                <a:sym typeface="Calibri"/>
              </a:rPr>
              <a:t>activos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personales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culturales</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lingüísticos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Identificar</a:t>
            </a:r>
            <a:r>
              <a:rPr lang="en-US" dirty="0">
                <a:solidFill>
                  <a:schemeClr val="dk1"/>
                </a:solidFill>
                <a:latin typeface="Calibri"/>
                <a:ea typeface="Calibri"/>
                <a:cs typeface="Calibri"/>
                <a:sym typeface="Calibri"/>
              </a:rPr>
              <a:t> las </a:t>
            </a:r>
            <a:r>
              <a:rPr lang="en-US" dirty="0" err="1">
                <a:solidFill>
                  <a:schemeClr val="dk1"/>
                </a:solidFill>
                <a:latin typeface="Calibri"/>
                <a:ea typeface="Calibri"/>
                <a:cs typeface="Calibri"/>
                <a:sym typeface="Calibri"/>
              </a:rPr>
              <a:t>propias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emociones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Demostrar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honestidad</a:t>
            </a:r>
            <a:r>
              <a:rPr lang="en-US" dirty="0">
                <a:solidFill>
                  <a:schemeClr val="dk1"/>
                </a:solidFill>
                <a:latin typeface="Calibri"/>
                <a:ea typeface="Calibri"/>
                <a:cs typeface="Calibri"/>
                <a:sym typeface="Calibri"/>
              </a:rPr>
              <a:t> e </a:t>
            </a:r>
            <a:r>
              <a:rPr lang="en-US" dirty="0" err="1">
                <a:solidFill>
                  <a:schemeClr val="dk1"/>
                </a:solidFill>
                <a:latin typeface="Calibri"/>
                <a:ea typeface="Calibri"/>
                <a:cs typeface="Calibri"/>
                <a:sym typeface="Calibri"/>
              </a:rPr>
              <a:t>integridad</a:t>
            </a:r>
            <a:r>
              <a:rPr lang="en-US"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Relacionar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sentimientos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valores</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pensamientos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Examinar</a:t>
            </a:r>
            <a:r>
              <a:rPr lang="en-US" dirty="0">
                <a:solidFill>
                  <a:schemeClr val="dk1"/>
                </a:solidFill>
                <a:latin typeface="Calibri"/>
                <a:ea typeface="Calibri"/>
                <a:cs typeface="Calibri"/>
                <a:sym typeface="Calibri"/>
              </a:rPr>
              <a:t> los </a:t>
            </a:r>
            <a:r>
              <a:rPr lang="en-US" dirty="0" err="1">
                <a:solidFill>
                  <a:schemeClr val="dk1"/>
                </a:solidFill>
                <a:latin typeface="Calibri"/>
                <a:ea typeface="Calibri"/>
                <a:cs typeface="Calibri"/>
                <a:sym typeface="Calibri"/>
              </a:rPr>
              <a:t>prejuicios</a:t>
            </a:r>
            <a:r>
              <a:rPr lang="en-US" dirty="0">
                <a:solidFill>
                  <a:schemeClr val="dk1"/>
                </a:solidFill>
                <a:latin typeface="Calibri"/>
                <a:ea typeface="Calibri"/>
                <a:cs typeface="Calibri"/>
                <a:sym typeface="Calibri"/>
              </a:rPr>
              <a:t> y los </a:t>
            </a:r>
            <a:r>
              <a:rPr lang="en-US" dirty="0" err="1">
                <a:solidFill>
                  <a:schemeClr val="dk1"/>
                </a:solidFill>
                <a:latin typeface="Calibri"/>
                <a:ea typeface="Calibri"/>
                <a:cs typeface="Calibri"/>
                <a:sym typeface="Calibri"/>
              </a:rPr>
              <a:t>sesgos</a:t>
            </a:r>
            <a:r>
              <a:rPr lang="en-US"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Experimentar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autoeficacia</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a:solidFill>
                  <a:schemeClr val="dk1"/>
                </a:solidFill>
                <a:latin typeface="Calibri"/>
                <a:ea typeface="Calibri"/>
                <a:cs typeface="Calibri"/>
                <a:sym typeface="Calibri"/>
              </a:rPr>
              <a:t>Tener una </a:t>
            </a:r>
            <a:r>
              <a:rPr lang="en-US" dirty="0" err="1">
                <a:solidFill>
                  <a:schemeClr val="dk1"/>
                </a:solidFill>
                <a:latin typeface="Calibri"/>
                <a:ea typeface="Calibri"/>
                <a:cs typeface="Calibri"/>
                <a:sym typeface="Calibri"/>
              </a:rPr>
              <a:t>mentalidad</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crecimiento</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Desarrollar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intereses</a:t>
            </a:r>
            <a:r>
              <a:rPr lang="en-US" dirty="0">
                <a:solidFill>
                  <a:schemeClr val="dk1"/>
                </a:solidFill>
                <a:latin typeface="Calibri"/>
                <a:ea typeface="Calibri"/>
                <a:cs typeface="Calibri"/>
                <a:sym typeface="Calibri"/>
              </a:rPr>
              <a:t> y un </a:t>
            </a:r>
            <a:r>
              <a:rPr lang="en-US" dirty="0" err="1">
                <a:solidFill>
                  <a:schemeClr val="dk1"/>
                </a:solidFill>
                <a:latin typeface="Calibri"/>
                <a:ea typeface="Calibri"/>
                <a:cs typeface="Calibri"/>
                <a:sym typeface="Calibri"/>
              </a:rPr>
              <a:t>sentido</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propósito</a:t>
            </a:r>
            <a:endParaRPr lang="en-US" dirty="0">
              <a:solidFill>
                <a:schemeClr val="dk1"/>
              </a:solidFill>
              <a:latin typeface="Calibri"/>
              <a:ea typeface="Calibri"/>
              <a:cs typeface="Calibri"/>
              <a:sym typeface="Calibri"/>
            </a:endParaRPr>
          </a:p>
          <a:p>
            <a:pPr marL="139700" lvl="0">
              <a:buClr>
                <a:schemeClr val="dk1"/>
              </a:buClr>
              <a:buSzPts val="400"/>
            </a:pPr>
            <a:endParaRPr lang="en-US" dirty="0">
              <a:solidFill>
                <a:schemeClr val="dk1"/>
              </a:solidFill>
              <a:latin typeface="Calibri"/>
              <a:ea typeface="Calibri"/>
              <a:cs typeface="Calibri"/>
              <a:sym typeface="Calibri"/>
            </a:endParaRPr>
          </a:p>
        </p:txBody>
      </p:sp>
      <p:sp>
        <p:nvSpPr>
          <p:cNvPr id="233" name="Google Shape;233;p34"/>
          <p:cNvSpPr txBox="1"/>
          <p:nvPr/>
        </p:nvSpPr>
        <p:spPr>
          <a:xfrm>
            <a:off x="3544675" y="302950"/>
            <a:ext cx="426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400" b="1" i="0" u="none" strike="noStrike" cap="none" dirty="0">
                <a:solidFill>
                  <a:srgbClr val="E1803B"/>
                </a:solidFill>
                <a:latin typeface="Calibri"/>
                <a:ea typeface="Calibri"/>
                <a:cs typeface="Calibri"/>
                <a:sym typeface="Calibri"/>
              </a:rPr>
              <a:t>AUTOCONCIENCIA</a:t>
            </a:r>
            <a:endParaRPr sz="3400" b="0" i="0" u="none" strike="noStrike" cap="none" dirty="0">
              <a:solidFill>
                <a:srgbClr val="E1803B"/>
              </a:solidFill>
              <a:latin typeface="Arial"/>
              <a:ea typeface="Arial"/>
              <a:cs typeface="Arial"/>
              <a:sym typeface="Arial"/>
            </a:endParaRPr>
          </a:p>
        </p:txBody>
      </p:sp>
      <p:cxnSp>
        <p:nvCxnSpPr>
          <p:cNvPr id="234" name="Google Shape;234;p34"/>
          <p:cNvCxnSpPr/>
          <p:nvPr/>
        </p:nvCxnSpPr>
        <p:spPr>
          <a:xfrm rot="10800000" flipH="1">
            <a:off x="3597925" y="790800"/>
            <a:ext cx="5272500" cy="9600"/>
          </a:xfrm>
          <a:prstGeom prst="straightConnector1">
            <a:avLst/>
          </a:prstGeom>
          <a:noFill/>
          <a:ln w="19050" cap="flat" cmpd="sng">
            <a:solidFill>
              <a:srgbClr val="E1803B"/>
            </a:solidFill>
            <a:prstDash val="solid"/>
            <a:round/>
            <a:headEnd type="none" w="sm" len="sm"/>
            <a:tailEnd type="none" w="sm" len="sm"/>
          </a:ln>
        </p:spPr>
      </p:cxnSp>
      <p:pic>
        <p:nvPicPr>
          <p:cNvPr id="6" name="Picture 5" descr="Chart&#10;&#10;Description automatically generated">
            <a:extLst>
              <a:ext uri="{FF2B5EF4-FFF2-40B4-BE49-F238E27FC236}">
                <a16:creationId xmlns:a16="http://schemas.microsoft.com/office/drawing/2014/main" id="{051BE667-04F6-F443-B5CD-7BF72ACFDE24}"/>
              </a:ext>
            </a:extLst>
          </p:cNvPr>
          <p:cNvPicPr>
            <a:picLocks noChangeAspect="1"/>
          </p:cNvPicPr>
          <p:nvPr/>
        </p:nvPicPr>
        <p:blipFill>
          <a:blip r:embed="rId3"/>
          <a:stretch>
            <a:fillRect/>
          </a:stretch>
        </p:blipFill>
        <p:spPr>
          <a:xfrm>
            <a:off x="182321" y="862450"/>
            <a:ext cx="3317750" cy="32144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3900" b="1" dirty="0" err="1">
                <a:solidFill>
                  <a:srgbClr val="E1803B"/>
                </a:solidFill>
                <a:latin typeface="Calibri"/>
                <a:ea typeface="Calibri"/>
                <a:cs typeface="Calibri"/>
                <a:sym typeface="Calibri"/>
              </a:rPr>
              <a:t>Reflexión</a:t>
            </a:r>
            <a:r>
              <a:rPr lang="en-US" sz="3900" b="1" dirty="0">
                <a:solidFill>
                  <a:srgbClr val="E1803B"/>
                </a:solidFill>
                <a:latin typeface="Calibri"/>
                <a:ea typeface="Calibri"/>
                <a:cs typeface="Calibri"/>
                <a:sym typeface="Calibri"/>
              </a:rPr>
              <a:t>: </a:t>
            </a:r>
            <a:r>
              <a:rPr lang="en-US" sz="3900" b="1" dirty="0" err="1">
                <a:solidFill>
                  <a:srgbClr val="E1803B"/>
                </a:solidFill>
                <a:latin typeface="Calibri"/>
                <a:ea typeface="Calibri"/>
                <a:cs typeface="Calibri"/>
                <a:sym typeface="Calibri"/>
              </a:rPr>
              <a:t>Autoconciencia</a:t>
            </a:r>
            <a:endParaRPr sz="3900" b="0" i="0" u="none" strike="noStrike" cap="none" dirty="0">
              <a:solidFill>
                <a:srgbClr val="E1803B"/>
              </a:solidFill>
              <a:latin typeface="Arial"/>
              <a:ea typeface="Arial"/>
              <a:cs typeface="Arial"/>
              <a:sym typeface="Arial"/>
            </a:endParaRPr>
          </a:p>
        </p:txBody>
      </p:sp>
      <p:graphicFrame>
        <p:nvGraphicFramePr>
          <p:cNvPr id="241" name="Google Shape;241;p35"/>
          <p:cNvGraphicFramePr/>
          <p:nvPr>
            <p:extLst>
              <p:ext uri="{D42A27DB-BD31-4B8C-83A1-F6EECF244321}">
                <p14:modId xmlns:p14="http://schemas.microsoft.com/office/powerpoint/2010/main" val="1695065349"/>
              </p:ext>
            </p:extLst>
          </p:nvPr>
        </p:nvGraphicFramePr>
        <p:xfrm>
          <a:off x="445159" y="1768475"/>
          <a:ext cx="8252790" cy="2194470"/>
        </p:xfrm>
        <a:graphic>
          <a:graphicData uri="http://schemas.openxmlformats.org/drawingml/2006/table">
            <a:tbl>
              <a:tblPr>
                <a:noFill/>
                <a:tableStyleId>{D4389E12-20FB-4A59-817A-1065A64134A3}</a:tableStyleId>
              </a:tblPr>
              <a:tblGrid>
                <a:gridCol w="825279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US" sz="1800" dirty="0" err="1"/>
                        <a:t>Utilizo</a:t>
                      </a:r>
                      <a:r>
                        <a:rPr lang="en-US" sz="1800" dirty="0"/>
                        <a:t> la </a:t>
                      </a:r>
                      <a:r>
                        <a:rPr lang="en-US" sz="1800" dirty="0" err="1"/>
                        <a:t>autorreflexión</a:t>
                      </a:r>
                      <a:r>
                        <a:rPr lang="en-US" sz="1800" dirty="0"/>
                        <a:t> para </a:t>
                      </a:r>
                      <a:r>
                        <a:rPr lang="en-US" sz="1800" dirty="0" err="1"/>
                        <a:t>comprender</a:t>
                      </a:r>
                      <a:r>
                        <a:rPr lang="en-US" sz="1800" dirty="0"/>
                        <a:t> los </a:t>
                      </a:r>
                      <a:r>
                        <a:rPr lang="en-US" sz="1800" dirty="0" err="1"/>
                        <a:t>factores</a:t>
                      </a:r>
                      <a:r>
                        <a:rPr lang="en-US" sz="1800" dirty="0"/>
                        <a:t> que </a:t>
                      </a:r>
                      <a:r>
                        <a:rPr lang="en-US" sz="1800" dirty="0" err="1"/>
                        <a:t>contribuyen</a:t>
                      </a:r>
                      <a:r>
                        <a:rPr lang="en-US" sz="1800" dirty="0"/>
                        <a:t> a mis </a:t>
                      </a:r>
                      <a:r>
                        <a:rPr lang="en-US" sz="1800" dirty="0" err="1"/>
                        <a:t>emociones</a:t>
                      </a:r>
                      <a:r>
                        <a:rPr lang="en-US" sz="1800" dirty="0"/>
                        <a:t> y </a:t>
                      </a:r>
                      <a:r>
                        <a:rPr lang="en-US" sz="1800" dirty="0" err="1"/>
                        <a:t>cómo</a:t>
                      </a:r>
                      <a:r>
                        <a:rPr lang="en-US" sz="1800" dirty="0"/>
                        <a:t> </a:t>
                      </a:r>
                      <a:r>
                        <a:rPr lang="en-US" sz="1800" dirty="0" err="1"/>
                        <a:t>estas</a:t>
                      </a:r>
                      <a:r>
                        <a:rPr lang="en-US" sz="1800" dirty="0"/>
                        <a:t> me </a:t>
                      </a:r>
                      <a:r>
                        <a:rPr lang="en-US" sz="1800" dirty="0" err="1"/>
                        <a:t>afectan</a:t>
                      </a:r>
                      <a:r>
                        <a:rPr lang="en-US" sz="1800" dirty="0"/>
                        <a:t>.</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err="1"/>
                        <a:t>Reconozco</a:t>
                      </a:r>
                      <a:r>
                        <a:rPr lang="en-US" sz="1800" dirty="0"/>
                        <a:t> y </a:t>
                      </a:r>
                      <a:r>
                        <a:rPr lang="en-US" sz="1800" dirty="0" err="1"/>
                        <a:t>reflexiono</a:t>
                      </a:r>
                      <a:r>
                        <a:rPr lang="en-US" sz="1800" dirty="0"/>
                        <a:t> </a:t>
                      </a:r>
                      <a:r>
                        <a:rPr lang="en-US" sz="1800" dirty="0" err="1"/>
                        <a:t>sobre</a:t>
                      </a:r>
                      <a:r>
                        <a:rPr lang="en-US" sz="1800" dirty="0"/>
                        <a:t> las </a:t>
                      </a:r>
                      <a:r>
                        <a:rPr lang="en-US" sz="1800" dirty="0" err="1"/>
                        <a:t>formas</a:t>
                      </a:r>
                      <a:r>
                        <a:rPr lang="en-US" sz="1800" dirty="0"/>
                        <a:t> </a:t>
                      </a:r>
                      <a:r>
                        <a:rPr lang="en-US" sz="1800" dirty="0" err="1"/>
                        <a:t>en</a:t>
                      </a:r>
                      <a:r>
                        <a:rPr lang="en-US" sz="1800" dirty="0"/>
                        <a:t> que mi </a:t>
                      </a:r>
                      <a:r>
                        <a:rPr lang="en-US" sz="1800" dirty="0" err="1"/>
                        <a:t>identidad</a:t>
                      </a:r>
                      <a:r>
                        <a:rPr lang="en-US" sz="1800" dirty="0"/>
                        <a:t> </a:t>
                      </a:r>
                      <a:r>
                        <a:rPr lang="en-US" sz="1800" dirty="0" err="1"/>
                        <a:t>está</a:t>
                      </a:r>
                      <a:r>
                        <a:rPr lang="en-US" sz="1800" dirty="0"/>
                        <a:t> </a:t>
                      </a:r>
                      <a:r>
                        <a:rPr lang="en-US" sz="1800" dirty="0" err="1"/>
                        <a:t>formada</a:t>
                      </a:r>
                      <a:r>
                        <a:rPr lang="en-US" sz="1800" dirty="0"/>
                        <a:t> por </a:t>
                      </a:r>
                      <a:r>
                        <a:rPr lang="en-US" sz="1800" dirty="0" err="1"/>
                        <a:t>otras</a:t>
                      </a:r>
                      <a:r>
                        <a:rPr lang="en-US" sz="1800" dirty="0"/>
                        <a:t> personas y por mi </a:t>
                      </a:r>
                      <a:r>
                        <a:rPr lang="en-US" sz="1800" dirty="0" err="1"/>
                        <a:t>raza</a:t>
                      </a:r>
                      <a:r>
                        <a:rPr lang="en-US" sz="1800" dirty="0"/>
                        <a:t>, </a:t>
                      </a:r>
                      <a:r>
                        <a:rPr lang="en-US" sz="1800" dirty="0" err="1"/>
                        <a:t>cultura</a:t>
                      </a:r>
                      <a:r>
                        <a:rPr lang="en-US" sz="1800" dirty="0"/>
                        <a:t>, </a:t>
                      </a:r>
                      <a:r>
                        <a:rPr lang="en-US" sz="1800" dirty="0" err="1"/>
                        <a:t>experiencias</a:t>
                      </a:r>
                      <a:r>
                        <a:rPr lang="en-US" sz="1800" dirty="0"/>
                        <a:t> y </a:t>
                      </a:r>
                      <a:r>
                        <a:rPr lang="en-US" sz="1800" dirty="0" err="1"/>
                        <a:t>entornos</a:t>
                      </a:r>
                      <a:r>
                        <a:rPr lang="en-US" sz="1800" dirty="0"/>
                        <a:t>.</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a:t>Creo que </a:t>
                      </a:r>
                      <a:r>
                        <a:rPr lang="en-US" sz="1800" dirty="0" err="1"/>
                        <a:t>seguiré</a:t>
                      </a:r>
                      <a:r>
                        <a:rPr lang="en-US" sz="1800" dirty="0"/>
                        <a:t> </a:t>
                      </a:r>
                      <a:r>
                        <a:rPr lang="en-US" sz="1800" dirty="0" err="1"/>
                        <a:t>aprendiendo</a:t>
                      </a:r>
                      <a:r>
                        <a:rPr lang="en-US" sz="1800" dirty="0"/>
                        <a:t> y </a:t>
                      </a:r>
                      <a:r>
                        <a:rPr lang="en-US" sz="1800" dirty="0" err="1"/>
                        <a:t>desarrollando</a:t>
                      </a:r>
                      <a:r>
                        <a:rPr lang="en-US" sz="1800" dirty="0"/>
                        <a:t> </a:t>
                      </a:r>
                      <a:r>
                        <a:rPr lang="en-US" sz="1800" dirty="0" err="1"/>
                        <a:t>habilidades</a:t>
                      </a:r>
                      <a:r>
                        <a:rPr lang="en-US" sz="1800" dirty="0"/>
                        <a:t> para </a:t>
                      </a:r>
                      <a:r>
                        <a:rPr lang="en-US" sz="1800" dirty="0" err="1"/>
                        <a:t>apoyar</a:t>
                      </a:r>
                      <a:r>
                        <a:rPr lang="en-US" sz="1800" dirty="0"/>
                        <a:t> </a:t>
                      </a:r>
                      <a:r>
                        <a:rPr lang="en-US" sz="1800" dirty="0" err="1"/>
                        <a:t>mejor</a:t>
                      </a:r>
                      <a:r>
                        <a:rPr lang="en-US" sz="1800" dirty="0"/>
                        <a:t> a </a:t>
                      </a:r>
                      <a:r>
                        <a:rPr lang="en-US" sz="1800" dirty="0" err="1"/>
                        <a:t>todos</a:t>
                      </a:r>
                      <a:r>
                        <a:rPr lang="en-US" sz="1800" dirty="0"/>
                        <a:t> los </a:t>
                      </a:r>
                      <a:r>
                        <a:rPr lang="en-US" sz="1800" dirty="0" err="1"/>
                        <a:t>jóvenes</a:t>
                      </a:r>
                      <a:r>
                        <a:rPr lang="en-US" sz="1800" dirty="0"/>
                        <a:t> para que </a:t>
                      </a:r>
                      <a:r>
                        <a:rPr lang="en-US" sz="1800" dirty="0" err="1"/>
                        <a:t>tengan</a:t>
                      </a:r>
                      <a:r>
                        <a:rPr lang="en-US" sz="1800" dirty="0"/>
                        <a:t> </a:t>
                      </a:r>
                      <a:r>
                        <a:rPr lang="en-US" sz="1800" dirty="0" err="1"/>
                        <a:t>éxito</a:t>
                      </a:r>
                      <a:r>
                        <a:rPr lang="en-US" sz="1800" dirty="0"/>
                        <a:t>.</a:t>
                      </a:r>
                      <a:endParaRPr sz="1800" dirty="0"/>
                    </a:p>
                  </a:txBody>
                  <a:tcPr marL="91425" marR="91425" marT="91425" marB="91425"/>
                </a:tc>
                <a:extLst>
                  <a:ext uri="{0D108BD9-81ED-4DB2-BD59-A6C34878D82A}">
                    <a16:rowId xmlns:a16="http://schemas.microsoft.com/office/drawing/2014/main" val="10002"/>
                  </a:ext>
                </a:extLst>
              </a:tr>
            </a:tbl>
          </a:graphicData>
        </a:graphic>
      </p:graphicFrame>
      <p:sp>
        <p:nvSpPr>
          <p:cNvPr id="242" name="Google Shape;242;p35"/>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2400" b="1" dirty="0">
                <a:solidFill>
                  <a:schemeClr val="accent2"/>
                </a:solidFill>
                <a:latin typeface="Calibri"/>
                <a:ea typeface="Calibri"/>
                <a:cs typeface="Calibri"/>
                <a:sym typeface="Calibri"/>
              </a:rPr>
              <a:t>¿</a:t>
            </a:r>
            <a:r>
              <a:rPr lang="en-US" sz="2400" b="1" dirty="0" err="1">
                <a:solidFill>
                  <a:schemeClr val="accent2"/>
                </a:solidFill>
                <a:latin typeface="Calibri"/>
                <a:ea typeface="Calibri"/>
                <a:cs typeface="Calibri"/>
                <a:sym typeface="Calibri"/>
              </a:rPr>
              <a:t>Qué</a:t>
            </a:r>
            <a:r>
              <a:rPr lang="en-US" sz="2400" b="1" dirty="0">
                <a:solidFill>
                  <a:schemeClr val="accent2"/>
                </a:solidFill>
                <a:latin typeface="Calibri"/>
                <a:ea typeface="Calibri"/>
                <a:cs typeface="Calibri"/>
                <a:sym typeface="Calibri"/>
              </a:rPr>
              <a:t> les </a:t>
            </a:r>
            <a:r>
              <a:rPr lang="en-US" sz="2400" b="1" dirty="0" err="1">
                <a:solidFill>
                  <a:schemeClr val="accent2"/>
                </a:solidFill>
                <a:latin typeface="Calibri"/>
                <a:ea typeface="Calibri"/>
                <a:cs typeface="Calibri"/>
                <a:sym typeface="Calibri"/>
              </a:rPr>
              <a:t>viene</a:t>
            </a:r>
            <a:r>
              <a:rPr lang="en-US" sz="2400" b="1" dirty="0">
                <a:solidFill>
                  <a:schemeClr val="accent2"/>
                </a:solidFill>
                <a:latin typeface="Calibri"/>
                <a:ea typeface="Calibri"/>
                <a:cs typeface="Calibri"/>
                <a:sym typeface="Calibri"/>
              </a:rPr>
              <a:t> a la </a:t>
            </a:r>
            <a:r>
              <a:rPr lang="en-US" sz="2400" b="1" dirty="0" err="1">
                <a:solidFill>
                  <a:schemeClr val="accent2"/>
                </a:solidFill>
                <a:latin typeface="Calibri"/>
                <a:ea typeface="Calibri"/>
                <a:cs typeface="Calibri"/>
                <a:sym typeface="Calibri"/>
              </a:rPr>
              <a:t>mente</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cuando</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leen</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estas</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afirmaciones</a:t>
            </a:r>
            <a:r>
              <a:rPr lang="en-US" sz="2400" b="1" dirty="0">
                <a:solidFill>
                  <a:schemeClr val="accent2"/>
                </a:solidFill>
                <a:latin typeface="Calibri"/>
                <a:ea typeface="Calibri"/>
                <a:cs typeface="Calibri"/>
                <a:sym typeface="Calibri"/>
              </a:rPr>
              <a:t>?</a:t>
            </a:r>
            <a:endParaRPr sz="2400" b="1" dirty="0">
              <a:solidFill>
                <a:schemeClr val="accent2"/>
              </a:solidFill>
              <a:latin typeface="Calibri"/>
              <a:ea typeface="Calibri"/>
              <a:cs typeface="Calibri"/>
              <a:sym typeface="Calibri"/>
            </a:endParaRPr>
          </a:p>
        </p:txBody>
      </p:sp>
      <p:sp>
        <p:nvSpPr>
          <p:cNvPr id="243" name="Google Shape;243;p35"/>
          <p:cNvSpPr txBox="1"/>
          <p:nvPr/>
        </p:nvSpPr>
        <p:spPr>
          <a:xfrm>
            <a:off x="355950" y="878025"/>
            <a:ext cx="8788050" cy="849433"/>
          </a:xfrm>
          <a:prstGeom prst="rect">
            <a:avLst/>
          </a:prstGeom>
          <a:noFill/>
          <a:ln>
            <a:noFill/>
          </a:ln>
        </p:spPr>
        <p:txBody>
          <a:bodyPr spcFirstLastPara="1" wrap="square" lIns="91425" tIns="91425" rIns="91425" bIns="91425" anchor="t" anchorCtr="0">
            <a:spAutoFit/>
          </a:bodyPr>
          <a:lstStyle/>
          <a:p>
            <a:pPr lvl="0">
              <a:lnSpc>
                <a:spcPct val="90000"/>
              </a:lnSpc>
            </a:pPr>
            <a:r>
              <a:rPr lang="en-US" sz="2400" b="1" dirty="0">
                <a:solidFill>
                  <a:srgbClr val="E1803B"/>
                </a:solidFill>
                <a:latin typeface="Calibri"/>
                <a:ea typeface="Calibri"/>
                <a:cs typeface="Calibri"/>
                <a:sym typeface="Calibri"/>
              </a:rPr>
              <a:t>Las </a:t>
            </a:r>
            <a:r>
              <a:rPr lang="en-US" sz="2400" b="1" dirty="0" err="1">
                <a:solidFill>
                  <a:srgbClr val="E1803B"/>
                </a:solidFill>
                <a:latin typeface="Calibri"/>
                <a:ea typeface="Calibri"/>
                <a:cs typeface="Calibri"/>
                <a:sym typeface="Calibri"/>
              </a:rPr>
              <a:t>siguientes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afirmaciones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describen</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algunas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formas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en</a:t>
            </a:r>
            <a:r>
              <a:rPr lang="en-US" sz="2400" b="1" dirty="0">
                <a:solidFill>
                  <a:srgbClr val="E1803B"/>
                </a:solidFill>
                <a:latin typeface="Calibri"/>
                <a:ea typeface="Calibri"/>
                <a:cs typeface="Calibri"/>
                <a:sym typeface="Calibri"/>
              </a:rPr>
              <a:t> las que </a:t>
            </a:r>
            <a:r>
              <a:rPr lang="en-US" sz="2400" b="1" dirty="0" err="1">
                <a:solidFill>
                  <a:srgbClr val="E1803B"/>
                </a:solidFill>
                <a:latin typeface="Calibri"/>
                <a:ea typeface="Calibri"/>
                <a:cs typeface="Calibri"/>
                <a:sym typeface="Calibri"/>
              </a:rPr>
              <a:t>podrían</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ver</a:t>
            </a:r>
            <a:r>
              <a:rPr lang="en-US" sz="2400" b="1" dirty="0">
                <a:solidFill>
                  <a:srgbClr val="E1803B"/>
                </a:solidFill>
                <a:latin typeface="Calibri"/>
                <a:ea typeface="Calibri"/>
                <a:cs typeface="Calibri"/>
                <a:sym typeface="Calibri"/>
              </a:rPr>
              <a:t> la </a:t>
            </a:r>
            <a:r>
              <a:rPr lang="en-US" sz="2400" b="1" dirty="0" err="1">
                <a:solidFill>
                  <a:srgbClr val="E1803B"/>
                </a:solidFill>
                <a:latin typeface="Calibri"/>
                <a:ea typeface="Calibri"/>
                <a:cs typeface="Calibri"/>
                <a:sym typeface="Calibri"/>
              </a:rPr>
              <a:t>autoconciencia</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en</a:t>
            </a:r>
            <a:r>
              <a:rPr lang="en-US" sz="2400" b="1" dirty="0">
                <a:solidFill>
                  <a:srgbClr val="E1803B"/>
                </a:solidFill>
                <a:latin typeface="Calibri"/>
                <a:ea typeface="Calibri"/>
                <a:cs typeface="Calibri"/>
                <a:sym typeface="Calibri"/>
              </a:rPr>
              <a:t> sus </a:t>
            </a:r>
            <a:r>
              <a:rPr lang="en-US" sz="2400" b="1" dirty="0" err="1">
                <a:solidFill>
                  <a:srgbClr val="E1803B"/>
                </a:solidFill>
                <a:latin typeface="Calibri"/>
                <a:ea typeface="Calibri"/>
                <a:cs typeface="Calibri"/>
                <a:sym typeface="Calibri"/>
              </a:rPr>
              <a:t>experiencias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personales</a:t>
            </a:r>
            <a:r>
              <a:rPr lang="en-US" sz="2400" b="1" dirty="0">
                <a:solidFill>
                  <a:srgbClr val="E1803B"/>
                </a:solidFill>
                <a:latin typeface="Calibri"/>
                <a:ea typeface="Calibri"/>
                <a:cs typeface="Calibri"/>
                <a:sym typeface="Calibri"/>
              </a:rPr>
              <a:t>.</a:t>
            </a:r>
            <a:endParaRPr sz="2400" b="1" dirty="0">
              <a:solidFill>
                <a:srgbClr val="E1803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p:nvPr/>
        </p:nvSpPr>
        <p:spPr>
          <a:xfrm>
            <a:off x="3697075" y="1197750"/>
            <a:ext cx="5220000" cy="1524900"/>
          </a:xfrm>
          <a:prstGeom prst="rect">
            <a:avLst/>
          </a:prstGeom>
          <a:noFill/>
          <a:ln>
            <a:noFill/>
          </a:ln>
        </p:spPr>
        <p:txBody>
          <a:bodyPr spcFirstLastPara="1" wrap="square" lIns="62850" tIns="31425" rIns="62850" bIns="31425" anchor="t" anchorCtr="0">
            <a:noAutofit/>
          </a:bodyPr>
          <a:lstStyle/>
          <a:p>
            <a:pPr lvl="0"/>
            <a:r>
              <a:rPr lang="en-US" sz="1700" b="1" dirty="0">
                <a:solidFill>
                  <a:srgbClr val="E1803B"/>
                </a:solidFill>
                <a:latin typeface="Calibri"/>
                <a:ea typeface="Calibri"/>
                <a:cs typeface="Calibri"/>
                <a:sym typeface="Calibri"/>
              </a:rPr>
              <a:t>La </a:t>
            </a:r>
            <a:r>
              <a:rPr lang="en-US" sz="1700" b="1" dirty="0" err="1">
                <a:solidFill>
                  <a:srgbClr val="E1803B"/>
                </a:solidFill>
                <a:latin typeface="Calibri"/>
                <a:ea typeface="Calibri"/>
                <a:cs typeface="Calibri"/>
                <a:sym typeface="Calibri"/>
              </a:rPr>
              <a:t>capacidad</a:t>
            </a:r>
            <a:r>
              <a:rPr lang="en-US" sz="1700" b="1" dirty="0">
                <a:solidFill>
                  <a:srgbClr val="E1803B"/>
                </a:solidFill>
                <a:latin typeface="Calibri"/>
                <a:ea typeface="Calibri"/>
                <a:cs typeface="Calibri"/>
                <a:sym typeface="Calibri"/>
              </a:rPr>
              <a:t> de </a:t>
            </a:r>
            <a:r>
              <a:rPr lang="en-US" sz="1700" b="1" dirty="0" err="1">
                <a:solidFill>
                  <a:srgbClr val="E1803B"/>
                </a:solidFill>
                <a:latin typeface="Calibri"/>
                <a:ea typeface="Calibri"/>
                <a:cs typeface="Calibri"/>
                <a:sym typeface="Calibri"/>
              </a:rPr>
              <a:t>gestionar</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eficazmente</a:t>
            </a:r>
            <a:r>
              <a:rPr lang="en-US" sz="1700" b="1" dirty="0">
                <a:solidFill>
                  <a:srgbClr val="E1803B"/>
                </a:solidFill>
                <a:latin typeface="Calibri"/>
                <a:ea typeface="Calibri"/>
                <a:cs typeface="Calibri"/>
                <a:sym typeface="Calibri"/>
              </a:rPr>
              <a:t> las </a:t>
            </a:r>
            <a:r>
              <a:rPr lang="en-US" sz="1700" b="1" dirty="0" err="1">
                <a:solidFill>
                  <a:srgbClr val="E1803B"/>
                </a:solidFill>
                <a:latin typeface="Calibri"/>
                <a:ea typeface="Calibri"/>
                <a:cs typeface="Calibri"/>
                <a:sym typeface="Calibri"/>
              </a:rPr>
              <a:t>emociones</a:t>
            </a:r>
            <a:r>
              <a:rPr lang="en-US" sz="1700" b="1" dirty="0">
                <a:solidFill>
                  <a:srgbClr val="E1803B"/>
                </a:solidFill>
                <a:latin typeface="Calibri"/>
                <a:ea typeface="Calibri"/>
                <a:cs typeface="Calibri"/>
                <a:sym typeface="Calibri"/>
              </a:rPr>
              <a:t>, los </a:t>
            </a:r>
            <a:r>
              <a:rPr lang="en-US" sz="1700" b="1" dirty="0" err="1">
                <a:solidFill>
                  <a:srgbClr val="E1803B"/>
                </a:solidFill>
                <a:latin typeface="Calibri"/>
                <a:ea typeface="Calibri"/>
                <a:cs typeface="Calibri"/>
                <a:sym typeface="Calibri"/>
              </a:rPr>
              <a:t>pensamientos</a:t>
            </a:r>
            <a:r>
              <a:rPr lang="en-US" sz="1700" b="1" dirty="0">
                <a:solidFill>
                  <a:srgbClr val="E1803B"/>
                </a:solidFill>
                <a:latin typeface="Calibri"/>
                <a:ea typeface="Calibri"/>
                <a:cs typeface="Calibri"/>
                <a:sym typeface="Calibri"/>
              </a:rPr>
              <a:t> y los </a:t>
            </a:r>
            <a:r>
              <a:rPr lang="en-US" sz="1700" b="1" dirty="0" err="1">
                <a:solidFill>
                  <a:srgbClr val="E1803B"/>
                </a:solidFill>
                <a:latin typeface="Calibri"/>
                <a:ea typeface="Calibri"/>
                <a:cs typeface="Calibri"/>
                <a:sym typeface="Calibri"/>
              </a:rPr>
              <a:t>comportamientos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propios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en</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diferentes</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situaciones</a:t>
            </a:r>
            <a:r>
              <a:rPr lang="en-US" sz="1700" b="1" dirty="0">
                <a:solidFill>
                  <a:srgbClr val="E1803B"/>
                </a:solidFill>
                <a:latin typeface="Calibri"/>
                <a:ea typeface="Calibri"/>
                <a:cs typeface="Calibri"/>
                <a:sym typeface="Calibri"/>
              </a:rPr>
              <a:t> y de </a:t>
            </a:r>
            <a:r>
              <a:rPr lang="en-US" sz="1700" b="1" dirty="0" err="1">
                <a:solidFill>
                  <a:srgbClr val="E1803B"/>
                </a:solidFill>
                <a:latin typeface="Calibri"/>
                <a:ea typeface="Calibri"/>
                <a:cs typeface="Calibri"/>
                <a:sym typeface="Calibri"/>
              </a:rPr>
              <a:t>alcanzar</a:t>
            </a:r>
            <a:r>
              <a:rPr lang="en-US" sz="1700" b="1" dirty="0">
                <a:solidFill>
                  <a:srgbClr val="E1803B"/>
                </a:solidFill>
                <a:latin typeface="Calibri"/>
                <a:ea typeface="Calibri"/>
                <a:cs typeface="Calibri"/>
                <a:sym typeface="Calibri"/>
              </a:rPr>
              <a:t> </a:t>
            </a:r>
            <a:r>
              <a:rPr lang="en-US" sz="1700" b="1" dirty="0" err="1">
                <a:solidFill>
                  <a:srgbClr val="E1803B"/>
                </a:solidFill>
                <a:latin typeface="Calibri"/>
                <a:ea typeface="Calibri"/>
                <a:cs typeface="Calibri"/>
                <a:sym typeface="Calibri"/>
              </a:rPr>
              <a:t>objetivos</a:t>
            </a:r>
            <a:r>
              <a:rPr lang="en-US" sz="1700" b="1" dirty="0">
                <a:solidFill>
                  <a:srgbClr val="E1803B"/>
                </a:solidFill>
                <a:latin typeface="Calibri"/>
                <a:ea typeface="Calibri"/>
                <a:cs typeface="Calibri"/>
                <a:sym typeface="Calibri"/>
              </a:rPr>
              <a:t> y </a:t>
            </a:r>
            <a:r>
              <a:rPr lang="en-US" sz="1700" b="1" dirty="0" err="1">
                <a:solidFill>
                  <a:srgbClr val="E1803B"/>
                </a:solidFill>
                <a:latin typeface="Calibri"/>
                <a:ea typeface="Calibri"/>
                <a:cs typeface="Calibri"/>
                <a:sym typeface="Calibri"/>
              </a:rPr>
              <a:t>aspiraciones</a:t>
            </a:r>
            <a:r>
              <a:rPr lang="en-US" sz="1700" b="1" dirty="0">
                <a:solidFill>
                  <a:srgbClr val="E1803B"/>
                </a:solidFill>
                <a:latin typeface="Calibri"/>
                <a:ea typeface="Calibri"/>
                <a:cs typeface="Calibri"/>
                <a:sym typeface="Calibri"/>
              </a:rPr>
              <a:t>. </a:t>
            </a:r>
            <a:r>
              <a:rPr lang="en-US" sz="1700" dirty="0" err="1">
                <a:solidFill>
                  <a:schemeClr val="dk1"/>
                </a:solidFill>
                <a:latin typeface="Calibri"/>
                <a:ea typeface="Calibri"/>
                <a:cs typeface="Calibri"/>
                <a:sym typeface="Calibri"/>
              </a:rPr>
              <a:t>Esto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incluye</a:t>
            </a:r>
            <a:r>
              <a:rPr lang="en-US" sz="1700" dirty="0">
                <a:solidFill>
                  <a:schemeClr val="dk1"/>
                </a:solidFill>
                <a:latin typeface="Calibri"/>
                <a:ea typeface="Calibri"/>
                <a:cs typeface="Calibri"/>
                <a:sym typeface="Calibri"/>
              </a:rPr>
              <a:t> las </a:t>
            </a:r>
            <a:r>
              <a:rPr lang="en-US" sz="1700" dirty="0" err="1">
                <a:solidFill>
                  <a:schemeClr val="dk1"/>
                </a:solidFill>
                <a:latin typeface="Calibri"/>
                <a:ea typeface="Calibri"/>
                <a:cs typeface="Calibri"/>
                <a:sym typeface="Calibri"/>
              </a:rPr>
              <a:t>capacidades</a:t>
            </a:r>
            <a:r>
              <a:rPr lang="en-US" sz="1700" dirty="0">
                <a:solidFill>
                  <a:schemeClr val="dk1"/>
                </a:solidFill>
                <a:latin typeface="Calibri"/>
                <a:ea typeface="Calibri"/>
                <a:cs typeface="Calibri"/>
                <a:sym typeface="Calibri"/>
              </a:rPr>
              <a:t> de </a:t>
            </a:r>
            <a:r>
              <a:rPr lang="en-US" sz="1700" dirty="0" err="1">
                <a:solidFill>
                  <a:schemeClr val="dk1"/>
                </a:solidFill>
                <a:latin typeface="Calibri"/>
                <a:ea typeface="Calibri"/>
                <a:cs typeface="Calibri"/>
                <a:sym typeface="Calibri"/>
              </a:rPr>
              <a:t>retrasar</a:t>
            </a:r>
            <a:r>
              <a:rPr lang="en-US" sz="1700" dirty="0">
                <a:solidFill>
                  <a:schemeClr val="dk1"/>
                </a:solidFill>
                <a:latin typeface="Calibri"/>
                <a:ea typeface="Calibri"/>
                <a:cs typeface="Calibri"/>
                <a:sym typeface="Calibri"/>
              </a:rPr>
              <a:t> la </a:t>
            </a:r>
            <a:r>
              <a:rPr lang="en-US" sz="1700" dirty="0" err="1">
                <a:solidFill>
                  <a:schemeClr val="dk1"/>
                </a:solidFill>
                <a:latin typeface="Calibri"/>
                <a:ea typeface="Calibri"/>
                <a:cs typeface="Calibri"/>
                <a:sym typeface="Calibri"/>
              </a:rPr>
              <a:t>gratificación</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gestionar</a:t>
            </a:r>
            <a:r>
              <a:rPr lang="en-US" sz="1700" dirty="0">
                <a:solidFill>
                  <a:schemeClr val="dk1"/>
                </a:solidFill>
                <a:latin typeface="Calibri"/>
                <a:ea typeface="Calibri"/>
                <a:cs typeface="Calibri"/>
                <a:sym typeface="Calibri"/>
              </a:rPr>
              <a:t> el </a:t>
            </a:r>
            <a:r>
              <a:rPr lang="en-US" sz="1700" dirty="0" err="1">
                <a:solidFill>
                  <a:schemeClr val="dk1"/>
                </a:solidFill>
                <a:latin typeface="Calibri"/>
                <a:ea typeface="Calibri"/>
                <a:cs typeface="Calibri"/>
                <a:sym typeface="Calibri"/>
              </a:rPr>
              <a:t>estrés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sentir</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motivación</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voluntad</a:t>
            </a:r>
            <a:r>
              <a:rPr lang="en-US" sz="1700" dirty="0">
                <a:solidFill>
                  <a:schemeClr val="dk1"/>
                </a:solidFill>
                <a:latin typeface="Calibri"/>
                <a:ea typeface="Calibri"/>
                <a:cs typeface="Calibri"/>
                <a:sym typeface="Calibri"/>
              </a:rPr>
              <a:t> para </a:t>
            </a:r>
            <a:r>
              <a:rPr lang="en-US" sz="1700" dirty="0" err="1">
                <a:solidFill>
                  <a:schemeClr val="dk1"/>
                </a:solidFill>
                <a:latin typeface="Calibri"/>
                <a:ea typeface="Calibri"/>
                <a:cs typeface="Calibri"/>
                <a:sym typeface="Calibri"/>
              </a:rPr>
              <a:t>lograr</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objetivos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personales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colectivos</a:t>
            </a:r>
            <a:r>
              <a:rPr lang="en-US" sz="1700" dirty="0">
                <a:solidFill>
                  <a:schemeClr val="dk1"/>
                </a:solidFill>
                <a:latin typeface="Calibri"/>
                <a:ea typeface="Calibri"/>
                <a:cs typeface="Calibri"/>
                <a:sym typeface="Calibri"/>
              </a:rPr>
              <a:t>.</a:t>
            </a:r>
          </a:p>
          <a:p>
            <a:pPr lvl="0"/>
            <a:endParaRPr lang="en-US" sz="1700" dirty="0">
              <a:solidFill>
                <a:schemeClr val="dk1"/>
              </a:solidFill>
              <a:latin typeface="Calibri"/>
              <a:ea typeface="Calibri"/>
              <a:cs typeface="Calibri"/>
              <a:sym typeface="Calibri"/>
            </a:endParaRPr>
          </a:p>
          <a:p>
            <a:pPr lvl="0"/>
            <a:r>
              <a:rPr lang="en-US" sz="1700" dirty="0">
                <a:solidFill>
                  <a:schemeClr val="dk1"/>
                </a:solidFill>
                <a:latin typeface="Calibri"/>
                <a:ea typeface="Calibri"/>
                <a:cs typeface="Calibri"/>
                <a:sym typeface="Calibri"/>
              </a:rPr>
              <a:t>Por </a:t>
            </a:r>
            <a:r>
              <a:rPr lang="en-US" sz="1700" dirty="0" err="1">
                <a:solidFill>
                  <a:schemeClr val="dk1"/>
                </a:solidFill>
                <a:latin typeface="Calibri"/>
                <a:ea typeface="Calibri"/>
                <a:cs typeface="Calibri"/>
                <a:sym typeface="Calibri"/>
              </a:rPr>
              <a:t>ejemplo</a:t>
            </a:r>
            <a:r>
              <a:rPr lang="en-US" sz="1700" dirty="0">
                <a:solidFill>
                  <a:schemeClr val="dk1"/>
                </a:solidFill>
                <a:latin typeface="Calibri"/>
                <a:ea typeface="Calibri"/>
                <a:cs typeface="Calibri"/>
                <a:sym typeface="Calibri"/>
              </a:rPr>
              <a:t>:</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Gestionar</a:t>
            </a:r>
            <a:r>
              <a:rPr lang="en-US" dirty="0">
                <a:solidFill>
                  <a:schemeClr val="dk1"/>
                </a:solidFill>
                <a:latin typeface="Calibri"/>
                <a:ea typeface="Calibri"/>
                <a:cs typeface="Calibri"/>
                <a:sym typeface="Calibri"/>
              </a:rPr>
              <a:t> las </a:t>
            </a:r>
            <a:r>
              <a:rPr lang="en-US" dirty="0" err="1">
                <a:solidFill>
                  <a:schemeClr val="dk1"/>
                </a:solidFill>
                <a:latin typeface="Calibri"/>
                <a:ea typeface="Calibri"/>
                <a:cs typeface="Calibri"/>
                <a:sym typeface="Calibri"/>
              </a:rPr>
              <a:t>emociones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propias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Identificar</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utilizar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estrategias</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gestión</a:t>
            </a:r>
            <a:r>
              <a:rPr lang="en-US" dirty="0">
                <a:solidFill>
                  <a:schemeClr val="dk1"/>
                </a:solidFill>
                <a:latin typeface="Calibri"/>
                <a:ea typeface="Calibri"/>
                <a:cs typeface="Calibri"/>
                <a:sym typeface="Calibri"/>
              </a:rPr>
              <a:t> del </a:t>
            </a:r>
            <a:r>
              <a:rPr lang="en-US" dirty="0" err="1">
                <a:solidFill>
                  <a:schemeClr val="dk1"/>
                </a:solidFill>
                <a:latin typeface="Calibri"/>
                <a:ea typeface="Calibri"/>
                <a:cs typeface="Calibri"/>
                <a:sym typeface="Calibri"/>
              </a:rPr>
              <a:t>estrés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Mostrar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autodisciplina</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automotivación</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Establecer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objetivos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personales</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colectivos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Utilizar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capacidad</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planificación</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organización</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Demostrar</a:t>
            </a:r>
            <a:r>
              <a:rPr lang="en-US" dirty="0">
                <a:solidFill>
                  <a:schemeClr val="dk1"/>
                </a:solidFill>
                <a:latin typeface="Calibri"/>
                <a:ea typeface="Calibri"/>
                <a:cs typeface="Calibri"/>
                <a:sym typeface="Calibri"/>
              </a:rPr>
              <a:t> el valor de </a:t>
            </a:r>
            <a:r>
              <a:rPr lang="en-US" dirty="0" err="1">
                <a:solidFill>
                  <a:schemeClr val="dk1"/>
                </a:solidFill>
                <a:latin typeface="Calibri"/>
                <a:ea typeface="Calibri"/>
                <a:cs typeface="Calibri"/>
                <a:sym typeface="Calibri"/>
              </a:rPr>
              <a:t>tomar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iniciativa</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Demostrar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capacidad</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acción</a:t>
            </a:r>
            <a:r>
              <a:rPr lang="en-US" dirty="0">
                <a:solidFill>
                  <a:schemeClr val="dk1"/>
                </a:solidFill>
                <a:latin typeface="Calibri"/>
                <a:ea typeface="Calibri"/>
                <a:cs typeface="Calibri"/>
                <a:sym typeface="Calibri"/>
              </a:rPr>
              <a:t> personal y </a:t>
            </a:r>
            <a:r>
              <a:rPr lang="en-US" dirty="0" err="1">
                <a:solidFill>
                  <a:schemeClr val="dk1"/>
                </a:solidFill>
                <a:latin typeface="Calibri"/>
                <a:ea typeface="Calibri"/>
                <a:cs typeface="Calibri"/>
                <a:sym typeface="Calibri"/>
              </a:rPr>
              <a:t>colectiva</a:t>
            </a:r>
            <a:endParaRPr lang="en-US" dirty="0">
              <a:solidFill>
                <a:schemeClr val="dk1"/>
              </a:solidFill>
              <a:latin typeface="Calibri"/>
              <a:ea typeface="Calibri"/>
              <a:cs typeface="Calibri"/>
              <a:sym typeface="Calibri"/>
            </a:endParaRPr>
          </a:p>
          <a:p>
            <a:pPr marL="139700" lvl="0">
              <a:buClr>
                <a:schemeClr val="dk1"/>
              </a:buClr>
              <a:buSzPts val="400"/>
            </a:pPr>
            <a:endParaRPr lang="en-US"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endParaRPr b="1" i="0" u="none" strike="noStrike" cap="none" dirty="0">
              <a:solidFill>
                <a:schemeClr val="accent2"/>
              </a:solidFill>
              <a:latin typeface="Calibri"/>
              <a:ea typeface="Calibri"/>
              <a:cs typeface="Calibri"/>
              <a:sym typeface="Calibri"/>
            </a:endParaRPr>
          </a:p>
        </p:txBody>
      </p:sp>
      <p:sp>
        <p:nvSpPr>
          <p:cNvPr id="249" name="Google Shape;249;p36"/>
          <p:cNvSpPr txBox="1"/>
          <p:nvPr/>
        </p:nvSpPr>
        <p:spPr>
          <a:xfrm>
            <a:off x="3597925" y="592125"/>
            <a:ext cx="5220000" cy="559500"/>
          </a:xfrm>
          <a:prstGeom prst="rect">
            <a:avLst/>
          </a:prstGeom>
          <a:noFill/>
          <a:ln>
            <a:noFill/>
          </a:ln>
        </p:spPr>
        <p:txBody>
          <a:bodyPr spcFirstLastPara="1" wrap="square" lIns="62850" tIns="31425" rIns="62850" bIns="31425" anchor="ctr" anchorCtr="0">
            <a:noAutofit/>
          </a:bodyPr>
          <a:lstStyle/>
          <a:p>
            <a:pPr lvl="0">
              <a:lnSpc>
                <a:spcPct val="90000"/>
              </a:lnSpc>
            </a:pPr>
            <a:r>
              <a:rPr lang="en-US" sz="3600" b="1" dirty="0">
                <a:solidFill>
                  <a:srgbClr val="E1803B"/>
                </a:solidFill>
                <a:latin typeface="Calibri"/>
                <a:ea typeface="Calibri"/>
                <a:cs typeface="Calibri"/>
                <a:sym typeface="Calibri"/>
              </a:rPr>
              <a:t>AUTOGESTIÓN</a:t>
            </a:r>
            <a:endParaRPr lang="en-US" sz="3600" b="0" i="0" u="none" strike="noStrike" cap="none" dirty="0">
              <a:solidFill>
                <a:srgbClr val="E1803B"/>
              </a:solidFill>
              <a:latin typeface="Arial"/>
              <a:ea typeface="Arial"/>
              <a:cs typeface="Arial"/>
              <a:sym typeface="Arial"/>
            </a:endParaRPr>
          </a:p>
        </p:txBody>
      </p:sp>
      <p:cxnSp>
        <p:nvCxnSpPr>
          <p:cNvPr id="250" name="Google Shape;250;p36"/>
          <p:cNvCxnSpPr/>
          <p:nvPr/>
        </p:nvCxnSpPr>
        <p:spPr>
          <a:xfrm rot="10800000" flipH="1">
            <a:off x="3597925" y="1095600"/>
            <a:ext cx="5319000" cy="9600"/>
          </a:xfrm>
          <a:prstGeom prst="straightConnector1">
            <a:avLst/>
          </a:prstGeom>
          <a:noFill/>
          <a:ln w="19050" cap="flat" cmpd="sng">
            <a:solidFill>
              <a:srgbClr val="E1803B"/>
            </a:solidFill>
            <a:prstDash val="solid"/>
            <a:round/>
            <a:headEnd type="none" w="sm" len="sm"/>
            <a:tailEnd type="none" w="sm" len="sm"/>
          </a:ln>
        </p:spPr>
      </p:cxnSp>
      <p:pic>
        <p:nvPicPr>
          <p:cNvPr id="6" name="Picture 5" descr="Chart&#10;&#10;Description automatically generated">
            <a:extLst>
              <a:ext uri="{FF2B5EF4-FFF2-40B4-BE49-F238E27FC236}">
                <a16:creationId xmlns:a16="http://schemas.microsoft.com/office/drawing/2014/main" id="{A250C5FE-BF19-D14E-A06C-643F49D423F1}"/>
              </a:ext>
            </a:extLst>
          </p:cNvPr>
          <p:cNvPicPr>
            <a:picLocks noChangeAspect="1"/>
          </p:cNvPicPr>
          <p:nvPr/>
        </p:nvPicPr>
        <p:blipFill>
          <a:blip r:embed="rId3"/>
          <a:stretch>
            <a:fillRect/>
          </a:stretch>
        </p:blipFill>
        <p:spPr>
          <a:xfrm>
            <a:off x="182321" y="862450"/>
            <a:ext cx="3317750" cy="32144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3900" b="1" dirty="0" err="1">
                <a:solidFill>
                  <a:srgbClr val="E1803B"/>
                </a:solidFill>
                <a:latin typeface="Calibri"/>
                <a:ea typeface="Calibri"/>
                <a:cs typeface="Calibri"/>
                <a:sym typeface="Calibri"/>
              </a:rPr>
              <a:t>Reflexión</a:t>
            </a:r>
            <a:r>
              <a:rPr lang="en-US" sz="3900" b="1" dirty="0">
                <a:solidFill>
                  <a:srgbClr val="E1803B"/>
                </a:solidFill>
                <a:latin typeface="Calibri"/>
                <a:ea typeface="Calibri"/>
                <a:cs typeface="Calibri"/>
                <a:sym typeface="Calibri"/>
              </a:rPr>
              <a:t>: </a:t>
            </a:r>
            <a:r>
              <a:rPr lang="en-US" sz="3900" b="1" dirty="0" err="1">
                <a:solidFill>
                  <a:srgbClr val="E1803B"/>
                </a:solidFill>
                <a:latin typeface="Calibri"/>
                <a:ea typeface="Calibri"/>
                <a:cs typeface="Calibri"/>
                <a:sym typeface="Calibri"/>
              </a:rPr>
              <a:t>Autogestión</a:t>
            </a:r>
            <a:endParaRPr sz="3900" b="0" i="0" u="none" strike="noStrike" cap="none" dirty="0">
              <a:solidFill>
                <a:srgbClr val="E1803B"/>
              </a:solidFill>
              <a:latin typeface="Arial"/>
              <a:ea typeface="Arial"/>
              <a:cs typeface="Arial"/>
              <a:sym typeface="Arial"/>
            </a:endParaRPr>
          </a:p>
        </p:txBody>
      </p:sp>
      <p:sp>
        <p:nvSpPr>
          <p:cNvPr id="257" name="Google Shape;257;p37"/>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2400" b="1" dirty="0">
                <a:solidFill>
                  <a:schemeClr val="accent2"/>
                </a:solidFill>
                <a:latin typeface="Calibri"/>
                <a:ea typeface="Calibri"/>
                <a:cs typeface="Calibri"/>
                <a:sym typeface="Calibri"/>
              </a:rPr>
              <a:t>¿</a:t>
            </a:r>
            <a:r>
              <a:rPr lang="en-US" sz="2400" b="1" dirty="0" err="1">
                <a:solidFill>
                  <a:schemeClr val="accent2"/>
                </a:solidFill>
                <a:latin typeface="Calibri"/>
                <a:ea typeface="Calibri"/>
                <a:cs typeface="Calibri"/>
                <a:sym typeface="Calibri"/>
              </a:rPr>
              <a:t>Qué</a:t>
            </a:r>
            <a:r>
              <a:rPr lang="en-US" sz="2400" b="1" dirty="0">
                <a:solidFill>
                  <a:schemeClr val="accent2"/>
                </a:solidFill>
                <a:latin typeface="Calibri"/>
                <a:ea typeface="Calibri"/>
                <a:cs typeface="Calibri"/>
                <a:sym typeface="Calibri"/>
              </a:rPr>
              <a:t> les </a:t>
            </a:r>
            <a:r>
              <a:rPr lang="en-US" sz="2400" b="1" dirty="0" err="1">
                <a:solidFill>
                  <a:schemeClr val="accent2"/>
                </a:solidFill>
                <a:latin typeface="Calibri"/>
                <a:ea typeface="Calibri"/>
                <a:cs typeface="Calibri"/>
                <a:sym typeface="Calibri"/>
              </a:rPr>
              <a:t>viene</a:t>
            </a:r>
            <a:r>
              <a:rPr lang="en-US" sz="2400" b="1" dirty="0">
                <a:solidFill>
                  <a:schemeClr val="accent2"/>
                </a:solidFill>
                <a:latin typeface="Calibri"/>
                <a:ea typeface="Calibri"/>
                <a:cs typeface="Calibri"/>
                <a:sym typeface="Calibri"/>
              </a:rPr>
              <a:t> a la </a:t>
            </a:r>
            <a:r>
              <a:rPr lang="en-US" sz="2400" b="1" dirty="0" err="1">
                <a:solidFill>
                  <a:schemeClr val="accent2"/>
                </a:solidFill>
                <a:latin typeface="Calibri"/>
                <a:ea typeface="Calibri"/>
                <a:cs typeface="Calibri"/>
                <a:sym typeface="Calibri"/>
              </a:rPr>
              <a:t>mente</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cuando</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leen</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estas</a:t>
            </a:r>
            <a:r>
              <a:rPr lang="en-US" sz="2400" b="1" dirty="0">
                <a:solidFill>
                  <a:schemeClr val="accent2"/>
                </a:solidFill>
                <a:latin typeface="Calibri"/>
                <a:ea typeface="Calibri"/>
                <a:cs typeface="Calibri"/>
                <a:sym typeface="Calibri"/>
              </a:rPr>
              <a:t> </a:t>
            </a:r>
            <a:r>
              <a:rPr lang="en-US" sz="2400" b="1" dirty="0" err="1">
                <a:solidFill>
                  <a:schemeClr val="accent2"/>
                </a:solidFill>
                <a:latin typeface="Calibri"/>
                <a:ea typeface="Calibri"/>
                <a:cs typeface="Calibri"/>
                <a:sym typeface="Calibri"/>
              </a:rPr>
              <a:t>afirmaciones</a:t>
            </a:r>
            <a:r>
              <a:rPr lang="en-US" sz="2400" b="1" dirty="0">
                <a:solidFill>
                  <a:schemeClr val="accent2"/>
                </a:solidFill>
                <a:latin typeface="Calibri"/>
                <a:ea typeface="Calibri"/>
                <a:cs typeface="Calibri"/>
                <a:sym typeface="Calibri"/>
              </a:rPr>
              <a:t>?</a:t>
            </a:r>
          </a:p>
        </p:txBody>
      </p:sp>
      <p:sp>
        <p:nvSpPr>
          <p:cNvPr id="258" name="Google Shape;258;p37"/>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lvl="0" algn="ctr">
              <a:lnSpc>
                <a:spcPct val="90000"/>
              </a:lnSpc>
            </a:pPr>
            <a:r>
              <a:rPr lang="en-US" sz="2400" b="1" dirty="0">
                <a:solidFill>
                  <a:srgbClr val="E1803B"/>
                </a:solidFill>
                <a:latin typeface="Calibri"/>
                <a:ea typeface="Calibri"/>
                <a:cs typeface="Calibri"/>
                <a:sym typeface="Calibri"/>
              </a:rPr>
              <a:t>Las </a:t>
            </a:r>
            <a:r>
              <a:rPr lang="en-US" sz="2400" b="1" dirty="0" err="1">
                <a:solidFill>
                  <a:srgbClr val="E1803B"/>
                </a:solidFill>
                <a:latin typeface="Calibri"/>
                <a:ea typeface="Calibri"/>
                <a:cs typeface="Calibri"/>
                <a:sym typeface="Calibri"/>
              </a:rPr>
              <a:t>siguientes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afirmaciones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describen</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algunas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formas</a:t>
            </a:r>
            <a:r>
              <a:rPr lang="en-US" sz="2400" b="1" dirty="0">
                <a:solidFill>
                  <a:srgbClr val="E1803B"/>
                </a:solidFill>
                <a:latin typeface="Calibri"/>
                <a:ea typeface="Calibri"/>
                <a:cs typeface="Calibri"/>
                <a:sym typeface="Calibri"/>
              </a:rPr>
              <a:t> de </a:t>
            </a:r>
            <a:r>
              <a:rPr lang="en-US" sz="2400" b="1" dirty="0" err="1">
                <a:solidFill>
                  <a:srgbClr val="E1803B"/>
                </a:solidFill>
                <a:latin typeface="Calibri"/>
                <a:ea typeface="Calibri"/>
                <a:cs typeface="Calibri"/>
                <a:sym typeface="Calibri"/>
              </a:rPr>
              <a:t>ver</a:t>
            </a:r>
            <a:r>
              <a:rPr lang="en-US" sz="2400" b="1" dirty="0">
                <a:solidFill>
                  <a:srgbClr val="E1803B"/>
                </a:solidFill>
                <a:latin typeface="Calibri"/>
                <a:ea typeface="Calibri"/>
                <a:cs typeface="Calibri"/>
                <a:sym typeface="Calibri"/>
              </a:rPr>
              <a:t> la </a:t>
            </a:r>
            <a:r>
              <a:rPr lang="en-US" sz="2400" b="1" dirty="0" err="1">
                <a:solidFill>
                  <a:srgbClr val="E1803B"/>
                </a:solidFill>
                <a:latin typeface="Calibri"/>
                <a:ea typeface="Calibri"/>
                <a:cs typeface="Calibri"/>
                <a:sym typeface="Calibri"/>
              </a:rPr>
              <a:t>autogestión</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en</a:t>
            </a:r>
            <a:r>
              <a:rPr lang="en-US" sz="2400" b="1" dirty="0">
                <a:solidFill>
                  <a:srgbClr val="E1803B"/>
                </a:solidFill>
                <a:latin typeface="Calibri"/>
                <a:ea typeface="Calibri"/>
                <a:cs typeface="Calibri"/>
                <a:sym typeface="Calibri"/>
              </a:rPr>
              <a:t> sus </a:t>
            </a:r>
            <a:r>
              <a:rPr lang="en-US" sz="2400" b="1" dirty="0" err="1">
                <a:solidFill>
                  <a:srgbClr val="E1803B"/>
                </a:solidFill>
                <a:latin typeface="Calibri"/>
                <a:ea typeface="Calibri"/>
                <a:cs typeface="Calibri"/>
                <a:sym typeface="Calibri"/>
              </a:rPr>
              <a:t>experiencias</a:t>
            </a:r>
            <a:r>
              <a:rPr lang="en-US" sz="2400" b="1" dirty="0">
                <a:solidFill>
                  <a:srgbClr val="E1803B"/>
                </a:solidFill>
                <a:latin typeface="Calibri"/>
                <a:ea typeface="Calibri"/>
                <a:cs typeface="Calibri"/>
                <a:sym typeface="Calibri"/>
              </a:rPr>
              <a:t> </a:t>
            </a:r>
            <a:r>
              <a:rPr lang="en-US" sz="2400" b="1" dirty="0" err="1">
                <a:solidFill>
                  <a:srgbClr val="E1803B"/>
                </a:solidFill>
                <a:latin typeface="Calibri"/>
                <a:ea typeface="Calibri"/>
                <a:cs typeface="Calibri"/>
                <a:sym typeface="Calibri"/>
              </a:rPr>
              <a:t>personales</a:t>
            </a:r>
            <a:r>
              <a:rPr lang="en-US" sz="2400" b="1" dirty="0">
                <a:solidFill>
                  <a:srgbClr val="E1803B"/>
                </a:solidFill>
                <a:latin typeface="Calibri"/>
                <a:ea typeface="Calibri"/>
                <a:cs typeface="Calibri"/>
                <a:sym typeface="Calibri"/>
              </a:rPr>
              <a:t>.</a:t>
            </a:r>
            <a:endParaRPr sz="2400" b="1" dirty="0">
              <a:solidFill>
                <a:srgbClr val="E1803B"/>
              </a:solidFill>
              <a:latin typeface="Calibri"/>
              <a:ea typeface="Calibri"/>
              <a:cs typeface="Calibri"/>
              <a:sym typeface="Calibri"/>
            </a:endParaRPr>
          </a:p>
        </p:txBody>
      </p:sp>
      <p:graphicFrame>
        <p:nvGraphicFramePr>
          <p:cNvPr id="259" name="Google Shape;259;p37"/>
          <p:cNvGraphicFramePr/>
          <p:nvPr>
            <p:extLst>
              <p:ext uri="{D42A27DB-BD31-4B8C-83A1-F6EECF244321}">
                <p14:modId xmlns:p14="http://schemas.microsoft.com/office/powerpoint/2010/main" val="3166727704"/>
              </p:ext>
            </p:extLst>
          </p:nvPr>
        </p:nvGraphicFramePr>
        <p:xfrm>
          <a:off x="1048650" y="2054625"/>
          <a:ext cx="7239000" cy="164583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US" sz="1800" dirty="0" err="1"/>
                        <a:t>Puedo</a:t>
                      </a:r>
                      <a:r>
                        <a:rPr lang="en-US" sz="1800" dirty="0"/>
                        <a:t> </a:t>
                      </a:r>
                      <a:r>
                        <a:rPr lang="en-US" sz="1800" dirty="0" err="1"/>
                        <a:t>tranquilizarme</a:t>
                      </a:r>
                      <a:r>
                        <a:rPr lang="en-US" sz="1800" dirty="0"/>
                        <a:t> </a:t>
                      </a:r>
                      <a:r>
                        <a:rPr lang="en-US" sz="1800" dirty="0" err="1"/>
                        <a:t>cuando</a:t>
                      </a:r>
                      <a:r>
                        <a:rPr lang="en-US" sz="1800" dirty="0"/>
                        <a:t> me </a:t>
                      </a:r>
                      <a:r>
                        <a:rPr lang="en-US" sz="1800" dirty="0" err="1"/>
                        <a:t>siento</a:t>
                      </a:r>
                      <a:r>
                        <a:rPr lang="en-US" sz="1800" dirty="0"/>
                        <a:t> </a:t>
                      </a:r>
                      <a:r>
                        <a:rPr lang="en-US" sz="1800" dirty="0" err="1"/>
                        <a:t>estresado</a:t>
                      </a:r>
                      <a:r>
                        <a:rPr lang="en-US" sz="1800" dirty="0"/>
                        <a:t> o </a:t>
                      </a:r>
                      <a:r>
                        <a:rPr lang="en-US" sz="1800" dirty="0" err="1"/>
                        <a:t>nervioso</a:t>
                      </a:r>
                      <a:r>
                        <a:rPr lang="en-US" sz="1800" dirty="0"/>
                        <a:t>.</a:t>
                      </a:r>
                      <a:endParaRPr sz="1800" dirty="0"/>
                    </a:p>
                  </a:txBody>
                  <a:tcPr marL="91425" marR="91425" marT="91425" marB="91425"/>
                </a:tc>
                <a:extLst>
                  <a:ext uri="{0D108BD9-81ED-4DB2-BD59-A6C34878D82A}">
                    <a16:rowId xmlns:a16="http://schemas.microsoft.com/office/drawing/2014/main" val="10000"/>
                  </a:ext>
                </a:extLst>
              </a:tr>
              <a:tr h="381000">
                <a:tc>
                  <a:txBody>
                    <a:bodyPr/>
                    <a:lstStyle/>
                    <a:p>
                      <a:r>
                        <a:rPr lang="es-MX" sz="1800" b="0" i="0" u="none" strike="noStrike" cap="none" dirty="0">
                          <a:solidFill>
                            <a:srgbClr val="000000"/>
                          </a:solidFill>
                          <a:effectLst/>
                          <a:latin typeface="Arial"/>
                          <a:ea typeface="Arial"/>
                          <a:cs typeface="Arial"/>
                          <a:sym typeface="Arial"/>
                        </a:rPr>
                        <a:t>Actúo para influir en el cambio de los asuntos que son importantes para mí y para la comunidad en general. </a:t>
                      </a:r>
                      <a:endParaRPr lang="en-US" sz="1800" b="0"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err="1"/>
                        <a:t>Equilibro</a:t>
                      </a:r>
                      <a:r>
                        <a:rPr lang="en-US" sz="1800" dirty="0"/>
                        <a:t> mi </a:t>
                      </a:r>
                      <a:r>
                        <a:rPr lang="en-US" sz="1800" dirty="0" err="1"/>
                        <a:t>vida</a:t>
                      </a:r>
                      <a:r>
                        <a:rPr lang="en-US" sz="1800" dirty="0"/>
                        <a:t> </a:t>
                      </a:r>
                      <a:r>
                        <a:rPr lang="en-US" sz="1800" dirty="0" err="1"/>
                        <a:t>laboral</a:t>
                      </a:r>
                      <a:r>
                        <a:rPr lang="en-US" sz="1800" dirty="0"/>
                        <a:t> con el </a:t>
                      </a:r>
                      <a:r>
                        <a:rPr lang="en-US" sz="1800" dirty="0" err="1"/>
                        <a:t>tiempo</a:t>
                      </a:r>
                      <a:r>
                        <a:rPr lang="en-US" sz="1800" dirty="0"/>
                        <a:t> de </a:t>
                      </a:r>
                      <a:r>
                        <a:rPr lang="en-US" sz="1800" dirty="0" err="1"/>
                        <a:t>renovación</a:t>
                      </a:r>
                      <a:r>
                        <a:rPr lang="en-US" sz="1800" dirty="0"/>
                        <a:t> personal.</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p:nvPr/>
        </p:nvSpPr>
        <p:spPr>
          <a:xfrm>
            <a:off x="3697075" y="812605"/>
            <a:ext cx="5277900" cy="1524900"/>
          </a:xfrm>
          <a:prstGeom prst="rect">
            <a:avLst/>
          </a:prstGeom>
          <a:noFill/>
          <a:ln>
            <a:noFill/>
          </a:ln>
        </p:spPr>
        <p:txBody>
          <a:bodyPr spcFirstLastPara="1" wrap="square" lIns="62850" tIns="31425" rIns="62850" bIns="31425" anchor="t" anchorCtr="0">
            <a:noAutofit/>
          </a:bodyPr>
          <a:lstStyle/>
          <a:p>
            <a:pPr lvl="0"/>
            <a:r>
              <a:rPr lang="en-US" sz="1700" b="1" dirty="0">
                <a:solidFill>
                  <a:srgbClr val="00B050"/>
                </a:solidFill>
                <a:latin typeface="Calibri"/>
                <a:ea typeface="Calibri"/>
                <a:cs typeface="Calibri"/>
                <a:sym typeface="Calibri"/>
              </a:rPr>
              <a:t>La </a:t>
            </a:r>
            <a:r>
              <a:rPr lang="en-US" sz="1700" b="1" dirty="0" err="1">
                <a:solidFill>
                  <a:srgbClr val="00B050"/>
                </a:solidFill>
                <a:latin typeface="Calibri"/>
                <a:ea typeface="Calibri"/>
                <a:cs typeface="Calibri"/>
                <a:sym typeface="Calibri"/>
              </a:rPr>
              <a:t>capacidad</a:t>
            </a:r>
            <a:r>
              <a:rPr lang="en-US" sz="1700" b="1" dirty="0">
                <a:solidFill>
                  <a:srgbClr val="00B050"/>
                </a:solidFill>
                <a:latin typeface="Calibri"/>
                <a:ea typeface="Calibri"/>
                <a:cs typeface="Calibri"/>
                <a:sym typeface="Calibri"/>
              </a:rPr>
              <a:t> de </a:t>
            </a:r>
            <a:r>
              <a:rPr lang="en-US" sz="1700" b="1" dirty="0" err="1">
                <a:solidFill>
                  <a:srgbClr val="00B050"/>
                </a:solidFill>
                <a:latin typeface="Calibri"/>
                <a:ea typeface="Calibri"/>
                <a:cs typeface="Calibri"/>
                <a:sym typeface="Calibri"/>
              </a:rPr>
              <a:t>comprender</a:t>
            </a:r>
            <a:r>
              <a:rPr lang="en-US" sz="1700" b="1" dirty="0">
                <a:solidFill>
                  <a:srgbClr val="00B050"/>
                </a:solidFill>
                <a:latin typeface="Calibri"/>
                <a:ea typeface="Calibri"/>
                <a:cs typeface="Calibri"/>
                <a:sym typeface="Calibri"/>
              </a:rPr>
              <a:t> los puntos de vista de los </a:t>
            </a:r>
            <a:r>
              <a:rPr lang="en-US" sz="1700" b="1" dirty="0" err="1">
                <a:solidFill>
                  <a:srgbClr val="00B050"/>
                </a:solidFill>
                <a:latin typeface="Calibri"/>
                <a:ea typeface="Calibri"/>
                <a:cs typeface="Calibri"/>
                <a:sym typeface="Calibri"/>
              </a:rPr>
              <a:t>demás</a:t>
            </a:r>
            <a:r>
              <a:rPr lang="en-US" sz="1700" b="1" dirty="0">
                <a:solidFill>
                  <a:srgbClr val="00B050"/>
                </a:solidFill>
                <a:latin typeface="Calibri"/>
                <a:ea typeface="Calibri"/>
                <a:cs typeface="Calibri"/>
                <a:sym typeface="Calibri"/>
              </a:rPr>
              <a:t> y de </a:t>
            </a:r>
            <a:r>
              <a:rPr lang="en-US" sz="1700" b="1" dirty="0" err="1">
                <a:solidFill>
                  <a:srgbClr val="00B050"/>
                </a:solidFill>
                <a:latin typeface="Calibri"/>
                <a:ea typeface="Calibri"/>
                <a:cs typeface="Calibri"/>
                <a:sym typeface="Calibri"/>
              </a:rPr>
              <a:t>empatizar</a:t>
            </a:r>
            <a:r>
              <a:rPr lang="en-US" sz="1700" b="1" dirty="0">
                <a:solidFill>
                  <a:srgbClr val="00B050"/>
                </a:solidFill>
                <a:latin typeface="Calibri"/>
                <a:ea typeface="Calibri"/>
                <a:cs typeface="Calibri"/>
                <a:sym typeface="Calibri"/>
              </a:rPr>
              <a:t> con </a:t>
            </a:r>
            <a:r>
              <a:rPr lang="en-US" sz="1700" b="1" dirty="0" err="1">
                <a:solidFill>
                  <a:srgbClr val="00B050"/>
                </a:solidFill>
                <a:latin typeface="Calibri"/>
                <a:ea typeface="Calibri"/>
                <a:cs typeface="Calibri"/>
                <a:sym typeface="Calibri"/>
              </a:rPr>
              <a:t>ellos</a:t>
            </a:r>
            <a:r>
              <a:rPr lang="en-US" sz="1700" b="1" dirty="0">
                <a:solidFill>
                  <a:srgbClr val="00B050"/>
                </a:solidFill>
                <a:latin typeface="Calibri"/>
                <a:ea typeface="Calibri"/>
                <a:cs typeface="Calibri"/>
                <a:sym typeface="Calibri"/>
              </a:rPr>
              <a:t>, </a:t>
            </a:r>
            <a:r>
              <a:rPr lang="en-US" sz="1700" b="1" dirty="0" err="1">
                <a:solidFill>
                  <a:srgbClr val="00B050"/>
                </a:solidFill>
                <a:latin typeface="Calibri"/>
                <a:ea typeface="Calibri"/>
                <a:cs typeface="Calibri"/>
                <a:sym typeface="Calibri"/>
              </a:rPr>
              <a:t>incluidos</a:t>
            </a:r>
            <a:r>
              <a:rPr lang="en-US" sz="1700" b="1" dirty="0">
                <a:solidFill>
                  <a:srgbClr val="00B050"/>
                </a:solidFill>
                <a:latin typeface="Calibri"/>
                <a:ea typeface="Calibri"/>
                <a:cs typeface="Calibri"/>
                <a:sym typeface="Calibri"/>
              </a:rPr>
              <a:t> los de </a:t>
            </a:r>
            <a:r>
              <a:rPr lang="en-US" sz="1700" b="1" dirty="0" err="1">
                <a:solidFill>
                  <a:srgbClr val="00B050"/>
                </a:solidFill>
                <a:latin typeface="Calibri"/>
                <a:ea typeface="Calibri"/>
                <a:cs typeface="Calibri"/>
                <a:sym typeface="Calibri"/>
              </a:rPr>
              <a:t>diversos</a:t>
            </a:r>
            <a:r>
              <a:rPr lang="en-US" sz="1700" b="1" dirty="0">
                <a:solidFill>
                  <a:srgbClr val="00B050"/>
                </a:solidFill>
                <a:latin typeface="Calibri"/>
                <a:ea typeface="Calibri"/>
                <a:cs typeface="Calibri"/>
                <a:sym typeface="Calibri"/>
              </a:rPr>
              <a:t> </a:t>
            </a:r>
            <a:r>
              <a:rPr lang="en-US" sz="1700" b="1" dirty="0" err="1">
                <a:solidFill>
                  <a:srgbClr val="00B050"/>
                </a:solidFill>
                <a:latin typeface="Calibri"/>
                <a:ea typeface="Calibri"/>
                <a:cs typeface="Calibri"/>
                <a:sym typeface="Calibri"/>
              </a:rPr>
              <a:t>orígenes</a:t>
            </a:r>
            <a:r>
              <a:rPr lang="en-US" sz="1700" b="1" dirty="0">
                <a:solidFill>
                  <a:srgbClr val="00B050"/>
                </a:solidFill>
                <a:latin typeface="Calibri"/>
                <a:ea typeface="Calibri"/>
                <a:cs typeface="Calibri"/>
                <a:sym typeface="Calibri"/>
              </a:rPr>
              <a:t>, </a:t>
            </a:r>
            <a:r>
              <a:rPr lang="en-US" sz="1700" b="1" dirty="0" err="1">
                <a:solidFill>
                  <a:srgbClr val="00B050"/>
                </a:solidFill>
                <a:latin typeface="Calibri"/>
                <a:ea typeface="Calibri"/>
                <a:cs typeface="Calibri"/>
                <a:sym typeface="Calibri"/>
              </a:rPr>
              <a:t>culturas</a:t>
            </a:r>
            <a:r>
              <a:rPr lang="en-US" sz="1700" b="1" dirty="0">
                <a:solidFill>
                  <a:srgbClr val="00B050"/>
                </a:solidFill>
                <a:latin typeface="Calibri"/>
                <a:ea typeface="Calibri"/>
                <a:cs typeface="Calibri"/>
                <a:sym typeface="Calibri"/>
              </a:rPr>
              <a:t> y </a:t>
            </a:r>
            <a:r>
              <a:rPr lang="en-US" sz="1700" b="1" dirty="0" err="1">
                <a:solidFill>
                  <a:srgbClr val="00B050"/>
                </a:solidFill>
                <a:latin typeface="Calibri"/>
                <a:ea typeface="Calibri"/>
                <a:cs typeface="Calibri"/>
                <a:sym typeface="Calibri"/>
              </a:rPr>
              <a:t>contextos</a:t>
            </a:r>
            <a:r>
              <a:rPr lang="en-US" sz="1700" b="1" dirty="0">
                <a:solidFill>
                  <a:srgbClr val="00B050"/>
                </a:solidFill>
                <a:latin typeface="Calibri"/>
                <a:ea typeface="Calibri"/>
                <a:cs typeface="Calibri"/>
                <a:sym typeface="Calibri"/>
              </a:rPr>
              <a:t>.</a:t>
            </a:r>
            <a:r>
              <a:rPr lang="en" sz="1700" b="0" i="0" u="none" strike="noStrike" cap="none" dirty="0">
                <a:solidFill>
                  <a:srgbClr val="00B050"/>
                </a:solidFill>
                <a:latin typeface="Calibri"/>
                <a:ea typeface="Calibri"/>
                <a:cs typeface="Calibri"/>
                <a:sym typeface="Calibri"/>
              </a:rPr>
              <a:t> </a:t>
            </a:r>
            <a:r>
              <a:rPr lang="en-US" sz="1700" dirty="0" err="1">
                <a:solidFill>
                  <a:schemeClr val="dk1"/>
                </a:solidFill>
                <a:latin typeface="Calibri"/>
                <a:ea typeface="Calibri"/>
                <a:cs typeface="Calibri"/>
                <a:sym typeface="Calibri"/>
              </a:rPr>
              <a:t>Esto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incluye</a:t>
            </a:r>
            <a:r>
              <a:rPr lang="en-US" sz="1700" dirty="0">
                <a:solidFill>
                  <a:schemeClr val="dk1"/>
                </a:solidFill>
                <a:latin typeface="Calibri"/>
                <a:ea typeface="Calibri"/>
                <a:cs typeface="Calibri"/>
                <a:sym typeface="Calibri"/>
              </a:rPr>
              <a:t> la </a:t>
            </a:r>
            <a:r>
              <a:rPr lang="en-US" sz="1700" dirty="0" err="1">
                <a:solidFill>
                  <a:schemeClr val="dk1"/>
                </a:solidFill>
                <a:latin typeface="Calibri"/>
                <a:ea typeface="Calibri"/>
                <a:cs typeface="Calibri"/>
                <a:sym typeface="Calibri"/>
              </a:rPr>
              <a:t>capacidad</a:t>
            </a:r>
            <a:r>
              <a:rPr lang="en-US" sz="1700" dirty="0">
                <a:solidFill>
                  <a:schemeClr val="dk1"/>
                </a:solidFill>
                <a:latin typeface="Calibri"/>
                <a:ea typeface="Calibri"/>
                <a:cs typeface="Calibri"/>
                <a:sym typeface="Calibri"/>
              </a:rPr>
              <a:t> de </a:t>
            </a:r>
            <a:r>
              <a:rPr lang="en-US" sz="1700" dirty="0" err="1">
                <a:solidFill>
                  <a:schemeClr val="dk1"/>
                </a:solidFill>
                <a:latin typeface="Calibri"/>
                <a:ea typeface="Calibri"/>
                <a:cs typeface="Calibri"/>
                <a:sym typeface="Calibri"/>
              </a:rPr>
              <a:t>sentir</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compasión</a:t>
            </a:r>
            <a:r>
              <a:rPr lang="en-US" sz="1700" dirty="0">
                <a:solidFill>
                  <a:schemeClr val="dk1"/>
                </a:solidFill>
                <a:latin typeface="Calibri"/>
                <a:ea typeface="Calibri"/>
                <a:cs typeface="Calibri"/>
                <a:sym typeface="Calibri"/>
              </a:rPr>
              <a:t> por los </a:t>
            </a:r>
            <a:r>
              <a:rPr lang="en-US" sz="1700" dirty="0" err="1">
                <a:solidFill>
                  <a:schemeClr val="dk1"/>
                </a:solidFill>
                <a:latin typeface="Calibri"/>
                <a:ea typeface="Calibri"/>
                <a:cs typeface="Calibri"/>
                <a:sym typeface="Calibri"/>
              </a:rPr>
              <a:t>demás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comprender</a:t>
            </a:r>
            <a:r>
              <a:rPr lang="en-US" sz="1700" dirty="0">
                <a:solidFill>
                  <a:schemeClr val="dk1"/>
                </a:solidFill>
                <a:latin typeface="Calibri"/>
                <a:ea typeface="Calibri"/>
                <a:cs typeface="Calibri"/>
                <a:sym typeface="Calibri"/>
              </a:rPr>
              <a:t> las </a:t>
            </a:r>
            <a:r>
              <a:rPr lang="en-US" sz="1700" dirty="0" err="1">
                <a:solidFill>
                  <a:schemeClr val="dk1"/>
                </a:solidFill>
                <a:latin typeface="Calibri"/>
                <a:ea typeface="Calibri"/>
                <a:cs typeface="Calibri"/>
                <a:sym typeface="Calibri"/>
              </a:rPr>
              <a:t>normas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históricas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sociales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más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amplias</a:t>
            </a:r>
            <a:r>
              <a:rPr lang="en-US" sz="1700" dirty="0">
                <a:solidFill>
                  <a:schemeClr val="dk1"/>
                </a:solidFill>
                <a:latin typeface="Calibri"/>
                <a:ea typeface="Calibri"/>
                <a:cs typeface="Calibri"/>
                <a:sym typeface="Calibri"/>
              </a:rPr>
              <a:t> de </a:t>
            </a:r>
            <a:r>
              <a:rPr lang="en-US" sz="1700" dirty="0" err="1">
                <a:solidFill>
                  <a:schemeClr val="dk1"/>
                </a:solidFill>
                <a:latin typeface="Calibri"/>
                <a:ea typeface="Calibri"/>
                <a:cs typeface="Calibri"/>
                <a:sym typeface="Calibri"/>
              </a:rPr>
              <a:t>comportamiento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en</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diferentes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entornos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reconocer</a:t>
            </a:r>
            <a:r>
              <a:rPr lang="en-US" sz="1700" dirty="0">
                <a:solidFill>
                  <a:schemeClr val="dk1"/>
                </a:solidFill>
                <a:latin typeface="Calibri"/>
                <a:ea typeface="Calibri"/>
                <a:cs typeface="Calibri"/>
                <a:sym typeface="Calibri"/>
              </a:rPr>
              <a:t> los </a:t>
            </a:r>
            <a:r>
              <a:rPr lang="en-US" sz="1700" dirty="0" err="1">
                <a:solidFill>
                  <a:schemeClr val="dk1"/>
                </a:solidFill>
                <a:latin typeface="Calibri"/>
                <a:ea typeface="Calibri"/>
                <a:cs typeface="Calibri"/>
                <a:sym typeface="Calibri"/>
              </a:rPr>
              <a:t>recursos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apoyos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familiares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escolares</a:t>
            </a:r>
            <a:r>
              <a:rPr lang="en-US" sz="1700" dirty="0">
                <a:solidFill>
                  <a:schemeClr val="dk1"/>
                </a:solidFill>
                <a:latin typeface="Calibri"/>
                <a:ea typeface="Calibri"/>
                <a:cs typeface="Calibri"/>
                <a:sym typeface="Calibri"/>
              </a:rPr>
              <a:t> y </a:t>
            </a:r>
            <a:r>
              <a:rPr lang="en-US" sz="1700" dirty="0" err="1">
                <a:solidFill>
                  <a:schemeClr val="dk1"/>
                </a:solidFill>
                <a:latin typeface="Calibri"/>
                <a:ea typeface="Calibri"/>
                <a:cs typeface="Calibri"/>
                <a:sym typeface="Calibri"/>
              </a:rPr>
              <a:t>comunitarios</a:t>
            </a:r>
            <a:r>
              <a:rPr lang="en-US" sz="1700" dirty="0">
                <a:solidFill>
                  <a:schemeClr val="dk1"/>
                </a:solidFill>
                <a:latin typeface="Calibri"/>
                <a:ea typeface="Calibri"/>
                <a:cs typeface="Calibri"/>
                <a:sym typeface="Calibri"/>
              </a:rPr>
              <a:t>.</a:t>
            </a:r>
          </a:p>
          <a:p>
            <a:pPr lvl="0"/>
            <a:endParaRPr lang="en-US" sz="1700" dirty="0">
              <a:solidFill>
                <a:schemeClr val="dk1"/>
              </a:solidFill>
              <a:latin typeface="Calibri"/>
              <a:ea typeface="Calibri"/>
              <a:cs typeface="Calibri"/>
              <a:sym typeface="Calibri"/>
            </a:endParaRPr>
          </a:p>
          <a:p>
            <a:pPr lvl="0"/>
            <a:r>
              <a:rPr lang="en-US" sz="1700" dirty="0">
                <a:solidFill>
                  <a:schemeClr val="dk1"/>
                </a:solidFill>
                <a:latin typeface="Calibri"/>
                <a:ea typeface="Calibri"/>
                <a:cs typeface="Calibri"/>
                <a:sym typeface="Calibri"/>
              </a:rPr>
              <a:t>Por </a:t>
            </a:r>
            <a:r>
              <a:rPr lang="en-US" sz="1700" dirty="0" err="1">
                <a:solidFill>
                  <a:schemeClr val="dk1"/>
                </a:solidFill>
                <a:latin typeface="Calibri"/>
                <a:ea typeface="Calibri"/>
                <a:cs typeface="Calibri"/>
                <a:sym typeface="Calibri"/>
              </a:rPr>
              <a:t>ejemplo</a:t>
            </a:r>
            <a:r>
              <a:rPr lang="en-US" sz="1700" dirty="0">
                <a:solidFill>
                  <a:schemeClr val="dk1"/>
                </a:solidFill>
                <a:latin typeface="Calibri"/>
                <a:ea typeface="Calibri"/>
                <a:cs typeface="Calibri"/>
                <a:sym typeface="Calibri"/>
              </a:rPr>
              <a:t>:</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Comprender</a:t>
            </a:r>
            <a:r>
              <a:rPr lang="en-US" dirty="0">
                <a:solidFill>
                  <a:schemeClr val="dk1"/>
                </a:solidFill>
                <a:latin typeface="Calibri"/>
                <a:ea typeface="Calibri"/>
                <a:cs typeface="Calibri"/>
                <a:sym typeface="Calibri"/>
              </a:rPr>
              <a:t> el punto de vista de los </a:t>
            </a:r>
            <a:r>
              <a:rPr lang="en-US" dirty="0" err="1">
                <a:solidFill>
                  <a:schemeClr val="dk1"/>
                </a:solidFill>
                <a:latin typeface="Calibri"/>
                <a:ea typeface="Calibri"/>
                <a:cs typeface="Calibri"/>
                <a:sym typeface="Calibri"/>
              </a:rPr>
              <a:t>demás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Demostrar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empatía</a:t>
            </a:r>
            <a:r>
              <a:rPr lang="en-US" dirty="0">
                <a:solidFill>
                  <a:schemeClr val="dk1"/>
                </a:solidFill>
                <a:latin typeface="Calibri"/>
                <a:ea typeface="Calibri"/>
                <a:cs typeface="Calibri"/>
                <a:sym typeface="Calibri"/>
              </a:rPr>
              <a:t> y compassion</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Mostrar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preocupación</a:t>
            </a:r>
            <a:r>
              <a:rPr lang="en-US" dirty="0">
                <a:solidFill>
                  <a:schemeClr val="dk1"/>
                </a:solidFill>
                <a:latin typeface="Calibri"/>
                <a:ea typeface="Calibri"/>
                <a:cs typeface="Calibri"/>
                <a:sym typeface="Calibri"/>
              </a:rPr>
              <a:t> por los </a:t>
            </a:r>
            <a:r>
              <a:rPr lang="en-US" dirty="0" err="1">
                <a:solidFill>
                  <a:schemeClr val="dk1"/>
                </a:solidFill>
                <a:latin typeface="Calibri"/>
                <a:ea typeface="Calibri"/>
                <a:cs typeface="Calibri"/>
                <a:sym typeface="Calibri"/>
              </a:rPr>
              <a:t>sentimientos</a:t>
            </a:r>
            <a:r>
              <a:rPr lang="en-US" dirty="0">
                <a:solidFill>
                  <a:schemeClr val="dk1"/>
                </a:solidFill>
                <a:latin typeface="Calibri"/>
                <a:ea typeface="Calibri"/>
                <a:cs typeface="Calibri"/>
                <a:sym typeface="Calibri"/>
              </a:rPr>
              <a:t> de los </a:t>
            </a:r>
            <a:r>
              <a:rPr lang="en-US" dirty="0" err="1">
                <a:solidFill>
                  <a:schemeClr val="dk1"/>
                </a:solidFill>
                <a:latin typeface="Calibri"/>
                <a:ea typeface="Calibri"/>
                <a:cs typeface="Calibri"/>
                <a:sym typeface="Calibri"/>
              </a:rPr>
              <a:t>demás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Comprender</a:t>
            </a:r>
            <a:r>
              <a:rPr lang="en-US" dirty="0">
                <a:solidFill>
                  <a:schemeClr val="dk1"/>
                </a:solidFill>
                <a:latin typeface="Calibri"/>
                <a:ea typeface="Calibri"/>
                <a:cs typeface="Calibri"/>
                <a:sym typeface="Calibri"/>
              </a:rPr>
              <a:t> y </a:t>
            </a:r>
            <a:r>
              <a:rPr lang="en-US" dirty="0" err="1">
                <a:solidFill>
                  <a:schemeClr val="dk1"/>
                </a:solidFill>
                <a:latin typeface="Calibri"/>
                <a:ea typeface="Calibri"/>
                <a:cs typeface="Calibri"/>
                <a:sym typeface="Calibri"/>
              </a:rPr>
              <a:t>expresar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gratitud</a:t>
            </a:r>
            <a:r>
              <a:rPr lang="en-US"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Identificar</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diversas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normas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sociales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incluyendo</a:t>
            </a:r>
            <a:r>
              <a:rPr lang="en-US" dirty="0">
                <a:solidFill>
                  <a:schemeClr val="dk1"/>
                </a:solidFill>
                <a:latin typeface="Calibri"/>
                <a:ea typeface="Calibri"/>
                <a:cs typeface="Calibri"/>
                <a:sym typeface="Calibri"/>
              </a:rPr>
              <a:t> las </a:t>
            </a:r>
            <a:r>
              <a:rPr lang="en-US" dirty="0" err="1">
                <a:solidFill>
                  <a:schemeClr val="dk1"/>
                </a:solidFill>
                <a:latin typeface="Calibri"/>
                <a:ea typeface="Calibri"/>
                <a:cs typeface="Calibri"/>
                <a:sym typeface="Calibri"/>
              </a:rPr>
              <a:t>injustas</a:t>
            </a:r>
            <a:r>
              <a:rPr lang="en-US" dirty="0">
                <a:solidFill>
                  <a:schemeClr val="dk1"/>
                </a:solidFill>
                <a:latin typeface="Calibri"/>
                <a:ea typeface="Calibri"/>
                <a:cs typeface="Calibri"/>
                <a:sym typeface="Calibri"/>
              </a:rPr>
              <a:t> </a:t>
            </a: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Reconocer</a:t>
            </a:r>
            <a:r>
              <a:rPr lang="en-US" dirty="0">
                <a:solidFill>
                  <a:schemeClr val="dk1"/>
                </a:solidFill>
                <a:latin typeface="Calibri"/>
                <a:ea typeface="Calibri"/>
                <a:cs typeface="Calibri"/>
                <a:sym typeface="Calibri"/>
              </a:rPr>
              <a:t> las </a:t>
            </a:r>
            <a:r>
              <a:rPr lang="en-US" dirty="0" err="1">
                <a:solidFill>
                  <a:schemeClr val="dk1"/>
                </a:solidFill>
                <a:latin typeface="Calibri"/>
                <a:ea typeface="Calibri"/>
                <a:cs typeface="Calibri"/>
                <a:sym typeface="Calibri"/>
              </a:rPr>
              <a:t>exigencias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situacionales</a:t>
            </a:r>
            <a:r>
              <a:rPr lang="en-US" dirty="0">
                <a:solidFill>
                  <a:schemeClr val="dk1"/>
                </a:solidFill>
                <a:latin typeface="Calibri"/>
                <a:ea typeface="Calibri"/>
                <a:cs typeface="Calibri"/>
                <a:sym typeface="Calibri"/>
              </a:rPr>
              <a:t> y las </a:t>
            </a:r>
            <a:r>
              <a:rPr lang="en-US" dirty="0" err="1">
                <a:solidFill>
                  <a:schemeClr val="dk1"/>
                </a:solidFill>
                <a:latin typeface="Calibri"/>
                <a:ea typeface="Calibri"/>
                <a:cs typeface="Calibri"/>
                <a:sym typeface="Calibri"/>
              </a:rPr>
              <a:t>oportunidades</a:t>
            </a:r>
            <a:endParaRPr lang="en-US"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dirty="0" err="1">
                <a:solidFill>
                  <a:schemeClr val="dk1"/>
                </a:solidFill>
                <a:latin typeface="Calibri"/>
                <a:ea typeface="Calibri"/>
                <a:cs typeface="Calibri"/>
                <a:sym typeface="Calibri"/>
              </a:rPr>
              <a:t>Comprender</a:t>
            </a:r>
            <a:r>
              <a:rPr lang="en-US" dirty="0">
                <a:solidFill>
                  <a:schemeClr val="dk1"/>
                </a:solidFill>
                <a:latin typeface="Calibri"/>
                <a:ea typeface="Calibri"/>
                <a:cs typeface="Calibri"/>
                <a:sym typeface="Calibri"/>
              </a:rPr>
              <a:t> la </a:t>
            </a:r>
            <a:r>
              <a:rPr lang="en-US" dirty="0" err="1">
                <a:solidFill>
                  <a:schemeClr val="dk1"/>
                </a:solidFill>
                <a:latin typeface="Calibri"/>
                <a:ea typeface="Calibri"/>
                <a:cs typeface="Calibri"/>
                <a:sym typeface="Calibri"/>
              </a:rPr>
              <a:t>influencia</a:t>
            </a:r>
            <a:r>
              <a:rPr lang="en-US" dirty="0">
                <a:solidFill>
                  <a:schemeClr val="dk1"/>
                </a:solidFill>
                <a:latin typeface="Calibri"/>
                <a:ea typeface="Calibri"/>
                <a:cs typeface="Calibri"/>
                <a:sym typeface="Calibri"/>
              </a:rPr>
              <a:t> de las </a:t>
            </a:r>
            <a:r>
              <a:rPr lang="en-US" dirty="0" err="1">
                <a:solidFill>
                  <a:schemeClr val="dk1"/>
                </a:solidFill>
                <a:latin typeface="Calibri"/>
                <a:ea typeface="Calibri"/>
                <a:cs typeface="Calibri"/>
                <a:sym typeface="Calibri"/>
              </a:rPr>
              <a:t>organizaciones</a:t>
            </a:r>
            <a:r>
              <a:rPr lang="en-US" dirty="0">
                <a:solidFill>
                  <a:schemeClr val="dk1"/>
                </a:solidFill>
                <a:latin typeface="Calibri"/>
                <a:ea typeface="Calibri"/>
                <a:cs typeface="Calibri"/>
                <a:sym typeface="Calibri"/>
              </a:rPr>
              <a:t> y los </a:t>
            </a:r>
            <a:r>
              <a:rPr lang="en-US" dirty="0" err="1">
                <a:solidFill>
                  <a:schemeClr val="dk1"/>
                </a:solidFill>
                <a:latin typeface="Calibri"/>
                <a:ea typeface="Calibri"/>
                <a:cs typeface="Calibri"/>
                <a:sym typeface="Calibri"/>
              </a:rPr>
              <a:t>sistemas</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en</a:t>
            </a:r>
            <a:r>
              <a:rPr lang="en-US" dirty="0">
                <a:solidFill>
                  <a:schemeClr val="dk1"/>
                </a:solidFill>
                <a:latin typeface="Calibri"/>
                <a:ea typeface="Calibri"/>
                <a:cs typeface="Calibri"/>
                <a:sym typeface="Calibri"/>
              </a:rPr>
              <a:t> el </a:t>
            </a:r>
            <a:r>
              <a:rPr lang="en-US" dirty="0" err="1">
                <a:solidFill>
                  <a:schemeClr val="dk1"/>
                </a:solidFill>
                <a:latin typeface="Calibri"/>
                <a:ea typeface="Calibri"/>
                <a:cs typeface="Calibri"/>
                <a:sym typeface="Calibri"/>
              </a:rPr>
              <a:t>comportamiento</a:t>
            </a:r>
            <a:endParaRPr lang="en-US" dirty="0">
              <a:solidFill>
                <a:schemeClr val="dk1"/>
              </a:solidFill>
              <a:latin typeface="Calibri"/>
              <a:ea typeface="Calibri"/>
              <a:cs typeface="Calibri"/>
              <a:sym typeface="Calibri"/>
            </a:endParaRPr>
          </a:p>
          <a:p>
            <a:pPr lvl="0"/>
            <a:endParaRPr lang="en-US" sz="1700" dirty="0">
              <a:solidFill>
                <a:schemeClr val="dk1"/>
              </a:solidFill>
              <a:latin typeface="Calibri"/>
              <a:ea typeface="Calibri"/>
              <a:cs typeface="Calibri"/>
              <a:sym typeface="Calibri"/>
            </a:endParaRPr>
          </a:p>
          <a:p>
            <a:pPr lvl="0"/>
            <a:endParaRPr lang="en-US" sz="1700" dirty="0">
              <a:solidFill>
                <a:schemeClr val="dk1"/>
              </a:solidFill>
              <a:latin typeface="Calibri"/>
              <a:ea typeface="Calibri"/>
              <a:cs typeface="Calibri"/>
              <a:sym typeface="Calibri"/>
            </a:endParaRPr>
          </a:p>
        </p:txBody>
      </p:sp>
      <p:sp>
        <p:nvSpPr>
          <p:cNvPr id="265" name="Google Shape;265;p38"/>
          <p:cNvSpPr txBox="1"/>
          <p:nvPr/>
        </p:nvSpPr>
        <p:spPr>
          <a:xfrm>
            <a:off x="3544675" y="295496"/>
            <a:ext cx="4863900" cy="559500"/>
          </a:xfrm>
          <a:prstGeom prst="rect">
            <a:avLst/>
          </a:prstGeom>
          <a:noFill/>
          <a:ln>
            <a:noFill/>
          </a:ln>
        </p:spPr>
        <p:txBody>
          <a:bodyPr spcFirstLastPara="1" wrap="square" lIns="62850" tIns="31425" rIns="62850" bIns="31425" anchor="ctr" anchorCtr="0">
            <a:noAutofit/>
          </a:bodyPr>
          <a:lstStyle/>
          <a:p>
            <a:pPr lvl="0">
              <a:lnSpc>
                <a:spcPct val="90000"/>
              </a:lnSpc>
            </a:pPr>
            <a:r>
              <a:rPr lang="en-US" sz="3700" b="1" dirty="0">
                <a:solidFill>
                  <a:srgbClr val="00B050"/>
                </a:solidFill>
                <a:latin typeface="Calibri"/>
                <a:ea typeface="Calibri"/>
                <a:cs typeface="Calibri"/>
                <a:sym typeface="Calibri"/>
              </a:rPr>
              <a:t>CONCIENCIA SOCIAL</a:t>
            </a:r>
            <a:endParaRPr lang="en-US" sz="3700" b="0" i="0" u="none" strike="noStrike" cap="none" dirty="0">
              <a:solidFill>
                <a:srgbClr val="00B050"/>
              </a:solidFill>
              <a:latin typeface="Arial"/>
              <a:ea typeface="Arial"/>
              <a:cs typeface="Arial"/>
              <a:sym typeface="Arial"/>
            </a:endParaRPr>
          </a:p>
        </p:txBody>
      </p:sp>
      <p:cxnSp>
        <p:nvCxnSpPr>
          <p:cNvPr id="266" name="Google Shape;266;p38"/>
          <p:cNvCxnSpPr/>
          <p:nvPr/>
        </p:nvCxnSpPr>
        <p:spPr>
          <a:xfrm rot="10800000" flipH="1">
            <a:off x="3597925" y="761696"/>
            <a:ext cx="5307300" cy="600"/>
          </a:xfrm>
          <a:prstGeom prst="straightConnector1">
            <a:avLst/>
          </a:prstGeom>
          <a:noFill/>
          <a:ln w="19050" cap="flat" cmpd="sng">
            <a:solidFill>
              <a:srgbClr val="00B050"/>
            </a:solidFill>
            <a:prstDash val="solid"/>
            <a:round/>
            <a:headEnd type="none" w="sm" len="sm"/>
            <a:tailEnd type="none" w="sm" len="sm"/>
          </a:ln>
        </p:spPr>
      </p:cxnSp>
      <p:pic>
        <p:nvPicPr>
          <p:cNvPr id="6" name="Picture 5" descr="Chart&#10;&#10;Description automatically generated">
            <a:extLst>
              <a:ext uri="{FF2B5EF4-FFF2-40B4-BE49-F238E27FC236}">
                <a16:creationId xmlns:a16="http://schemas.microsoft.com/office/drawing/2014/main" id="{85F0842F-237B-3445-BBE1-2A61588EE03F}"/>
              </a:ext>
            </a:extLst>
          </p:cNvPr>
          <p:cNvPicPr>
            <a:picLocks noChangeAspect="1"/>
          </p:cNvPicPr>
          <p:nvPr/>
        </p:nvPicPr>
        <p:blipFill>
          <a:blip r:embed="rId3"/>
          <a:stretch>
            <a:fillRect/>
          </a:stretch>
        </p:blipFill>
        <p:spPr>
          <a:xfrm>
            <a:off x="182321" y="862450"/>
            <a:ext cx="3317750" cy="32144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3900" b="1" dirty="0" err="1">
                <a:solidFill>
                  <a:srgbClr val="00B050"/>
                </a:solidFill>
                <a:latin typeface="Calibri"/>
                <a:ea typeface="Calibri"/>
                <a:cs typeface="Calibri"/>
                <a:sym typeface="Calibri"/>
              </a:rPr>
              <a:t>Reflexión</a:t>
            </a:r>
            <a:r>
              <a:rPr lang="en-US" sz="3900" b="1" dirty="0">
                <a:solidFill>
                  <a:srgbClr val="00B050"/>
                </a:solidFill>
                <a:latin typeface="Calibri"/>
                <a:ea typeface="Calibri"/>
                <a:cs typeface="Calibri"/>
                <a:sym typeface="Calibri"/>
              </a:rPr>
              <a:t>: </a:t>
            </a:r>
            <a:r>
              <a:rPr lang="en-US" sz="3900" b="1" dirty="0" err="1">
                <a:solidFill>
                  <a:srgbClr val="00B050"/>
                </a:solidFill>
                <a:latin typeface="Calibri"/>
                <a:ea typeface="Calibri"/>
                <a:cs typeface="Calibri"/>
                <a:sym typeface="Calibri"/>
              </a:rPr>
              <a:t>Conciencia</a:t>
            </a:r>
            <a:r>
              <a:rPr lang="en-US" sz="3900" b="1" dirty="0">
                <a:solidFill>
                  <a:srgbClr val="00B050"/>
                </a:solidFill>
                <a:latin typeface="Calibri"/>
                <a:ea typeface="Calibri"/>
                <a:cs typeface="Calibri"/>
                <a:sym typeface="Calibri"/>
              </a:rPr>
              <a:t> social</a:t>
            </a:r>
            <a:endParaRPr sz="3900" b="0" i="0" u="none" strike="noStrike" cap="none" dirty="0">
              <a:solidFill>
                <a:srgbClr val="00B050"/>
              </a:solidFill>
              <a:latin typeface="Arial"/>
              <a:ea typeface="Arial"/>
              <a:cs typeface="Arial"/>
              <a:sym typeface="Arial"/>
            </a:endParaRPr>
          </a:p>
        </p:txBody>
      </p:sp>
      <p:sp>
        <p:nvSpPr>
          <p:cNvPr id="273" name="Google Shape;273;p39"/>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2400" b="1" dirty="0">
                <a:solidFill>
                  <a:srgbClr val="00B050"/>
                </a:solidFill>
                <a:latin typeface="Calibri"/>
                <a:ea typeface="Calibri"/>
                <a:cs typeface="Calibri"/>
                <a:sym typeface="Calibri"/>
              </a:rPr>
              <a:t>¿</a:t>
            </a:r>
            <a:r>
              <a:rPr lang="en-US" sz="2400" b="1" dirty="0" err="1">
                <a:solidFill>
                  <a:srgbClr val="00B050"/>
                </a:solidFill>
                <a:latin typeface="Calibri"/>
                <a:ea typeface="Calibri"/>
                <a:cs typeface="Calibri"/>
                <a:sym typeface="Calibri"/>
              </a:rPr>
              <a:t>Qué</a:t>
            </a:r>
            <a:r>
              <a:rPr lang="en-US" sz="2400" b="1" dirty="0">
                <a:solidFill>
                  <a:srgbClr val="00B050"/>
                </a:solidFill>
                <a:latin typeface="Calibri"/>
                <a:ea typeface="Calibri"/>
                <a:cs typeface="Calibri"/>
                <a:sym typeface="Calibri"/>
              </a:rPr>
              <a:t> les </a:t>
            </a:r>
            <a:r>
              <a:rPr lang="en-US" sz="2400" b="1" dirty="0" err="1">
                <a:solidFill>
                  <a:srgbClr val="00B050"/>
                </a:solidFill>
                <a:latin typeface="Calibri"/>
                <a:ea typeface="Calibri"/>
                <a:cs typeface="Calibri"/>
                <a:sym typeface="Calibri"/>
              </a:rPr>
              <a:t>viene</a:t>
            </a:r>
            <a:r>
              <a:rPr lang="en-US" sz="2400" b="1" dirty="0">
                <a:solidFill>
                  <a:srgbClr val="00B050"/>
                </a:solidFill>
                <a:latin typeface="Calibri"/>
                <a:ea typeface="Calibri"/>
                <a:cs typeface="Calibri"/>
                <a:sym typeface="Calibri"/>
              </a:rPr>
              <a:t> a la </a:t>
            </a:r>
            <a:r>
              <a:rPr lang="en-US" sz="2400" b="1" dirty="0" err="1">
                <a:solidFill>
                  <a:srgbClr val="00B050"/>
                </a:solidFill>
                <a:latin typeface="Calibri"/>
                <a:ea typeface="Calibri"/>
                <a:cs typeface="Calibri"/>
                <a:sym typeface="Calibri"/>
              </a:rPr>
              <a:t>mente</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cuando</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leen</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estas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afirmaciones</a:t>
            </a:r>
            <a:r>
              <a:rPr lang="en-US" sz="2400" b="1" dirty="0">
                <a:solidFill>
                  <a:srgbClr val="00B050"/>
                </a:solidFill>
                <a:latin typeface="Calibri"/>
                <a:ea typeface="Calibri"/>
                <a:cs typeface="Calibri"/>
                <a:sym typeface="Calibri"/>
              </a:rPr>
              <a:t>?</a:t>
            </a:r>
          </a:p>
        </p:txBody>
      </p:sp>
      <p:sp>
        <p:nvSpPr>
          <p:cNvPr id="274" name="Google Shape;274;p39"/>
          <p:cNvSpPr txBox="1"/>
          <p:nvPr/>
        </p:nvSpPr>
        <p:spPr>
          <a:xfrm>
            <a:off x="745950" y="878025"/>
            <a:ext cx="7652100" cy="1181832"/>
          </a:xfrm>
          <a:prstGeom prst="rect">
            <a:avLst/>
          </a:prstGeom>
          <a:noFill/>
          <a:ln>
            <a:noFill/>
          </a:ln>
        </p:spPr>
        <p:txBody>
          <a:bodyPr spcFirstLastPara="1" wrap="square" lIns="91425" tIns="91425" rIns="91425" bIns="91425" anchor="t" anchorCtr="0">
            <a:spAutoFit/>
          </a:bodyPr>
          <a:lstStyle/>
          <a:p>
            <a:pPr lvl="0" algn="ctr">
              <a:lnSpc>
                <a:spcPct val="90000"/>
              </a:lnSpc>
            </a:pPr>
            <a:r>
              <a:rPr lang="en-US" sz="2400" b="1" dirty="0">
                <a:solidFill>
                  <a:srgbClr val="00B050"/>
                </a:solidFill>
                <a:latin typeface="Calibri"/>
                <a:ea typeface="Calibri"/>
                <a:cs typeface="Calibri"/>
                <a:sym typeface="Calibri"/>
              </a:rPr>
              <a:t>Las </a:t>
            </a:r>
            <a:r>
              <a:rPr lang="en-US" sz="2400" b="1" dirty="0" err="1">
                <a:solidFill>
                  <a:srgbClr val="00B050"/>
                </a:solidFill>
                <a:latin typeface="Calibri"/>
                <a:ea typeface="Calibri"/>
                <a:cs typeface="Calibri"/>
                <a:sym typeface="Calibri"/>
              </a:rPr>
              <a:t>siguientes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afirmaciones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describen</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algunas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formas</a:t>
            </a:r>
            <a:r>
              <a:rPr lang="en-US" sz="2400" b="1" dirty="0">
                <a:solidFill>
                  <a:srgbClr val="00B050"/>
                </a:solidFill>
                <a:latin typeface="Calibri"/>
                <a:ea typeface="Calibri"/>
                <a:cs typeface="Calibri"/>
                <a:sym typeface="Calibri"/>
              </a:rPr>
              <a:t> de </a:t>
            </a:r>
            <a:r>
              <a:rPr lang="en-US" sz="2400" b="1" dirty="0" err="1">
                <a:solidFill>
                  <a:srgbClr val="00B050"/>
                </a:solidFill>
                <a:latin typeface="Calibri"/>
                <a:ea typeface="Calibri"/>
                <a:cs typeface="Calibri"/>
                <a:sym typeface="Calibri"/>
              </a:rPr>
              <a:t>ver</a:t>
            </a:r>
            <a:r>
              <a:rPr lang="en-US" sz="2400" b="1" dirty="0">
                <a:solidFill>
                  <a:srgbClr val="00B050"/>
                </a:solidFill>
                <a:latin typeface="Calibri"/>
                <a:ea typeface="Calibri"/>
                <a:cs typeface="Calibri"/>
                <a:sym typeface="Calibri"/>
              </a:rPr>
              <a:t> la </a:t>
            </a:r>
            <a:r>
              <a:rPr lang="en-US" sz="2400" b="1" dirty="0" err="1">
                <a:solidFill>
                  <a:srgbClr val="00B050"/>
                </a:solidFill>
                <a:latin typeface="Calibri"/>
                <a:ea typeface="Calibri"/>
                <a:cs typeface="Calibri"/>
                <a:sym typeface="Calibri"/>
              </a:rPr>
              <a:t>conciencia</a:t>
            </a:r>
            <a:r>
              <a:rPr lang="en-US" sz="2400" b="1" dirty="0">
                <a:solidFill>
                  <a:srgbClr val="00B050"/>
                </a:solidFill>
                <a:latin typeface="Calibri"/>
                <a:ea typeface="Calibri"/>
                <a:cs typeface="Calibri"/>
                <a:sym typeface="Calibri"/>
              </a:rPr>
              <a:t> social </a:t>
            </a:r>
            <a:r>
              <a:rPr lang="en-US" sz="2400" b="1" dirty="0" err="1">
                <a:solidFill>
                  <a:srgbClr val="00B050"/>
                </a:solidFill>
                <a:latin typeface="Calibri"/>
                <a:ea typeface="Calibri"/>
                <a:cs typeface="Calibri"/>
                <a:sym typeface="Calibri"/>
              </a:rPr>
              <a:t>en</a:t>
            </a:r>
            <a:r>
              <a:rPr lang="en-US" sz="2400" b="1" dirty="0">
                <a:solidFill>
                  <a:srgbClr val="00B050"/>
                </a:solidFill>
                <a:latin typeface="Calibri"/>
                <a:ea typeface="Calibri"/>
                <a:cs typeface="Calibri"/>
                <a:sym typeface="Calibri"/>
              </a:rPr>
              <a:t> sus </a:t>
            </a:r>
            <a:r>
              <a:rPr lang="en-US" sz="2400" b="1" dirty="0" err="1">
                <a:solidFill>
                  <a:srgbClr val="00B050"/>
                </a:solidFill>
                <a:latin typeface="Calibri"/>
                <a:ea typeface="Calibri"/>
                <a:cs typeface="Calibri"/>
                <a:sym typeface="Calibri"/>
              </a:rPr>
              <a:t>experiencias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personales</a:t>
            </a:r>
            <a:r>
              <a:rPr lang="en-US" sz="2400" b="1" dirty="0">
                <a:solidFill>
                  <a:srgbClr val="00B050"/>
                </a:solidFill>
                <a:latin typeface="Calibri"/>
                <a:ea typeface="Calibri"/>
                <a:cs typeface="Calibri"/>
                <a:sym typeface="Calibri"/>
              </a:rPr>
              <a:t>.</a:t>
            </a:r>
          </a:p>
          <a:p>
            <a:pPr lvl="0" algn="ctr">
              <a:lnSpc>
                <a:spcPct val="90000"/>
              </a:lnSpc>
            </a:pPr>
            <a:endParaRPr lang="en-US" sz="2400" b="1" dirty="0">
              <a:solidFill>
                <a:srgbClr val="00B050"/>
              </a:solidFill>
              <a:latin typeface="Calibri"/>
              <a:ea typeface="Calibri"/>
              <a:cs typeface="Calibri"/>
              <a:sym typeface="Calibri"/>
            </a:endParaRPr>
          </a:p>
        </p:txBody>
      </p:sp>
      <p:graphicFrame>
        <p:nvGraphicFramePr>
          <p:cNvPr id="275" name="Google Shape;275;p39"/>
          <p:cNvGraphicFramePr/>
          <p:nvPr>
            <p:extLst>
              <p:ext uri="{D42A27DB-BD31-4B8C-83A1-F6EECF244321}">
                <p14:modId xmlns:p14="http://schemas.microsoft.com/office/powerpoint/2010/main" val="2453300531"/>
              </p:ext>
            </p:extLst>
          </p:nvPr>
        </p:nvGraphicFramePr>
        <p:xfrm>
          <a:off x="856350" y="1766313"/>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US" sz="1800" dirty="0"/>
                        <a:t>Presto </a:t>
                      </a:r>
                      <a:r>
                        <a:rPr lang="en-US" sz="1800" dirty="0" err="1"/>
                        <a:t>atención</a:t>
                      </a:r>
                      <a:r>
                        <a:rPr lang="en-US" sz="1800" dirty="0"/>
                        <a:t> a los </a:t>
                      </a:r>
                      <a:r>
                        <a:rPr lang="en-US" sz="1800" dirty="0" err="1"/>
                        <a:t>sentimientos</a:t>
                      </a:r>
                      <a:r>
                        <a:rPr lang="en-US" sz="1800" dirty="0"/>
                        <a:t> de los </a:t>
                      </a:r>
                      <a:r>
                        <a:rPr lang="en-US" sz="1800" dirty="0" err="1"/>
                        <a:t>demás</a:t>
                      </a:r>
                      <a:r>
                        <a:rPr lang="en-US" sz="1800" dirty="0"/>
                        <a:t> y </a:t>
                      </a:r>
                      <a:r>
                        <a:rPr lang="en-US" sz="1800" dirty="0" err="1"/>
                        <a:t>reconozco</a:t>
                      </a:r>
                      <a:r>
                        <a:rPr lang="en-US" sz="1800" dirty="0"/>
                        <a:t> </a:t>
                      </a:r>
                      <a:r>
                        <a:rPr lang="en-US" sz="1800" dirty="0" err="1"/>
                        <a:t>cómo</a:t>
                      </a:r>
                      <a:r>
                        <a:rPr lang="en-US" sz="1800" dirty="0"/>
                        <a:t> mis palabras y mi </a:t>
                      </a:r>
                      <a:r>
                        <a:rPr lang="en-US" sz="1800" dirty="0" err="1"/>
                        <a:t>comportamiento</a:t>
                      </a:r>
                      <a:r>
                        <a:rPr lang="en-US" sz="1800" dirty="0"/>
                        <a:t> les </a:t>
                      </a:r>
                      <a:r>
                        <a:rPr lang="en-US" sz="1800" dirty="0" err="1"/>
                        <a:t>afectan</a:t>
                      </a:r>
                      <a:r>
                        <a:rPr lang="en-US" sz="1800" dirty="0"/>
                        <a:t>.</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err="1"/>
                        <a:t>Pregunto</a:t>
                      </a:r>
                      <a:r>
                        <a:rPr lang="en-US" sz="1800" dirty="0"/>
                        <a:t> a los </a:t>
                      </a:r>
                      <a:r>
                        <a:rPr lang="en-US" sz="1800" dirty="0" err="1"/>
                        <a:t>demás</a:t>
                      </a:r>
                      <a:r>
                        <a:rPr lang="en-US" sz="1800" dirty="0"/>
                        <a:t> </a:t>
                      </a:r>
                      <a:r>
                        <a:rPr lang="en-US" sz="1800" dirty="0" err="1"/>
                        <a:t>sobre</a:t>
                      </a:r>
                      <a:r>
                        <a:rPr lang="en-US" sz="1800" dirty="0"/>
                        <a:t> </a:t>
                      </a:r>
                      <a:r>
                        <a:rPr lang="en-US" sz="1800" dirty="0" err="1"/>
                        <a:t>su</a:t>
                      </a:r>
                      <a:r>
                        <a:rPr lang="en-US" sz="1800" dirty="0"/>
                        <a:t> </a:t>
                      </a:r>
                      <a:r>
                        <a:rPr lang="en-US" sz="1800" dirty="0" err="1"/>
                        <a:t>experiencia</a:t>
                      </a:r>
                      <a:r>
                        <a:rPr lang="en-US" sz="1800" dirty="0"/>
                        <a:t> y </a:t>
                      </a:r>
                      <a:r>
                        <a:rPr lang="en-US" sz="1800" dirty="0" err="1"/>
                        <a:t>perspectiva</a:t>
                      </a:r>
                      <a:r>
                        <a:rPr lang="en-US" sz="1800" dirty="0"/>
                        <a:t> antes de </a:t>
                      </a:r>
                      <a:r>
                        <a:rPr lang="en-US" sz="1800" dirty="0" err="1"/>
                        <a:t>ofrecer</a:t>
                      </a:r>
                      <a:r>
                        <a:rPr lang="en-US" sz="1800" dirty="0"/>
                        <a:t> mi </a:t>
                      </a:r>
                      <a:r>
                        <a:rPr lang="en-US" sz="1800" dirty="0" err="1"/>
                        <a:t>versión</a:t>
                      </a:r>
                      <a:r>
                        <a:rPr lang="en-US" sz="1800" dirty="0"/>
                        <a:t> de los </a:t>
                      </a:r>
                      <a:r>
                        <a:rPr lang="en-US" sz="1800" dirty="0" err="1"/>
                        <a:t>hechos</a:t>
                      </a:r>
                      <a:r>
                        <a:rPr lang="en-US" sz="1800" dirty="0"/>
                        <a:t>.</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err="1"/>
                        <a:t>Aprecio</a:t>
                      </a:r>
                      <a:r>
                        <a:rPr lang="en-US" sz="1800" dirty="0"/>
                        <a:t> y </a:t>
                      </a:r>
                      <a:r>
                        <a:rPr lang="en-US" sz="1800" dirty="0" err="1"/>
                        <a:t>honro</a:t>
                      </a:r>
                      <a:r>
                        <a:rPr lang="en-US" sz="1800" dirty="0"/>
                        <a:t> las </a:t>
                      </a:r>
                      <a:r>
                        <a:rPr lang="en-US" sz="1800" dirty="0" err="1"/>
                        <a:t>diferencias</a:t>
                      </a:r>
                      <a:r>
                        <a:rPr lang="en-US" sz="1800" dirty="0"/>
                        <a:t> </a:t>
                      </a:r>
                      <a:r>
                        <a:rPr lang="en-US" sz="1800" dirty="0" err="1"/>
                        <a:t>culturales</a:t>
                      </a:r>
                      <a:r>
                        <a:rPr lang="en-US" sz="1800" dirty="0"/>
                        <a:t> dentro de mi </a:t>
                      </a:r>
                      <a:r>
                        <a:rPr lang="en-US" sz="1800" dirty="0" err="1"/>
                        <a:t>comunidad</a:t>
                      </a:r>
                      <a:r>
                        <a:rPr lang="en-US" sz="1800" dirty="0"/>
                        <a:t> escolar / </a:t>
                      </a:r>
                      <a:r>
                        <a:rPr lang="en-US" sz="1800" dirty="0" err="1"/>
                        <a:t>lugar</a:t>
                      </a:r>
                      <a:r>
                        <a:rPr lang="en-US" sz="1800" dirty="0"/>
                        <a:t> de </a:t>
                      </a:r>
                      <a:r>
                        <a:rPr lang="en-US" sz="1800" dirty="0" err="1"/>
                        <a:t>trabajo</a:t>
                      </a:r>
                      <a:r>
                        <a:rPr lang="en-US" sz="1800" dirty="0"/>
                        <a:t>.</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body" idx="1"/>
          </p:nvPr>
        </p:nvSpPr>
        <p:spPr>
          <a:xfrm>
            <a:off x="358200" y="311425"/>
            <a:ext cx="8427600" cy="4140600"/>
          </a:xfrm>
          <a:prstGeom prst="rect">
            <a:avLst/>
          </a:prstGeom>
        </p:spPr>
        <p:txBody>
          <a:bodyPr spcFirstLastPara="1" wrap="square" lIns="91425" tIns="45700" rIns="91425" bIns="45700" anchor="t" anchorCtr="0">
            <a:noAutofit/>
          </a:bodyPr>
          <a:lstStyle/>
          <a:p>
            <a:pPr marL="0" lvl="0" indent="0" algn="ctr"/>
            <a:r>
              <a:rPr lang="en-US" dirty="0">
                <a:solidFill>
                  <a:srgbClr val="FFFFFF"/>
                </a:solidFill>
              </a:rPr>
              <a:t>PARA EL FACILITADOR DE LA PRESENTACIÓN:</a:t>
            </a:r>
          </a:p>
          <a:p>
            <a:pPr marL="0" lvl="0" indent="0"/>
            <a:r>
              <a:rPr lang="en-US" sz="2300" dirty="0">
                <a:solidFill>
                  <a:srgbClr val="FFFFFF"/>
                </a:solidFill>
              </a:rPr>
              <a:t>Las </a:t>
            </a:r>
            <a:r>
              <a:rPr lang="en-US" sz="2300" dirty="0" err="1">
                <a:solidFill>
                  <a:srgbClr val="FFFFFF"/>
                </a:solidFill>
              </a:rPr>
              <a:t>diapositivas</a:t>
            </a:r>
            <a:r>
              <a:rPr lang="en-US" sz="2300" dirty="0">
                <a:solidFill>
                  <a:srgbClr val="FFFFFF"/>
                </a:solidFill>
              </a:rPr>
              <a:t> 3-34 y 44-46 </a:t>
            </a:r>
            <a:r>
              <a:rPr lang="en-US" sz="2300" dirty="0" err="1">
                <a:solidFill>
                  <a:srgbClr val="FFFFFF"/>
                </a:solidFill>
              </a:rPr>
              <a:t>están</a:t>
            </a:r>
            <a:r>
              <a:rPr lang="en-US" sz="2300" dirty="0">
                <a:solidFill>
                  <a:srgbClr val="FFFFFF"/>
                </a:solidFill>
              </a:rPr>
              <a:t> </a:t>
            </a:r>
            <a:r>
              <a:rPr lang="en-US" sz="2300" dirty="0" err="1">
                <a:solidFill>
                  <a:srgbClr val="FFFFFF"/>
                </a:solidFill>
              </a:rPr>
              <a:t>pensadas</a:t>
            </a:r>
            <a:r>
              <a:rPr lang="en-US" sz="2300" dirty="0">
                <a:solidFill>
                  <a:srgbClr val="FFFFFF"/>
                </a:solidFill>
              </a:rPr>
              <a:t> para un </a:t>
            </a:r>
            <a:r>
              <a:rPr lang="en-US" sz="2300" dirty="0" err="1">
                <a:solidFill>
                  <a:srgbClr val="FFFFFF"/>
                </a:solidFill>
              </a:rPr>
              <a:t>público</a:t>
            </a:r>
            <a:r>
              <a:rPr lang="en-US" sz="2300" dirty="0">
                <a:solidFill>
                  <a:srgbClr val="FFFFFF"/>
                </a:solidFill>
              </a:rPr>
              <a:t> general. </a:t>
            </a:r>
            <a:r>
              <a:rPr lang="en-US" sz="2300" dirty="0" err="1">
                <a:solidFill>
                  <a:srgbClr val="FFFFFF"/>
                </a:solidFill>
              </a:rPr>
              <a:t>En</a:t>
            </a:r>
            <a:r>
              <a:rPr lang="en-US" sz="2300" dirty="0">
                <a:solidFill>
                  <a:srgbClr val="FFFFFF"/>
                </a:solidFill>
              </a:rPr>
              <a:t> las </a:t>
            </a:r>
            <a:r>
              <a:rPr lang="en-US" sz="2300" dirty="0" err="1">
                <a:solidFill>
                  <a:srgbClr val="FFFFFF"/>
                </a:solidFill>
              </a:rPr>
              <a:t>notas</a:t>
            </a:r>
            <a:r>
              <a:rPr lang="en-US" sz="2300" dirty="0">
                <a:solidFill>
                  <a:srgbClr val="FFFFFF"/>
                </a:solidFill>
              </a:rPr>
              <a:t> del </a:t>
            </a:r>
            <a:r>
              <a:rPr lang="en-US" sz="2300" dirty="0" err="1">
                <a:solidFill>
                  <a:srgbClr val="FFFFFF"/>
                </a:solidFill>
              </a:rPr>
              <a:t>orador</a:t>
            </a:r>
            <a:r>
              <a:rPr lang="en-US" sz="2300" dirty="0">
                <a:solidFill>
                  <a:srgbClr val="FFFFFF"/>
                </a:solidFill>
              </a:rPr>
              <a:t> </a:t>
            </a:r>
            <a:r>
              <a:rPr lang="en-US" sz="2300" dirty="0" err="1">
                <a:solidFill>
                  <a:srgbClr val="FFFFFF"/>
                </a:solidFill>
              </a:rPr>
              <a:t>encontrará</a:t>
            </a:r>
            <a:r>
              <a:rPr lang="en-US" sz="2300" dirty="0">
                <a:solidFill>
                  <a:srgbClr val="FFFFFF"/>
                </a:solidFill>
              </a:rPr>
              <a:t> </a:t>
            </a:r>
            <a:r>
              <a:rPr lang="en-US" sz="2300" dirty="0" err="1">
                <a:solidFill>
                  <a:srgbClr val="FFFFFF"/>
                </a:solidFill>
              </a:rPr>
              <a:t>recomendaciones</a:t>
            </a:r>
            <a:r>
              <a:rPr lang="en-US" sz="2300" dirty="0">
                <a:solidFill>
                  <a:srgbClr val="FFFFFF"/>
                </a:solidFill>
              </a:rPr>
              <a:t> para </a:t>
            </a:r>
            <a:r>
              <a:rPr lang="en-US" sz="2300" dirty="0" err="1">
                <a:solidFill>
                  <a:srgbClr val="FFFFFF"/>
                </a:solidFill>
              </a:rPr>
              <a:t>adaptar</a:t>
            </a:r>
            <a:r>
              <a:rPr lang="en-US" sz="2300" dirty="0">
                <a:solidFill>
                  <a:srgbClr val="FFFFFF"/>
                </a:solidFill>
              </a:rPr>
              <a:t> las </a:t>
            </a:r>
            <a:r>
              <a:rPr lang="en-US" sz="2300" dirty="0" err="1">
                <a:solidFill>
                  <a:srgbClr val="FFFFFF"/>
                </a:solidFill>
              </a:rPr>
              <a:t>actividades</a:t>
            </a:r>
            <a:r>
              <a:rPr lang="en-US" sz="2300" dirty="0">
                <a:solidFill>
                  <a:srgbClr val="FFFFFF"/>
                </a:solidFill>
              </a:rPr>
              <a:t> de </a:t>
            </a:r>
            <a:r>
              <a:rPr lang="en-US" sz="2300" dirty="0" err="1">
                <a:solidFill>
                  <a:srgbClr val="FFFFFF"/>
                </a:solidFill>
              </a:rPr>
              <a:t>aprendizaje</a:t>
            </a:r>
            <a:r>
              <a:rPr lang="en-US" sz="2300" dirty="0">
                <a:solidFill>
                  <a:srgbClr val="FFFFFF"/>
                </a:solidFill>
              </a:rPr>
              <a:t> a sus </a:t>
            </a:r>
            <a:r>
              <a:rPr lang="en-US" sz="2300" dirty="0" err="1">
                <a:solidFill>
                  <a:srgbClr val="FFFFFF"/>
                </a:solidFill>
              </a:rPr>
              <a:t>participantes</a:t>
            </a:r>
            <a:r>
              <a:rPr lang="en-US" sz="2300" dirty="0">
                <a:solidFill>
                  <a:srgbClr val="FFFFFF"/>
                </a:solidFill>
              </a:rPr>
              <a:t>.</a:t>
            </a:r>
          </a:p>
          <a:p>
            <a:pPr marL="0" lvl="0" indent="0"/>
            <a:endParaRPr lang="en-US" sz="2300" dirty="0">
              <a:solidFill>
                <a:srgbClr val="FFFFFF"/>
              </a:solidFill>
            </a:endParaRPr>
          </a:p>
          <a:p>
            <a:pPr marL="0" lvl="0" indent="0"/>
            <a:r>
              <a:rPr lang="en-US" sz="2300" dirty="0">
                <a:solidFill>
                  <a:srgbClr val="FFFFFF"/>
                </a:solidFill>
              </a:rPr>
              <a:t>Las </a:t>
            </a:r>
            <a:r>
              <a:rPr lang="en-US" sz="2300" dirty="0" err="1">
                <a:solidFill>
                  <a:srgbClr val="FFFFFF"/>
                </a:solidFill>
              </a:rPr>
              <a:t>diapositivas</a:t>
            </a:r>
            <a:r>
              <a:rPr lang="en-US" sz="2300" dirty="0">
                <a:solidFill>
                  <a:srgbClr val="FFFFFF"/>
                </a:solidFill>
              </a:rPr>
              <a:t> 35-43 </a:t>
            </a:r>
            <a:r>
              <a:rPr lang="en-US" sz="2300" dirty="0" err="1">
                <a:solidFill>
                  <a:srgbClr val="FFFFFF"/>
                </a:solidFill>
              </a:rPr>
              <a:t>ofrecen</a:t>
            </a:r>
            <a:r>
              <a:rPr lang="en-US" sz="2300" dirty="0">
                <a:solidFill>
                  <a:srgbClr val="FFFFFF"/>
                </a:solidFill>
              </a:rPr>
              <a:t> </a:t>
            </a:r>
            <a:r>
              <a:rPr lang="en-US" sz="2300" dirty="0" err="1">
                <a:solidFill>
                  <a:srgbClr val="FFFFFF"/>
                </a:solidFill>
              </a:rPr>
              <a:t>cuatro</a:t>
            </a:r>
            <a:r>
              <a:rPr lang="en-US" sz="2300" dirty="0">
                <a:solidFill>
                  <a:srgbClr val="FFFFFF"/>
                </a:solidFill>
              </a:rPr>
              <a:t> </a:t>
            </a:r>
            <a:r>
              <a:rPr lang="en-US" sz="2300" dirty="0" err="1">
                <a:solidFill>
                  <a:srgbClr val="FFFFFF"/>
                </a:solidFill>
              </a:rPr>
              <a:t>opciones</a:t>
            </a:r>
            <a:r>
              <a:rPr lang="en-US" sz="2300" dirty="0">
                <a:solidFill>
                  <a:srgbClr val="FFFFFF"/>
                </a:solidFill>
              </a:rPr>
              <a:t> para </a:t>
            </a:r>
            <a:r>
              <a:rPr lang="en-US" sz="2300" dirty="0" err="1">
                <a:solidFill>
                  <a:srgbClr val="FFFFFF"/>
                </a:solidFill>
              </a:rPr>
              <a:t>concluir</a:t>
            </a:r>
            <a:r>
              <a:rPr lang="en-US" sz="2300" dirty="0">
                <a:solidFill>
                  <a:srgbClr val="FFFFFF"/>
                </a:solidFill>
              </a:rPr>
              <a:t> la </a:t>
            </a:r>
            <a:r>
              <a:rPr lang="en-US" sz="2300" dirty="0" err="1">
                <a:solidFill>
                  <a:srgbClr val="FFFFFF"/>
                </a:solidFill>
              </a:rPr>
              <a:t>presentación</a:t>
            </a:r>
            <a:r>
              <a:rPr lang="en-US" sz="2300" dirty="0">
                <a:solidFill>
                  <a:srgbClr val="FFFFFF"/>
                </a:solidFill>
              </a:rPr>
              <a:t>, para que los </a:t>
            </a:r>
            <a:r>
              <a:rPr lang="en-US" sz="2300" dirty="0" err="1">
                <a:solidFill>
                  <a:srgbClr val="FFFFFF"/>
                </a:solidFill>
              </a:rPr>
              <a:t>participantes</a:t>
            </a:r>
            <a:r>
              <a:rPr lang="en-US" sz="2300" dirty="0">
                <a:solidFill>
                  <a:srgbClr val="FFFFFF"/>
                </a:solidFill>
              </a:rPr>
              <a:t> </a:t>
            </a:r>
            <a:r>
              <a:rPr lang="en-US" sz="2300" dirty="0" err="1">
                <a:solidFill>
                  <a:srgbClr val="FFFFFF"/>
                </a:solidFill>
              </a:rPr>
              <a:t>piensen</a:t>
            </a:r>
            <a:r>
              <a:rPr lang="en-US" sz="2300" dirty="0">
                <a:solidFill>
                  <a:srgbClr val="FFFFFF"/>
                </a:solidFill>
              </a:rPr>
              <a:t> </a:t>
            </a:r>
            <a:r>
              <a:rPr lang="en-US" sz="2300" dirty="0" err="1">
                <a:solidFill>
                  <a:srgbClr val="FFFFFF"/>
                </a:solidFill>
              </a:rPr>
              <a:t>en</a:t>
            </a:r>
            <a:r>
              <a:rPr lang="en-US" sz="2300" dirty="0">
                <a:solidFill>
                  <a:srgbClr val="FFFFFF"/>
                </a:solidFill>
              </a:rPr>
              <a:t> lo que </a:t>
            </a:r>
            <a:r>
              <a:rPr lang="en-US" sz="2300" dirty="0" err="1">
                <a:solidFill>
                  <a:srgbClr val="FFFFFF"/>
                </a:solidFill>
              </a:rPr>
              <a:t>pueden</a:t>
            </a:r>
            <a:r>
              <a:rPr lang="en-US" sz="2300" dirty="0">
                <a:solidFill>
                  <a:srgbClr val="FFFFFF"/>
                </a:solidFill>
              </a:rPr>
              <a:t> </a:t>
            </a:r>
            <a:r>
              <a:rPr lang="en-US" sz="2300" dirty="0" err="1">
                <a:solidFill>
                  <a:srgbClr val="FFFFFF"/>
                </a:solidFill>
              </a:rPr>
              <a:t>hacer</a:t>
            </a:r>
            <a:r>
              <a:rPr lang="en-US" sz="2300" dirty="0">
                <a:solidFill>
                  <a:srgbClr val="FFFFFF"/>
                </a:solidFill>
              </a:rPr>
              <a:t> a </a:t>
            </a:r>
            <a:r>
              <a:rPr lang="en-US" sz="2300" dirty="0" err="1">
                <a:solidFill>
                  <a:srgbClr val="FFFFFF"/>
                </a:solidFill>
              </a:rPr>
              <a:t>continuación</a:t>
            </a:r>
            <a:r>
              <a:rPr lang="en-US" sz="2300" dirty="0">
                <a:solidFill>
                  <a:srgbClr val="FFFFFF"/>
                </a:solidFill>
              </a:rPr>
              <a:t> para </a:t>
            </a:r>
            <a:r>
              <a:rPr lang="en-US" sz="2300" dirty="0" err="1">
                <a:solidFill>
                  <a:srgbClr val="FFFFFF"/>
                </a:solidFill>
              </a:rPr>
              <a:t>promover</a:t>
            </a:r>
            <a:r>
              <a:rPr lang="en-US" sz="2300" dirty="0">
                <a:solidFill>
                  <a:srgbClr val="FFFFFF"/>
                </a:solidFill>
              </a:rPr>
              <a:t> el SEL. </a:t>
            </a:r>
            <a:r>
              <a:rPr lang="en-US" sz="2300" dirty="0" err="1">
                <a:solidFill>
                  <a:srgbClr val="FFFFFF"/>
                </a:solidFill>
              </a:rPr>
              <a:t>Elija</a:t>
            </a:r>
            <a:r>
              <a:rPr lang="en-US" sz="2300" dirty="0">
                <a:solidFill>
                  <a:srgbClr val="FFFFFF"/>
                </a:solidFill>
              </a:rPr>
              <a:t> la </a:t>
            </a:r>
            <a:r>
              <a:rPr lang="en-US" sz="2300" dirty="0" err="1">
                <a:solidFill>
                  <a:srgbClr val="FFFFFF"/>
                </a:solidFill>
              </a:rPr>
              <a:t>conclusión</a:t>
            </a:r>
            <a:r>
              <a:rPr lang="en-US" sz="2300" dirty="0">
                <a:solidFill>
                  <a:srgbClr val="FFFFFF"/>
                </a:solidFill>
              </a:rPr>
              <a:t> que </a:t>
            </a:r>
            <a:r>
              <a:rPr lang="en-US" sz="2300" dirty="0" err="1">
                <a:solidFill>
                  <a:srgbClr val="FFFFFF"/>
                </a:solidFill>
              </a:rPr>
              <a:t>mejor</a:t>
            </a:r>
            <a:r>
              <a:rPr lang="en-US" sz="2300" dirty="0">
                <a:solidFill>
                  <a:srgbClr val="FFFFFF"/>
                </a:solidFill>
              </a:rPr>
              <a:t> </a:t>
            </a:r>
            <a:r>
              <a:rPr lang="en-US" sz="2300" dirty="0" err="1">
                <a:solidFill>
                  <a:srgbClr val="FFFFFF"/>
                </a:solidFill>
              </a:rPr>
              <a:t>funcione</a:t>
            </a:r>
            <a:r>
              <a:rPr lang="en-US" sz="2300" dirty="0">
                <a:solidFill>
                  <a:srgbClr val="FFFFFF"/>
                </a:solidFill>
              </a:rPr>
              <a:t> y </a:t>
            </a:r>
            <a:r>
              <a:rPr lang="en-US" sz="2300" dirty="0" err="1">
                <a:solidFill>
                  <a:srgbClr val="FFFFFF"/>
                </a:solidFill>
              </a:rPr>
              <a:t>borre</a:t>
            </a:r>
            <a:r>
              <a:rPr lang="en-US" sz="2300" dirty="0">
                <a:solidFill>
                  <a:srgbClr val="FFFFFF"/>
                </a:solidFill>
              </a:rPr>
              <a:t> u </a:t>
            </a:r>
            <a:r>
              <a:rPr lang="en-US" sz="2300" dirty="0" err="1">
                <a:solidFill>
                  <a:srgbClr val="FFFFFF"/>
                </a:solidFill>
              </a:rPr>
              <a:t>oculte</a:t>
            </a:r>
            <a:r>
              <a:rPr lang="en-US" sz="2300" dirty="0">
                <a:solidFill>
                  <a:srgbClr val="FFFFFF"/>
                </a:solidFill>
              </a:rPr>
              <a:t> las </a:t>
            </a:r>
            <a:r>
              <a:rPr lang="en-US" sz="2300" dirty="0" err="1">
                <a:solidFill>
                  <a:srgbClr val="FFFFFF"/>
                </a:solidFill>
              </a:rPr>
              <a:t>diapositivas</a:t>
            </a:r>
            <a:r>
              <a:rPr lang="en-US" sz="2300" dirty="0">
                <a:solidFill>
                  <a:srgbClr val="FFFFFF"/>
                </a:solidFill>
              </a:rPr>
              <a:t> que no </a:t>
            </a:r>
            <a:r>
              <a:rPr lang="en-US" sz="2300" dirty="0" err="1">
                <a:solidFill>
                  <a:srgbClr val="FFFFFF"/>
                </a:solidFill>
              </a:rPr>
              <a:t>vaya</a:t>
            </a:r>
            <a:r>
              <a:rPr lang="en-US" sz="2300" dirty="0">
                <a:solidFill>
                  <a:srgbClr val="FFFFFF"/>
                </a:solidFill>
              </a:rPr>
              <a:t> a </a:t>
            </a:r>
            <a:r>
              <a:rPr lang="en-US" sz="2300" dirty="0" err="1">
                <a:solidFill>
                  <a:srgbClr val="FFFFFF"/>
                </a:solidFill>
              </a:rPr>
              <a:t>utilizar</a:t>
            </a:r>
            <a:r>
              <a:rPr lang="en-US" sz="2300" dirty="0">
                <a:solidFill>
                  <a:srgbClr val="FFFFFF"/>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3254026" y="645296"/>
            <a:ext cx="5825349" cy="1524900"/>
          </a:xfrm>
          <a:prstGeom prst="rect">
            <a:avLst/>
          </a:prstGeom>
          <a:noFill/>
          <a:ln>
            <a:noFill/>
          </a:ln>
        </p:spPr>
        <p:txBody>
          <a:bodyPr spcFirstLastPara="1" wrap="square" lIns="62850" tIns="31425" rIns="62850" bIns="31425" anchor="t" anchorCtr="0">
            <a:noAutofit/>
          </a:bodyPr>
          <a:lstStyle/>
          <a:p>
            <a:pPr lvl="0"/>
            <a:r>
              <a:rPr lang="en-US" sz="1600" b="1" dirty="0" err="1">
                <a:solidFill>
                  <a:srgbClr val="00B050"/>
                </a:solidFill>
                <a:latin typeface="Calibri"/>
                <a:ea typeface="Calibri"/>
                <a:cs typeface="Calibri"/>
                <a:sym typeface="Calibri"/>
              </a:rPr>
              <a:t>Capacidad</a:t>
            </a:r>
            <a:r>
              <a:rPr lang="en-US" sz="1600" b="1" dirty="0">
                <a:solidFill>
                  <a:srgbClr val="00B050"/>
                </a:solidFill>
                <a:latin typeface="Calibri"/>
                <a:ea typeface="Calibri"/>
                <a:cs typeface="Calibri"/>
                <a:sym typeface="Calibri"/>
              </a:rPr>
              <a:t> para </a:t>
            </a:r>
            <a:r>
              <a:rPr lang="en-US" sz="1600" b="1" dirty="0" err="1">
                <a:solidFill>
                  <a:srgbClr val="00B050"/>
                </a:solidFill>
                <a:latin typeface="Calibri"/>
                <a:ea typeface="Calibri"/>
                <a:cs typeface="Calibri"/>
                <a:sym typeface="Calibri"/>
              </a:rPr>
              <a:t>establecer</a:t>
            </a:r>
            <a:r>
              <a:rPr lang="en-US" sz="1600" b="1" dirty="0">
                <a:solidFill>
                  <a:srgbClr val="00B050"/>
                </a:solidFill>
                <a:latin typeface="Calibri"/>
                <a:ea typeface="Calibri"/>
                <a:cs typeface="Calibri"/>
                <a:sym typeface="Calibri"/>
              </a:rPr>
              <a:t> y </a:t>
            </a:r>
            <a:r>
              <a:rPr lang="en-US" sz="1600" b="1" dirty="0" err="1">
                <a:solidFill>
                  <a:srgbClr val="00B050"/>
                </a:solidFill>
                <a:latin typeface="Calibri"/>
                <a:ea typeface="Calibri"/>
                <a:cs typeface="Calibri"/>
                <a:sym typeface="Calibri"/>
              </a:rPr>
              <a:t>mantener</a:t>
            </a:r>
            <a:r>
              <a:rPr lang="en-US" sz="1600" b="1" dirty="0">
                <a:solidFill>
                  <a:srgbClr val="00B050"/>
                </a:solidFill>
                <a:latin typeface="Calibri"/>
                <a:ea typeface="Calibri"/>
                <a:cs typeface="Calibri"/>
                <a:sym typeface="Calibri"/>
              </a:rPr>
              <a:t> </a:t>
            </a:r>
            <a:r>
              <a:rPr lang="en-US" sz="1600" b="1" dirty="0" err="1">
                <a:solidFill>
                  <a:srgbClr val="00B050"/>
                </a:solidFill>
                <a:latin typeface="Calibri"/>
                <a:ea typeface="Calibri"/>
                <a:cs typeface="Calibri"/>
                <a:sym typeface="Calibri"/>
              </a:rPr>
              <a:t>relaciones</a:t>
            </a:r>
            <a:r>
              <a:rPr lang="en-US" sz="1600" b="1" dirty="0">
                <a:solidFill>
                  <a:srgbClr val="00B050"/>
                </a:solidFill>
                <a:latin typeface="Calibri"/>
                <a:ea typeface="Calibri"/>
                <a:cs typeface="Calibri"/>
                <a:sym typeface="Calibri"/>
              </a:rPr>
              <a:t> </a:t>
            </a:r>
            <a:r>
              <a:rPr lang="en-US" sz="1600" b="1" dirty="0" err="1">
                <a:solidFill>
                  <a:srgbClr val="00B050"/>
                </a:solidFill>
                <a:latin typeface="Calibri"/>
                <a:ea typeface="Calibri"/>
                <a:cs typeface="Calibri"/>
                <a:sym typeface="Calibri"/>
              </a:rPr>
              <a:t>sanas</a:t>
            </a:r>
            <a:r>
              <a:rPr lang="en-US" sz="1600" b="1" dirty="0">
                <a:solidFill>
                  <a:srgbClr val="00B050"/>
                </a:solidFill>
                <a:latin typeface="Calibri"/>
                <a:ea typeface="Calibri"/>
                <a:cs typeface="Calibri"/>
                <a:sym typeface="Calibri"/>
              </a:rPr>
              <a:t> y </a:t>
            </a:r>
            <a:r>
              <a:rPr lang="en-US" sz="1600" b="1" dirty="0" err="1">
                <a:solidFill>
                  <a:srgbClr val="00B050"/>
                </a:solidFill>
                <a:latin typeface="Calibri"/>
                <a:ea typeface="Calibri"/>
                <a:cs typeface="Calibri"/>
                <a:sym typeface="Calibri"/>
              </a:rPr>
              <a:t>solidarias</a:t>
            </a:r>
            <a:r>
              <a:rPr lang="en-US" sz="1600" b="1" dirty="0">
                <a:solidFill>
                  <a:srgbClr val="00B050"/>
                </a:solidFill>
                <a:latin typeface="Calibri"/>
                <a:ea typeface="Calibri"/>
                <a:cs typeface="Calibri"/>
                <a:sym typeface="Calibri"/>
              </a:rPr>
              <a:t> y para </a:t>
            </a:r>
            <a:r>
              <a:rPr lang="en-US" sz="1600" b="1" dirty="0" err="1">
                <a:solidFill>
                  <a:srgbClr val="00B050"/>
                </a:solidFill>
                <a:latin typeface="Calibri"/>
                <a:ea typeface="Calibri"/>
                <a:cs typeface="Calibri"/>
                <a:sym typeface="Calibri"/>
              </a:rPr>
              <a:t>desenvolverse</a:t>
            </a:r>
            <a:r>
              <a:rPr lang="en-US" sz="1600" b="1" dirty="0">
                <a:solidFill>
                  <a:srgbClr val="00B050"/>
                </a:solidFill>
                <a:latin typeface="Calibri"/>
                <a:ea typeface="Calibri"/>
                <a:cs typeface="Calibri"/>
                <a:sym typeface="Calibri"/>
              </a:rPr>
              <a:t> con </a:t>
            </a:r>
            <a:r>
              <a:rPr lang="en-US" sz="1600" b="1" dirty="0" err="1">
                <a:solidFill>
                  <a:srgbClr val="00B050"/>
                </a:solidFill>
                <a:latin typeface="Calibri"/>
                <a:ea typeface="Calibri"/>
                <a:cs typeface="Calibri"/>
                <a:sym typeface="Calibri"/>
              </a:rPr>
              <a:t>eficacia</a:t>
            </a:r>
            <a:r>
              <a:rPr lang="en-US" sz="1600" b="1" dirty="0">
                <a:solidFill>
                  <a:srgbClr val="00B050"/>
                </a:solidFill>
                <a:latin typeface="Calibri"/>
                <a:ea typeface="Calibri"/>
                <a:cs typeface="Calibri"/>
                <a:sym typeface="Calibri"/>
              </a:rPr>
              <a:t> </a:t>
            </a:r>
            <a:r>
              <a:rPr lang="en-US" sz="1600" b="1" dirty="0" err="1">
                <a:solidFill>
                  <a:srgbClr val="00B050"/>
                </a:solidFill>
                <a:latin typeface="Calibri"/>
                <a:ea typeface="Calibri"/>
                <a:cs typeface="Calibri"/>
                <a:sym typeface="Calibri"/>
              </a:rPr>
              <a:t>en</a:t>
            </a:r>
            <a:r>
              <a:rPr lang="en-US" sz="1600" b="1" dirty="0">
                <a:solidFill>
                  <a:srgbClr val="00B050"/>
                </a:solidFill>
                <a:latin typeface="Calibri"/>
                <a:ea typeface="Calibri"/>
                <a:cs typeface="Calibri"/>
                <a:sym typeface="Calibri"/>
              </a:rPr>
              <a:t> </a:t>
            </a:r>
            <a:r>
              <a:rPr lang="en-US" sz="1600" b="1" dirty="0" err="1">
                <a:solidFill>
                  <a:srgbClr val="00B050"/>
                </a:solidFill>
                <a:latin typeface="Calibri"/>
                <a:ea typeface="Calibri"/>
                <a:cs typeface="Calibri"/>
                <a:sym typeface="Calibri"/>
              </a:rPr>
              <a:t>entornos</a:t>
            </a:r>
            <a:r>
              <a:rPr lang="en-US" sz="1600" b="1" dirty="0">
                <a:solidFill>
                  <a:srgbClr val="00B050"/>
                </a:solidFill>
                <a:latin typeface="Calibri"/>
                <a:ea typeface="Calibri"/>
                <a:cs typeface="Calibri"/>
                <a:sym typeface="Calibri"/>
              </a:rPr>
              <a:t> con personas y </a:t>
            </a:r>
            <a:r>
              <a:rPr lang="en-US" sz="1600" b="1" dirty="0" err="1">
                <a:solidFill>
                  <a:srgbClr val="00B050"/>
                </a:solidFill>
                <a:latin typeface="Calibri"/>
                <a:ea typeface="Calibri"/>
                <a:cs typeface="Calibri"/>
                <a:sym typeface="Calibri"/>
              </a:rPr>
              <a:t>grupos</a:t>
            </a:r>
            <a:r>
              <a:rPr lang="en-US" sz="1600" b="1" dirty="0">
                <a:solidFill>
                  <a:srgbClr val="00B050"/>
                </a:solidFill>
                <a:latin typeface="Calibri"/>
                <a:ea typeface="Calibri"/>
                <a:cs typeface="Calibri"/>
                <a:sym typeface="Calibri"/>
              </a:rPr>
              <a:t> </a:t>
            </a:r>
            <a:r>
              <a:rPr lang="en-US" sz="1600" b="1" dirty="0" err="1">
                <a:solidFill>
                  <a:srgbClr val="00B050"/>
                </a:solidFill>
                <a:latin typeface="Calibri"/>
                <a:ea typeface="Calibri"/>
                <a:cs typeface="Calibri"/>
                <a:sym typeface="Calibri"/>
              </a:rPr>
              <a:t>diversos</a:t>
            </a:r>
            <a:r>
              <a:rPr lang="en-US" sz="1600" b="1" dirty="0">
                <a:solidFill>
                  <a:srgbClr val="00B050"/>
                </a:solidFill>
                <a:latin typeface="Calibri"/>
                <a:ea typeface="Calibri"/>
                <a:cs typeface="Calibri"/>
                <a:sym typeface="Calibri"/>
              </a:rPr>
              <a:t>.</a:t>
            </a:r>
            <a:r>
              <a:rPr lang="en" sz="1600" b="0" i="0" u="none" strike="noStrike" cap="none" dirty="0">
                <a:solidFill>
                  <a:srgbClr val="00B050"/>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Esto</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incluye</a:t>
            </a:r>
            <a:r>
              <a:rPr lang="en-US" sz="1600" dirty="0">
                <a:solidFill>
                  <a:schemeClr val="dk1"/>
                </a:solidFill>
                <a:latin typeface="Calibri"/>
                <a:ea typeface="Calibri"/>
                <a:cs typeface="Calibri"/>
                <a:sym typeface="Calibri"/>
              </a:rPr>
              <a:t> la </a:t>
            </a:r>
            <a:r>
              <a:rPr lang="en-US" sz="1600" dirty="0" err="1">
                <a:solidFill>
                  <a:schemeClr val="dk1"/>
                </a:solidFill>
                <a:latin typeface="Calibri"/>
                <a:ea typeface="Calibri"/>
                <a:cs typeface="Calibri"/>
                <a:sym typeface="Calibri"/>
              </a:rPr>
              <a:t>capacidad</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comunicarse</a:t>
            </a:r>
            <a:r>
              <a:rPr lang="en-US" sz="1600" dirty="0">
                <a:solidFill>
                  <a:schemeClr val="dk1"/>
                </a:solidFill>
                <a:latin typeface="Calibri"/>
                <a:ea typeface="Calibri"/>
                <a:cs typeface="Calibri"/>
                <a:sym typeface="Calibri"/>
              </a:rPr>
              <a:t> con </a:t>
            </a:r>
            <a:r>
              <a:rPr lang="en-US" sz="1600" dirty="0" err="1">
                <a:solidFill>
                  <a:schemeClr val="dk1"/>
                </a:solidFill>
                <a:latin typeface="Calibri"/>
                <a:ea typeface="Calibri"/>
                <a:cs typeface="Calibri"/>
                <a:sym typeface="Calibri"/>
              </a:rPr>
              <a:t>claridad</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escuchar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activamente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cooperar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trabajar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colaboración</a:t>
            </a:r>
            <a:r>
              <a:rPr lang="en-US" sz="1600" dirty="0">
                <a:solidFill>
                  <a:schemeClr val="dk1"/>
                </a:solidFill>
                <a:latin typeface="Calibri"/>
                <a:ea typeface="Calibri"/>
                <a:cs typeface="Calibri"/>
                <a:sym typeface="Calibri"/>
              </a:rPr>
              <a:t> para resolver </a:t>
            </a:r>
            <a:r>
              <a:rPr lang="en-US" sz="1600" dirty="0" err="1">
                <a:solidFill>
                  <a:schemeClr val="dk1"/>
                </a:solidFill>
                <a:latin typeface="Calibri"/>
                <a:ea typeface="Calibri"/>
                <a:cs typeface="Calibri"/>
                <a:sym typeface="Calibri"/>
              </a:rPr>
              <a:t>problemas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negociar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conflictos</a:t>
            </a:r>
            <a:r>
              <a:rPr lang="en-US" sz="1600" dirty="0">
                <a:solidFill>
                  <a:schemeClr val="dk1"/>
                </a:solidFill>
                <a:latin typeface="Calibri"/>
                <a:ea typeface="Calibri"/>
                <a:cs typeface="Calibri"/>
                <a:sym typeface="Calibri"/>
              </a:rPr>
              <a:t> de forma </a:t>
            </a:r>
            <a:r>
              <a:rPr lang="en-US" sz="1600" dirty="0" err="1">
                <a:solidFill>
                  <a:schemeClr val="dk1"/>
                </a:solidFill>
                <a:latin typeface="Calibri"/>
                <a:ea typeface="Calibri"/>
                <a:cs typeface="Calibri"/>
                <a:sym typeface="Calibri"/>
              </a:rPr>
              <a:t>constructiva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desenvolverse</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en</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entornos</a:t>
            </a:r>
            <a:r>
              <a:rPr lang="en-US" sz="1600" dirty="0">
                <a:solidFill>
                  <a:schemeClr val="dk1"/>
                </a:solidFill>
                <a:latin typeface="Calibri"/>
                <a:ea typeface="Calibri"/>
                <a:cs typeface="Calibri"/>
                <a:sym typeface="Calibri"/>
              </a:rPr>
              <a:t> con </a:t>
            </a:r>
            <a:r>
              <a:rPr lang="en-US" sz="1600" dirty="0" err="1">
                <a:solidFill>
                  <a:schemeClr val="dk1"/>
                </a:solidFill>
                <a:latin typeface="Calibri"/>
                <a:ea typeface="Calibri"/>
                <a:cs typeface="Calibri"/>
                <a:sym typeface="Calibri"/>
              </a:rPr>
              <a:t>diferentes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demandas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oportunidades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sociales</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culturales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proporcionar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liderazgo</a:t>
            </a:r>
            <a:r>
              <a:rPr lang="en-US" sz="1600" dirty="0">
                <a:solidFill>
                  <a:schemeClr val="dk1"/>
                </a:solidFill>
                <a:latin typeface="Calibri"/>
                <a:ea typeface="Calibri"/>
                <a:cs typeface="Calibri"/>
                <a:sym typeface="Calibri"/>
              </a:rPr>
              <a:t> y </a:t>
            </a:r>
            <a:r>
              <a:rPr lang="en-US" sz="1600" dirty="0" err="1">
                <a:solidFill>
                  <a:schemeClr val="dk1"/>
                </a:solidFill>
                <a:latin typeface="Calibri"/>
                <a:ea typeface="Calibri"/>
                <a:cs typeface="Calibri"/>
                <a:sym typeface="Calibri"/>
              </a:rPr>
              <a:t>buscar</a:t>
            </a:r>
            <a:r>
              <a:rPr lang="en-US" sz="1600" dirty="0">
                <a:solidFill>
                  <a:schemeClr val="dk1"/>
                </a:solidFill>
                <a:latin typeface="Calibri"/>
                <a:ea typeface="Calibri"/>
                <a:cs typeface="Calibri"/>
                <a:sym typeface="Calibri"/>
              </a:rPr>
              <a:t> u </a:t>
            </a:r>
            <a:r>
              <a:rPr lang="en-US" sz="1600" dirty="0" err="1">
                <a:solidFill>
                  <a:schemeClr val="dk1"/>
                </a:solidFill>
                <a:latin typeface="Calibri"/>
                <a:ea typeface="Calibri"/>
                <a:cs typeface="Calibri"/>
                <a:sym typeface="Calibri"/>
              </a:rPr>
              <a:t>ofrecer</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ayuda</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cuando</a:t>
            </a:r>
            <a:r>
              <a:rPr lang="en-US" sz="1600" dirty="0">
                <a:solidFill>
                  <a:schemeClr val="dk1"/>
                </a:solidFill>
                <a:latin typeface="Calibri"/>
                <a:ea typeface="Calibri"/>
                <a:cs typeface="Calibri"/>
                <a:sym typeface="Calibri"/>
              </a:rPr>
              <a:t> sea </a:t>
            </a:r>
            <a:r>
              <a:rPr lang="en-US" sz="1600" dirty="0" err="1">
                <a:solidFill>
                  <a:schemeClr val="dk1"/>
                </a:solidFill>
                <a:latin typeface="Calibri"/>
                <a:ea typeface="Calibri"/>
                <a:cs typeface="Calibri"/>
                <a:sym typeface="Calibri"/>
              </a:rPr>
              <a:t>necesario</a:t>
            </a:r>
            <a:r>
              <a:rPr lang="en-US" sz="1600" dirty="0">
                <a:solidFill>
                  <a:schemeClr val="dk1"/>
                </a:solidFill>
                <a:latin typeface="Calibri"/>
                <a:ea typeface="Calibri"/>
                <a:cs typeface="Calibri"/>
                <a:sym typeface="Calibri"/>
              </a:rPr>
              <a:t>.</a:t>
            </a:r>
          </a:p>
          <a:p>
            <a:pPr lvl="0"/>
            <a:endParaRPr lang="en-US" sz="1600" dirty="0">
              <a:solidFill>
                <a:schemeClr val="dk1"/>
              </a:solidFill>
              <a:latin typeface="Calibri"/>
              <a:ea typeface="Calibri"/>
              <a:cs typeface="Calibri"/>
              <a:sym typeface="Calibri"/>
            </a:endParaRPr>
          </a:p>
          <a:p>
            <a:pPr lvl="0"/>
            <a:r>
              <a:rPr lang="en-US" sz="1600" b="0" i="0" u="none" strike="noStrike" cap="none" dirty="0">
                <a:solidFill>
                  <a:schemeClr val="dk1"/>
                </a:solidFill>
                <a:latin typeface="Calibri"/>
                <a:ea typeface="Calibri"/>
                <a:cs typeface="Calibri"/>
                <a:sym typeface="Calibri"/>
              </a:rPr>
              <a:t>Por </a:t>
            </a:r>
            <a:r>
              <a:rPr lang="en-US" sz="1600" b="0" i="0" u="none" strike="noStrike" cap="none" dirty="0" err="1">
                <a:solidFill>
                  <a:schemeClr val="dk1"/>
                </a:solidFill>
                <a:latin typeface="Calibri"/>
                <a:ea typeface="Calibri"/>
                <a:cs typeface="Calibri"/>
                <a:sym typeface="Calibri"/>
              </a:rPr>
              <a:t>ejemplo</a:t>
            </a:r>
            <a:r>
              <a:rPr lang="en-US" sz="1600" b="0" i="0" u="none" strike="noStrike" cap="none" dirty="0">
                <a:solidFill>
                  <a:schemeClr val="dk1"/>
                </a:solidFill>
                <a:latin typeface="Calibri"/>
                <a:ea typeface="Calibri"/>
                <a:cs typeface="Calibri"/>
                <a:sym typeface="Calibri"/>
              </a:rPr>
              <a:t>:</a:t>
            </a:r>
            <a:endParaRPr lang="en-US" sz="16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Comunicarse</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eficazmente</a:t>
            </a:r>
            <a:endParaRPr lang="en-US" sz="13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Desarrollar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relaciones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positivas</a:t>
            </a:r>
            <a:endParaRPr lang="en-US" sz="13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Demostrar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competencia</a:t>
            </a:r>
            <a:r>
              <a:rPr lang="en-US" sz="1300" dirty="0">
                <a:solidFill>
                  <a:schemeClr val="dk1"/>
                </a:solidFill>
                <a:latin typeface="Calibri"/>
                <a:ea typeface="Calibri"/>
                <a:cs typeface="Calibri"/>
                <a:sym typeface="Calibri"/>
              </a:rPr>
              <a:t> cultural</a:t>
            </a: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Practicar</a:t>
            </a:r>
            <a:r>
              <a:rPr lang="en-US" sz="1300" dirty="0">
                <a:solidFill>
                  <a:schemeClr val="dk1"/>
                </a:solidFill>
                <a:latin typeface="Calibri"/>
                <a:ea typeface="Calibri"/>
                <a:cs typeface="Calibri"/>
                <a:sym typeface="Calibri"/>
              </a:rPr>
              <a:t> el </a:t>
            </a:r>
            <a:r>
              <a:rPr lang="en-US" sz="1300" dirty="0" err="1">
                <a:solidFill>
                  <a:schemeClr val="dk1"/>
                </a:solidFill>
                <a:latin typeface="Calibri"/>
                <a:ea typeface="Calibri"/>
                <a:cs typeface="Calibri"/>
                <a:sym typeface="Calibri"/>
              </a:rPr>
              <a:t>trabajo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en</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equipo</a:t>
            </a:r>
            <a:r>
              <a:rPr lang="en-US" sz="1300" dirty="0">
                <a:solidFill>
                  <a:schemeClr val="dk1"/>
                </a:solidFill>
                <a:latin typeface="Calibri"/>
                <a:ea typeface="Calibri"/>
                <a:cs typeface="Calibri"/>
                <a:sym typeface="Calibri"/>
              </a:rPr>
              <a:t> y la </a:t>
            </a:r>
            <a:r>
              <a:rPr lang="en-US" sz="1300" dirty="0" err="1">
                <a:solidFill>
                  <a:schemeClr val="dk1"/>
                </a:solidFill>
                <a:latin typeface="Calibri"/>
                <a:ea typeface="Calibri"/>
                <a:cs typeface="Calibri"/>
                <a:sym typeface="Calibri"/>
              </a:rPr>
              <a:t>resolución</a:t>
            </a:r>
            <a:r>
              <a:rPr lang="en-US" sz="1300" dirty="0">
                <a:solidFill>
                  <a:schemeClr val="dk1"/>
                </a:solidFill>
                <a:latin typeface="Calibri"/>
                <a:ea typeface="Calibri"/>
                <a:cs typeface="Calibri"/>
                <a:sym typeface="Calibri"/>
              </a:rPr>
              <a:t> de </a:t>
            </a:r>
            <a:r>
              <a:rPr lang="en-US" sz="1300" dirty="0" err="1">
                <a:solidFill>
                  <a:schemeClr val="dk1"/>
                </a:solidFill>
                <a:latin typeface="Calibri"/>
                <a:ea typeface="Calibri"/>
                <a:cs typeface="Calibri"/>
                <a:sym typeface="Calibri"/>
              </a:rPr>
              <a:t>problemas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en</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colaboración</a:t>
            </a:r>
            <a:endParaRPr lang="en-US" sz="13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a:solidFill>
                  <a:schemeClr val="dk1"/>
                </a:solidFill>
                <a:latin typeface="Calibri"/>
                <a:ea typeface="Calibri"/>
                <a:cs typeface="Calibri"/>
                <a:sym typeface="Calibri"/>
              </a:rPr>
              <a:t>Resolver </a:t>
            </a:r>
            <a:r>
              <a:rPr lang="en-US" sz="1300" dirty="0" err="1">
                <a:solidFill>
                  <a:schemeClr val="dk1"/>
                </a:solidFill>
                <a:latin typeface="Calibri"/>
                <a:ea typeface="Calibri"/>
                <a:cs typeface="Calibri"/>
                <a:sym typeface="Calibri"/>
              </a:rPr>
              <a:t>conflictos</a:t>
            </a:r>
            <a:r>
              <a:rPr lang="en-US" sz="1300" dirty="0">
                <a:solidFill>
                  <a:schemeClr val="dk1"/>
                </a:solidFill>
                <a:latin typeface="Calibri"/>
                <a:ea typeface="Calibri"/>
                <a:cs typeface="Calibri"/>
                <a:sym typeface="Calibri"/>
              </a:rPr>
              <a:t> de forma constructive</a:t>
            </a: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Resistir</a:t>
            </a:r>
            <a:r>
              <a:rPr lang="en-US" sz="1300" dirty="0">
                <a:solidFill>
                  <a:schemeClr val="dk1"/>
                </a:solidFill>
                <a:latin typeface="Calibri"/>
                <a:ea typeface="Calibri"/>
                <a:cs typeface="Calibri"/>
                <a:sym typeface="Calibri"/>
              </a:rPr>
              <a:t> la </a:t>
            </a:r>
            <a:r>
              <a:rPr lang="en-US" sz="1300" dirty="0" err="1">
                <a:solidFill>
                  <a:schemeClr val="dk1"/>
                </a:solidFill>
                <a:latin typeface="Calibri"/>
                <a:ea typeface="Calibri"/>
                <a:cs typeface="Calibri"/>
                <a:sym typeface="Calibri"/>
              </a:rPr>
              <a:t>presión</a:t>
            </a:r>
            <a:r>
              <a:rPr lang="en-US" sz="1300" dirty="0">
                <a:solidFill>
                  <a:schemeClr val="dk1"/>
                </a:solidFill>
                <a:latin typeface="Calibri"/>
                <a:ea typeface="Calibri"/>
                <a:cs typeface="Calibri"/>
                <a:sym typeface="Calibri"/>
              </a:rPr>
              <a:t> social negative</a:t>
            </a: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Mostrar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liderazgo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en</a:t>
            </a:r>
            <a:r>
              <a:rPr lang="en-US" sz="1300" dirty="0">
                <a:solidFill>
                  <a:schemeClr val="dk1"/>
                </a:solidFill>
                <a:latin typeface="Calibri"/>
                <a:ea typeface="Calibri"/>
                <a:cs typeface="Calibri"/>
                <a:sym typeface="Calibri"/>
              </a:rPr>
              <a:t> los </a:t>
            </a:r>
            <a:r>
              <a:rPr lang="en-US" sz="1300" dirty="0" err="1">
                <a:solidFill>
                  <a:schemeClr val="dk1"/>
                </a:solidFill>
                <a:latin typeface="Calibri"/>
                <a:ea typeface="Calibri"/>
                <a:cs typeface="Calibri"/>
                <a:sym typeface="Calibri"/>
              </a:rPr>
              <a:t>grupos</a:t>
            </a:r>
            <a:endParaRPr lang="en-US" sz="13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err="1">
                <a:solidFill>
                  <a:schemeClr val="dk1"/>
                </a:solidFill>
                <a:latin typeface="Calibri"/>
                <a:ea typeface="Calibri"/>
                <a:cs typeface="Calibri"/>
                <a:sym typeface="Calibri"/>
              </a:rPr>
              <a:t>Buscar</a:t>
            </a:r>
            <a:r>
              <a:rPr lang="en-US" sz="1300" dirty="0">
                <a:solidFill>
                  <a:schemeClr val="dk1"/>
                </a:solidFill>
                <a:latin typeface="Calibri"/>
                <a:ea typeface="Calibri"/>
                <a:cs typeface="Calibri"/>
                <a:sym typeface="Calibri"/>
              </a:rPr>
              <a:t> u </a:t>
            </a:r>
            <a:r>
              <a:rPr lang="en-US" sz="1300" dirty="0" err="1">
                <a:solidFill>
                  <a:schemeClr val="dk1"/>
                </a:solidFill>
                <a:latin typeface="Calibri"/>
                <a:ea typeface="Calibri"/>
                <a:cs typeface="Calibri"/>
                <a:sym typeface="Calibri"/>
              </a:rPr>
              <a:t>ofrecer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apoyo</a:t>
            </a:r>
            <a:r>
              <a:rPr lang="en-US" sz="1300" dirty="0">
                <a:solidFill>
                  <a:schemeClr val="dk1"/>
                </a:solidFill>
                <a:latin typeface="Calibri"/>
                <a:ea typeface="Calibri"/>
                <a:cs typeface="Calibri"/>
                <a:sym typeface="Calibri"/>
              </a:rPr>
              <a:t> y </a:t>
            </a:r>
            <a:r>
              <a:rPr lang="en-US" sz="1300" dirty="0" err="1">
                <a:solidFill>
                  <a:schemeClr val="dk1"/>
                </a:solidFill>
                <a:latin typeface="Calibri"/>
                <a:ea typeface="Calibri"/>
                <a:cs typeface="Calibri"/>
                <a:sym typeface="Calibri"/>
              </a:rPr>
              <a:t>ayuda</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cuando</a:t>
            </a:r>
            <a:r>
              <a:rPr lang="en-US" sz="1300" dirty="0">
                <a:solidFill>
                  <a:schemeClr val="dk1"/>
                </a:solidFill>
                <a:latin typeface="Calibri"/>
                <a:ea typeface="Calibri"/>
                <a:cs typeface="Calibri"/>
                <a:sym typeface="Calibri"/>
              </a:rPr>
              <a:t> sea </a:t>
            </a:r>
            <a:r>
              <a:rPr lang="en-US" sz="1300" dirty="0" err="1">
                <a:solidFill>
                  <a:schemeClr val="dk1"/>
                </a:solidFill>
                <a:latin typeface="Calibri"/>
                <a:ea typeface="Calibri"/>
                <a:cs typeface="Calibri"/>
                <a:sym typeface="Calibri"/>
              </a:rPr>
              <a:t>necesario</a:t>
            </a:r>
            <a:endParaRPr lang="en-US" sz="1300" dirty="0">
              <a:solidFill>
                <a:schemeClr val="dk1"/>
              </a:solidFill>
              <a:latin typeface="Calibri"/>
              <a:ea typeface="Calibri"/>
              <a:cs typeface="Calibri"/>
              <a:sym typeface="Calibri"/>
            </a:endParaRPr>
          </a:p>
          <a:p>
            <a:pPr marL="285750" lvl="0" indent="-285750">
              <a:buFont typeface="Arial" panose="020B0604020202020204" pitchFamily="34" charset="0"/>
              <a:buChar char="•"/>
            </a:pPr>
            <a:r>
              <a:rPr lang="en-US" sz="1300" dirty="0">
                <a:solidFill>
                  <a:schemeClr val="dk1"/>
                </a:solidFill>
                <a:latin typeface="Calibri"/>
                <a:ea typeface="Calibri"/>
                <a:cs typeface="Calibri"/>
                <a:sym typeface="Calibri"/>
              </a:rPr>
              <a:t>Defender los derechos de los </a:t>
            </a:r>
            <a:r>
              <a:rPr lang="en-US" sz="1300" dirty="0" err="1">
                <a:solidFill>
                  <a:schemeClr val="dk1"/>
                </a:solidFill>
                <a:latin typeface="Calibri"/>
                <a:ea typeface="Calibri"/>
                <a:cs typeface="Calibri"/>
                <a:sym typeface="Calibri"/>
              </a:rPr>
              <a:t>demás</a:t>
            </a:r>
            <a:endParaRPr lang="en-US" sz="1300" dirty="0">
              <a:solidFill>
                <a:schemeClr val="dk1"/>
              </a:solidFill>
              <a:latin typeface="Calibri"/>
              <a:ea typeface="Calibri"/>
              <a:cs typeface="Calibri"/>
              <a:sym typeface="Calibri"/>
            </a:endParaRPr>
          </a:p>
          <a:p>
            <a:pPr marL="419100" lvl="0" indent="-273050">
              <a:buClr>
                <a:schemeClr val="dk1"/>
              </a:buClr>
              <a:buSzPts val="300"/>
              <a:buFont typeface="Calibri"/>
              <a:buChar char="●"/>
            </a:pPr>
            <a:endParaRPr lang="en-US" sz="1300" dirty="0">
              <a:solidFill>
                <a:schemeClr val="dk1"/>
              </a:solidFill>
              <a:latin typeface="Calibri"/>
              <a:ea typeface="Calibri"/>
              <a:cs typeface="Calibri"/>
              <a:sym typeface="Calibri"/>
            </a:endParaRPr>
          </a:p>
        </p:txBody>
      </p:sp>
      <p:sp>
        <p:nvSpPr>
          <p:cNvPr id="281" name="Google Shape;281;p40"/>
          <p:cNvSpPr txBox="1"/>
          <p:nvPr/>
        </p:nvSpPr>
        <p:spPr>
          <a:xfrm>
            <a:off x="3254026" y="100578"/>
            <a:ext cx="6268398" cy="559500"/>
          </a:xfrm>
          <a:prstGeom prst="rect">
            <a:avLst/>
          </a:prstGeom>
          <a:noFill/>
          <a:ln>
            <a:noFill/>
          </a:ln>
        </p:spPr>
        <p:txBody>
          <a:bodyPr spcFirstLastPara="1" wrap="square" lIns="62850" tIns="31425" rIns="62850" bIns="31425" anchor="ctr" anchorCtr="0">
            <a:noAutofit/>
          </a:bodyPr>
          <a:lstStyle/>
          <a:p>
            <a:pPr lvl="0">
              <a:lnSpc>
                <a:spcPct val="90000"/>
              </a:lnSpc>
            </a:pPr>
            <a:r>
              <a:rPr lang="en-US" sz="3600" b="1" dirty="0">
                <a:solidFill>
                  <a:srgbClr val="00B050"/>
                </a:solidFill>
                <a:latin typeface="Calibri"/>
                <a:ea typeface="Calibri"/>
                <a:cs typeface="Calibri"/>
                <a:sym typeface="Calibri"/>
              </a:rPr>
              <a:t>HABILIDADES DE RELACIONES</a:t>
            </a:r>
            <a:endParaRPr lang="en-US" sz="3600" b="0" i="0" u="none" strike="noStrike" cap="none" dirty="0">
              <a:solidFill>
                <a:srgbClr val="00B050"/>
              </a:solidFill>
              <a:latin typeface="Arial"/>
              <a:ea typeface="Arial"/>
              <a:cs typeface="Arial"/>
              <a:sym typeface="Arial"/>
            </a:endParaRPr>
          </a:p>
        </p:txBody>
      </p:sp>
      <p:cxnSp>
        <p:nvCxnSpPr>
          <p:cNvPr id="282" name="Google Shape;282;p40"/>
          <p:cNvCxnSpPr/>
          <p:nvPr/>
        </p:nvCxnSpPr>
        <p:spPr>
          <a:xfrm rot="10800000" flipH="1">
            <a:off x="3254026" y="625583"/>
            <a:ext cx="5145000" cy="9600"/>
          </a:xfrm>
          <a:prstGeom prst="straightConnector1">
            <a:avLst/>
          </a:prstGeom>
          <a:noFill/>
          <a:ln w="19050" cap="flat" cmpd="sng">
            <a:solidFill>
              <a:srgbClr val="00B050"/>
            </a:solidFill>
            <a:prstDash val="solid"/>
            <a:round/>
            <a:headEnd type="none" w="sm" len="sm"/>
            <a:tailEnd type="none" w="sm" len="sm"/>
          </a:ln>
        </p:spPr>
      </p:cxnSp>
      <p:pic>
        <p:nvPicPr>
          <p:cNvPr id="6" name="Picture 5" descr="Chart&#10;&#10;Description automatically generated">
            <a:extLst>
              <a:ext uri="{FF2B5EF4-FFF2-40B4-BE49-F238E27FC236}">
                <a16:creationId xmlns:a16="http://schemas.microsoft.com/office/drawing/2014/main" id="{53EF96F4-16B7-B745-833B-FFB382080C3B}"/>
              </a:ext>
            </a:extLst>
          </p:cNvPr>
          <p:cNvPicPr>
            <a:picLocks noChangeAspect="1"/>
          </p:cNvPicPr>
          <p:nvPr/>
        </p:nvPicPr>
        <p:blipFill>
          <a:blip r:embed="rId3"/>
          <a:stretch>
            <a:fillRect/>
          </a:stretch>
        </p:blipFill>
        <p:spPr>
          <a:xfrm>
            <a:off x="182321" y="1100830"/>
            <a:ext cx="3071705" cy="297602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3900" b="1" dirty="0" err="1">
                <a:solidFill>
                  <a:srgbClr val="00B050"/>
                </a:solidFill>
                <a:latin typeface="Calibri"/>
                <a:ea typeface="Calibri"/>
                <a:cs typeface="Calibri"/>
                <a:sym typeface="Calibri"/>
              </a:rPr>
              <a:t>Reflexión</a:t>
            </a:r>
            <a:r>
              <a:rPr lang="en-US" sz="3900" b="1" dirty="0">
                <a:solidFill>
                  <a:srgbClr val="00B050"/>
                </a:solidFill>
                <a:latin typeface="Calibri"/>
                <a:ea typeface="Calibri"/>
                <a:cs typeface="Calibri"/>
                <a:sym typeface="Calibri"/>
              </a:rPr>
              <a:t>: </a:t>
            </a:r>
            <a:r>
              <a:rPr lang="en-US" sz="3900" b="1" dirty="0" err="1">
                <a:solidFill>
                  <a:srgbClr val="00B050"/>
                </a:solidFill>
                <a:latin typeface="Calibri"/>
                <a:ea typeface="Calibri"/>
                <a:cs typeface="Calibri"/>
                <a:sym typeface="Calibri"/>
              </a:rPr>
              <a:t>Habilidades</a:t>
            </a:r>
            <a:r>
              <a:rPr lang="en-US" sz="3900" b="1" dirty="0">
                <a:solidFill>
                  <a:srgbClr val="00B050"/>
                </a:solidFill>
                <a:latin typeface="Calibri"/>
                <a:ea typeface="Calibri"/>
                <a:cs typeface="Calibri"/>
                <a:sym typeface="Calibri"/>
              </a:rPr>
              <a:t> de </a:t>
            </a:r>
            <a:r>
              <a:rPr lang="en-US" sz="3900" b="1" dirty="0" err="1">
                <a:solidFill>
                  <a:srgbClr val="00B050"/>
                </a:solidFill>
                <a:latin typeface="Calibri"/>
                <a:ea typeface="Calibri"/>
                <a:cs typeface="Calibri"/>
                <a:sym typeface="Calibri"/>
              </a:rPr>
              <a:t>relaciones</a:t>
            </a:r>
            <a:endParaRPr sz="3900" b="0" i="0" u="none" strike="noStrike" cap="none" dirty="0">
              <a:solidFill>
                <a:srgbClr val="00B050"/>
              </a:solidFill>
              <a:latin typeface="Arial"/>
              <a:ea typeface="Arial"/>
              <a:cs typeface="Arial"/>
              <a:sym typeface="Arial"/>
            </a:endParaRPr>
          </a:p>
        </p:txBody>
      </p:sp>
      <p:sp>
        <p:nvSpPr>
          <p:cNvPr id="289" name="Google Shape;289;p41"/>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2400" b="1" dirty="0">
                <a:solidFill>
                  <a:srgbClr val="00B050"/>
                </a:solidFill>
                <a:latin typeface="Calibri"/>
                <a:ea typeface="Calibri"/>
                <a:cs typeface="Calibri"/>
                <a:sym typeface="Calibri"/>
              </a:rPr>
              <a:t>¿</a:t>
            </a:r>
            <a:r>
              <a:rPr lang="en-US" sz="2400" b="1" dirty="0" err="1">
                <a:solidFill>
                  <a:srgbClr val="00B050"/>
                </a:solidFill>
                <a:latin typeface="Calibri"/>
                <a:ea typeface="Calibri"/>
                <a:cs typeface="Calibri"/>
                <a:sym typeface="Calibri"/>
              </a:rPr>
              <a:t>Qué</a:t>
            </a:r>
            <a:r>
              <a:rPr lang="en-US" sz="2400" b="1" dirty="0">
                <a:solidFill>
                  <a:srgbClr val="00B050"/>
                </a:solidFill>
                <a:latin typeface="Calibri"/>
                <a:ea typeface="Calibri"/>
                <a:cs typeface="Calibri"/>
                <a:sym typeface="Calibri"/>
              </a:rPr>
              <a:t> les </a:t>
            </a:r>
            <a:r>
              <a:rPr lang="en-US" sz="2400" b="1" dirty="0" err="1">
                <a:solidFill>
                  <a:srgbClr val="00B050"/>
                </a:solidFill>
                <a:latin typeface="Calibri"/>
                <a:ea typeface="Calibri"/>
                <a:cs typeface="Calibri"/>
                <a:sym typeface="Calibri"/>
              </a:rPr>
              <a:t>viene</a:t>
            </a:r>
            <a:r>
              <a:rPr lang="en-US" sz="2400" b="1" dirty="0">
                <a:solidFill>
                  <a:srgbClr val="00B050"/>
                </a:solidFill>
                <a:latin typeface="Calibri"/>
                <a:ea typeface="Calibri"/>
                <a:cs typeface="Calibri"/>
                <a:sym typeface="Calibri"/>
              </a:rPr>
              <a:t> a la </a:t>
            </a:r>
            <a:r>
              <a:rPr lang="en-US" sz="2400" b="1" dirty="0" err="1">
                <a:solidFill>
                  <a:srgbClr val="00B050"/>
                </a:solidFill>
                <a:latin typeface="Calibri"/>
                <a:ea typeface="Calibri"/>
                <a:cs typeface="Calibri"/>
                <a:sym typeface="Calibri"/>
              </a:rPr>
              <a:t>mente</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cuando</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leen</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estas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afirmaciones</a:t>
            </a:r>
            <a:r>
              <a:rPr lang="en-US" sz="2400" b="1" dirty="0">
                <a:solidFill>
                  <a:srgbClr val="00B050"/>
                </a:solidFill>
                <a:latin typeface="Calibri"/>
                <a:ea typeface="Calibri"/>
                <a:cs typeface="Calibri"/>
                <a:sym typeface="Calibri"/>
              </a:rPr>
              <a:t>?</a:t>
            </a:r>
          </a:p>
        </p:txBody>
      </p:sp>
      <p:sp>
        <p:nvSpPr>
          <p:cNvPr id="290" name="Google Shape;290;p41"/>
          <p:cNvSpPr txBox="1"/>
          <p:nvPr/>
        </p:nvSpPr>
        <p:spPr>
          <a:xfrm>
            <a:off x="545232" y="878025"/>
            <a:ext cx="8042100" cy="849433"/>
          </a:xfrm>
          <a:prstGeom prst="rect">
            <a:avLst/>
          </a:prstGeom>
          <a:noFill/>
          <a:ln>
            <a:noFill/>
          </a:ln>
        </p:spPr>
        <p:txBody>
          <a:bodyPr spcFirstLastPara="1" wrap="square" lIns="91425" tIns="91425" rIns="91425" bIns="91425" anchor="t" anchorCtr="0">
            <a:spAutoFit/>
          </a:bodyPr>
          <a:lstStyle/>
          <a:p>
            <a:pPr lvl="0" algn="ctr">
              <a:lnSpc>
                <a:spcPct val="90000"/>
              </a:lnSpc>
            </a:pPr>
            <a:r>
              <a:rPr lang="en-US" sz="2400" b="1" dirty="0">
                <a:solidFill>
                  <a:srgbClr val="00B050"/>
                </a:solidFill>
                <a:latin typeface="Calibri"/>
                <a:ea typeface="Calibri"/>
                <a:cs typeface="Calibri"/>
                <a:sym typeface="Calibri"/>
              </a:rPr>
              <a:t>Las </a:t>
            </a:r>
            <a:r>
              <a:rPr lang="en-US" sz="2400" b="1" dirty="0" err="1">
                <a:solidFill>
                  <a:srgbClr val="00B050"/>
                </a:solidFill>
                <a:latin typeface="Calibri"/>
                <a:ea typeface="Calibri"/>
                <a:cs typeface="Calibri"/>
                <a:sym typeface="Calibri"/>
              </a:rPr>
              <a:t>siguientes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afirmaciones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describen</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algunas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formas</a:t>
            </a:r>
            <a:r>
              <a:rPr lang="en-US" sz="2400" b="1" dirty="0">
                <a:solidFill>
                  <a:srgbClr val="00B050"/>
                </a:solidFill>
                <a:latin typeface="Calibri"/>
                <a:ea typeface="Calibri"/>
                <a:cs typeface="Calibri"/>
                <a:sym typeface="Calibri"/>
              </a:rPr>
              <a:t> de </a:t>
            </a:r>
            <a:r>
              <a:rPr lang="en-US" sz="2400" b="1" dirty="0" err="1">
                <a:solidFill>
                  <a:srgbClr val="00B050"/>
                </a:solidFill>
                <a:latin typeface="Calibri"/>
                <a:ea typeface="Calibri"/>
                <a:cs typeface="Calibri"/>
                <a:sym typeface="Calibri"/>
              </a:rPr>
              <a:t>ver</a:t>
            </a:r>
            <a:r>
              <a:rPr lang="en-US" sz="2400" b="1" dirty="0">
                <a:solidFill>
                  <a:srgbClr val="00B050"/>
                </a:solidFill>
                <a:latin typeface="Calibri"/>
                <a:ea typeface="Calibri"/>
                <a:cs typeface="Calibri"/>
                <a:sym typeface="Calibri"/>
              </a:rPr>
              <a:t> las </a:t>
            </a:r>
            <a:r>
              <a:rPr lang="en-US" sz="2400" b="1" dirty="0" err="1">
                <a:solidFill>
                  <a:srgbClr val="00B050"/>
                </a:solidFill>
                <a:latin typeface="Calibri"/>
                <a:ea typeface="Calibri"/>
                <a:cs typeface="Calibri"/>
                <a:sym typeface="Calibri"/>
              </a:rPr>
              <a:t>habilidades</a:t>
            </a:r>
            <a:r>
              <a:rPr lang="en-US" sz="2400" b="1" dirty="0">
                <a:solidFill>
                  <a:srgbClr val="00B050"/>
                </a:solidFill>
                <a:latin typeface="Calibri"/>
                <a:ea typeface="Calibri"/>
                <a:cs typeface="Calibri"/>
                <a:sym typeface="Calibri"/>
              </a:rPr>
              <a:t> de </a:t>
            </a:r>
            <a:r>
              <a:rPr lang="en-US" sz="2400" b="1" dirty="0" err="1">
                <a:solidFill>
                  <a:srgbClr val="00B050"/>
                </a:solidFill>
                <a:latin typeface="Calibri"/>
                <a:ea typeface="Calibri"/>
                <a:cs typeface="Calibri"/>
                <a:sym typeface="Calibri"/>
              </a:rPr>
              <a:t>relaciones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en</a:t>
            </a:r>
            <a:r>
              <a:rPr lang="en-US" sz="2400" b="1" dirty="0">
                <a:solidFill>
                  <a:srgbClr val="00B050"/>
                </a:solidFill>
                <a:latin typeface="Calibri"/>
                <a:ea typeface="Calibri"/>
                <a:cs typeface="Calibri"/>
                <a:sym typeface="Calibri"/>
              </a:rPr>
              <a:t> sus </a:t>
            </a:r>
            <a:r>
              <a:rPr lang="en-US" sz="2400" b="1" dirty="0" err="1">
                <a:solidFill>
                  <a:srgbClr val="00B050"/>
                </a:solidFill>
                <a:latin typeface="Calibri"/>
                <a:ea typeface="Calibri"/>
                <a:cs typeface="Calibri"/>
                <a:sym typeface="Calibri"/>
              </a:rPr>
              <a:t>experiencias</a:t>
            </a:r>
            <a:r>
              <a:rPr lang="en-US" sz="2400" b="1" dirty="0">
                <a:solidFill>
                  <a:srgbClr val="00B050"/>
                </a:solidFill>
                <a:latin typeface="Calibri"/>
                <a:ea typeface="Calibri"/>
                <a:cs typeface="Calibri"/>
                <a:sym typeface="Calibri"/>
              </a:rPr>
              <a:t> </a:t>
            </a:r>
            <a:r>
              <a:rPr lang="en-US" sz="2400" b="1" dirty="0" err="1">
                <a:solidFill>
                  <a:srgbClr val="00B050"/>
                </a:solidFill>
                <a:latin typeface="Calibri"/>
                <a:ea typeface="Calibri"/>
                <a:cs typeface="Calibri"/>
                <a:sym typeface="Calibri"/>
              </a:rPr>
              <a:t>personales</a:t>
            </a:r>
            <a:r>
              <a:rPr lang="en-US" sz="2400" b="1" dirty="0">
                <a:solidFill>
                  <a:srgbClr val="00B050"/>
                </a:solidFill>
                <a:latin typeface="Calibri"/>
                <a:ea typeface="Calibri"/>
                <a:cs typeface="Calibri"/>
                <a:sym typeface="Calibri"/>
              </a:rPr>
              <a:t>.</a:t>
            </a:r>
          </a:p>
        </p:txBody>
      </p:sp>
      <p:graphicFrame>
        <p:nvGraphicFramePr>
          <p:cNvPr id="291" name="Google Shape;291;p41"/>
          <p:cNvGraphicFramePr/>
          <p:nvPr>
            <p:extLst>
              <p:ext uri="{D42A27DB-BD31-4B8C-83A1-F6EECF244321}">
                <p14:modId xmlns:p14="http://schemas.microsoft.com/office/powerpoint/2010/main" val="487647821"/>
              </p:ext>
            </p:extLst>
          </p:nvPr>
        </p:nvGraphicFramePr>
        <p:xfrm>
          <a:off x="952500" y="1926925"/>
          <a:ext cx="7239000" cy="192015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US" sz="1800" dirty="0"/>
                        <a:t>Me </a:t>
                      </a:r>
                      <a:r>
                        <a:rPr lang="en-US" sz="1800" dirty="0" err="1"/>
                        <a:t>mantengo</a:t>
                      </a:r>
                      <a:r>
                        <a:rPr lang="en-US" sz="1800" dirty="0"/>
                        <a:t> </a:t>
                      </a:r>
                      <a:r>
                        <a:rPr lang="en-US" sz="1800" dirty="0" err="1"/>
                        <a:t>concentrado</a:t>
                      </a:r>
                      <a:r>
                        <a:rPr lang="en-US" sz="1800" dirty="0"/>
                        <a:t> </a:t>
                      </a:r>
                      <a:r>
                        <a:rPr lang="en-US" sz="1800" dirty="0" err="1"/>
                        <a:t>cuando</a:t>
                      </a:r>
                      <a:r>
                        <a:rPr lang="en-US" sz="1800" dirty="0"/>
                        <a:t> </a:t>
                      </a:r>
                      <a:r>
                        <a:rPr lang="en-US" sz="1800" dirty="0" err="1"/>
                        <a:t>escucho</a:t>
                      </a:r>
                      <a:r>
                        <a:rPr lang="en-US" sz="1800" dirty="0"/>
                        <a:t> a los </a:t>
                      </a:r>
                      <a:r>
                        <a:rPr lang="en-US" sz="1800" dirty="0" err="1"/>
                        <a:t>demás</a:t>
                      </a:r>
                      <a:r>
                        <a:rPr lang="en-US" sz="1800" dirty="0"/>
                        <a:t> y </a:t>
                      </a:r>
                      <a:r>
                        <a:rPr lang="en-US" sz="1800" dirty="0" err="1"/>
                        <a:t>considero</a:t>
                      </a:r>
                      <a:r>
                        <a:rPr lang="en-US" sz="1800" dirty="0"/>
                        <a:t> </a:t>
                      </a:r>
                      <a:r>
                        <a:rPr lang="en-US" sz="1800" dirty="0" err="1"/>
                        <a:t>cuidadosamente</a:t>
                      </a:r>
                      <a:r>
                        <a:rPr lang="en-US" sz="1800" dirty="0"/>
                        <a:t> </a:t>
                      </a:r>
                      <a:r>
                        <a:rPr lang="en-US" sz="1800" dirty="0" err="1"/>
                        <a:t>su</a:t>
                      </a:r>
                      <a:r>
                        <a:rPr lang="en-US" sz="1800" dirty="0"/>
                        <a:t> </a:t>
                      </a:r>
                      <a:r>
                        <a:rPr lang="en-US" sz="1800" dirty="0" err="1"/>
                        <a:t>significado</a:t>
                      </a:r>
                      <a:r>
                        <a:rPr lang="en-US" sz="1800" dirty="0"/>
                        <a:t>.</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err="1"/>
                        <a:t>Intento</a:t>
                      </a:r>
                      <a:r>
                        <a:rPr lang="en-US" sz="1800" dirty="0"/>
                        <a:t> </a:t>
                      </a:r>
                      <a:r>
                        <a:rPr lang="en-US" sz="1800" dirty="0" err="1"/>
                        <a:t>conocer</a:t>
                      </a:r>
                      <a:r>
                        <a:rPr lang="en-US" sz="1800" dirty="0"/>
                        <a:t> a las personas que me </a:t>
                      </a:r>
                      <a:r>
                        <a:rPr lang="en-US" sz="1800" dirty="0" err="1"/>
                        <a:t>rodean</a:t>
                      </a:r>
                      <a:r>
                        <a:rPr lang="en-US" sz="1800" dirty="0"/>
                        <a:t>.</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err="1"/>
                        <a:t>Admito</a:t>
                      </a:r>
                      <a:r>
                        <a:rPr lang="en-US" sz="1800" dirty="0"/>
                        <a:t> </a:t>
                      </a:r>
                      <a:r>
                        <a:rPr lang="en-US" sz="1800" dirty="0" err="1"/>
                        <a:t>abiertamente</a:t>
                      </a:r>
                      <a:r>
                        <a:rPr lang="en-US" sz="1800" dirty="0"/>
                        <a:t> mis </a:t>
                      </a:r>
                      <a:r>
                        <a:rPr lang="en-US" sz="1800" dirty="0" err="1"/>
                        <a:t>errores</a:t>
                      </a:r>
                      <a:r>
                        <a:rPr lang="en-US" sz="1800" dirty="0"/>
                        <a:t> ante </a:t>
                      </a:r>
                      <a:r>
                        <a:rPr lang="en-US" sz="1800" dirty="0" err="1"/>
                        <a:t>mí</a:t>
                      </a:r>
                      <a:r>
                        <a:rPr lang="en-US" sz="1800" dirty="0"/>
                        <a:t> </a:t>
                      </a:r>
                      <a:r>
                        <a:rPr lang="en-US" sz="1800" dirty="0" err="1"/>
                        <a:t>mismo</a:t>
                      </a:r>
                      <a:r>
                        <a:rPr lang="en-US" sz="1800" dirty="0"/>
                        <a:t> y ante los </a:t>
                      </a:r>
                      <a:r>
                        <a:rPr lang="en-US" sz="1800" dirty="0" err="1"/>
                        <a:t>demás</a:t>
                      </a:r>
                      <a:r>
                        <a:rPr lang="en-US" sz="1800" dirty="0"/>
                        <a:t> y </a:t>
                      </a:r>
                      <a:r>
                        <a:rPr lang="en-US" sz="1800" dirty="0" err="1"/>
                        <a:t>trabajo</a:t>
                      </a:r>
                      <a:r>
                        <a:rPr lang="en-US" sz="1800" dirty="0"/>
                        <a:t> para </a:t>
                      </a:r>
                      <a:r>
                        <a:rPr lang="en-US" sz="1800" dirty="0" err="1"/>
                        <a:t>corregirlos</a:t>
                      </a:r>
                      <a:r>
                        <a:rPr lang="en-US" sz="1800" dirty="0"/>
                        <a:t>.</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p:nvPr/>
        </p:nvSpPr>
        <p:spPr>
          <a:xfrm>
            <a:off x="3556725" y="856000"/>
            <a:ext cx="5522700" cy="1524900"/>
          </a:xfrm>
          <a:prstGeom prst="rect">
            <a:avLst/>
          </a:prstGeom>
          <a:noFill/>
          <a:ln>
            <a:noFill/>
          </a:ln>
        </p:spPr>
        <p:txBody>
          <a:bodyPr spcFirstLastPara="1" wrap="square" lIns="62850" tIns="31425" rIns="62850" bIns="31425" anchor="t" anchorCtr="0">
            <a:noAutofit/>
          </a:bodyPr>
          <a:lstStyle/>
          <a:p>
            <a:pPr lvl="0"/>
            <a:r>
              <a:rPr lang="en-US" sz="1600" b="1" dirty="0">
                <a:solidFill>
                  <a:srgbClr val="BF9000"/>
                </a:solidFill>
                <a:latin typeface="Calibri"/>
                <a:ea typeface="Calibri"/>
                <a:cs typeface="Calibri"/>
                <a:sym typeface="Calibri"/>
              </a:rPr>
              <a:t>La </a:t>
            </a:r>
            <a:r>
              <a:rPr lang="en-US" sz="1600" b="1" dirty="0" err="1">
                <a:solidFill>
                  <a:srgbClr val="BF9000"/>
                </a:solidFill>
                <a:latin typeface="Calibri"/>
                <a:ea typeface="Calibri"/>
                <a:cs typeface="Calibri"/>
                <a:sym typeface="Calibri"/>
              </a:rPr>
              <a:t>capacidad</a:t>
            </a:r>
            <a:r>
              <a:rPr lang="en-US" sz="1600" b="1" dirty="0">
                <a:solidFill>
                  <a:srgbClr val="BF9000"/>
                </a:solidFill>
                <a:latin typeface="Calibri"/>
                <a:ea typeface="Calibri"/>
                <a:cs typeface="Calibri"/>
                <a:sym typeface="Calibri"/>
              </a:rPr>
              <a:t> de </a:t>
            </a:r>
            <a:r>
              <a:rPr lang="en-US" sz="1600" b="1" dirty="0" err="1">
                <a:solidFill>
                  <a:srgbClr val="BF9000"/>
                </a:solidFill>
                <a:latin typeface="Calibri"/>
                <a:ea typeface="Calibri"/>
                <a:cs typeface="Calibri"/>
                <a:sym typeface="Calibri"/>
              </a:rPr>
              <a:t>tomar</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decisiones</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cuidadosas</a:t>
            </a:r>
            <a:r>
              <a:rPr lang="en-US" sz="1600" b="1" dirty="0">
                <a:solidFill>
                  <a:srgbClr val="BF9000"/>
                </a:solidFill>
                <a:latin typeface="Calibri"/>
                <a:ea typeface="Calibri"/>
                <a:cs typeface="Calibri"/>
                <a:sym typeface="Calibri"/>
              </a:rPr>
              <a:t> y </a:t>
            </a:r>
            <a:r>
              <a:rPr lang="en-US" sz="1600" b="1" dirty="0" err="1">
                <a:solidFill>
                  <a:srgbClr val="BF9000"/>
                </a:solidFill>
                <a:latin typeface="Calibri"/>
                <a:ea typeface="Calibri"/>
                <a:cs typeface="Calibri"/>
                <a:sym typeface="Calibri"/>
              </a:rPr>
              <a:t>constructivas</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sobre</a:t>
            </a:r>
            <a:r>
              <a:rPr lang="en-US" sz="1600" b="1" dirty="0">
                <a:solidFill>
                  <a:srgbClr val="BF9000"/>
                </a:solidFill>
                <a:latin typeface="Calibri"/>
                <a:ea typeface="Calibri"/>
                <a:cs typeface="Calibri"/>
                <a:sym typeface="Calibri"/>
              </a:rPr>
              <a:t> el </a:t>
            </a:r>
            <a:r>
              <a:rPr lang="en-US" sz="1600" b="1" dirty="0" err="1">
                <a:solidFill>
                  <a:srgbClr val="BF9000"/>
                </a:solidFill>
                <a:latin typeface="Calibri"/>
                <a:ea typeface="Calibri"/>
                <a:cs typeface="Calibri"/>
                <a:sym typeface="Calibri"/>
              </a:rPr>
              <a:t>comportamiento</a:t>
            </a:r>
            <a:r>
              <a:rPr lang="en-US" sz="1600" b="1" dirty="0">
                <a:solidFill>
                  <a:srgbClr val="BF9000"/>
                </a:solidFill>
                <a:latin typeface="Calibri"/>
                <a:ea typeface="Calibri"/>
                <a:cs typeface="Calibri"/>
                <a:sym typeface="Calibri"/>
              </a:rPr>
              <a:t> personal y las </a:t>
            </a:r>
            <a:r>
              <a:rPr lang="en-US" sz="1600" b="1" dirty="0" err="1">
                <a:solidFill>
                  <a:srgbClr val="BF9000"/>
                </a:solidFill>
                <a:latin typeface="Calibri"/>
                <a:ea typeface="Calibri"/>
                <a:cs typeface="Calibri"/>
                <a:sym typeface="Calibri"/>
              </a:rPr>
              <a:t>interacciones</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sociales</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en</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diversas</a:t>
            </a:r>
            <a:r>
              <a:rPr lang="en-US" sz="1600" b="1" dirty="0">
                <a:solidFill>
                  <a:srgbClr val="BF9000"/>
                </a:solidFill>
                <a:latin typeface="Calibri"/>
                <a:ea typeface="Calibri"/>
                <a:cs typeface="Calibri"/>
                <a:sym typeface="Calibri"/>
              </a:rPr>
              <a:t> </a:t>
            </a:r>
            <a:r>
              <a:rPr lang="en-US" sz="1600" b="1" dirty="0" err="1">
                <a:solidFill>
                  <a:srgbClr val="BF9000"/>
                </a:solidFill>
                <a:latin typeface="Calibri"/>
                <a:ea typeface="Calibri"/>
                <a:cs typeface="Calibri"/>
                <a:sym typeface="Calibri"/>
              </a:rPr>
              <a:t>situaciones</a:t>
            </a:r>
            <a:r>
              <a:rPr lang="en-US" sz="1600" b="1" dirty="0">
                <a:solidFill>
                  <a:srgbClr val="BF9000"/>
                </a:solidFill>
                <a:latin typeface="Calibri"/>
                <a:ea typeface="Calibri"/>
                <a:cs typeface="Calibri"/>
                <a:sym typeface="Calibri"/>
              </a:rPr>
              <a:t>. </a:t>
            </a:r>
            <a:r>
              <a:rPr lang="en-US" sz="1600" dirty="0" err="1">
                <a:solidFill>
                  <a:schemeClr val="dk1"/>
                </a:solidFill>
                <a:latin typeface="Calibri"/>
                <a:ea typeface="Calibri"/>
                <a:cs typeface="Calibri"/>
                <a:sym typeface="Calibri"/>
              </a:rPr>
              <a:t>Esto</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incluye</a:t>
            </a:r>
            <a:r>
              <a:rPr lang="en-US" sz="1600" dirty="0">
                <a:solidFill>
                  <a:schemeClr val="dk1"/>
                </a:solidFill>
                <a:latin typeface="Calibri"/>
                <a:ea typeface="Calibri"/>
                <a:cs typeface="Calibri"/>
                <a:sym typeface="Calibri"/>
              </a:rPr>
              <a:t> la </a:t>
            </a:r>
            <a:r>
              <a:rPr lang="en-US" sz="1600" dirty="0" err="1">
                <a:solidFill>
                  <a:schemeClr val="dk1"/>
                </a:solidFill>
                <a:latin typeface="Calibri"/>
                <a:ea typeface="Calibri"/>
                <a:cs typeface="Calibri"/>
                <a:sym typeface="Calibri"/>
              </a:rPr>
              <a:t>capacidad</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considerar</a:t>
            </a:r>
            <a:r>
              <a:rPr lang="en-US" sz="1600" dirty="0">
                <a:solidFill>
                  <a:schemeClr val="dk1"/>
                </a:solidFill>
                <a:latin typeface="Calibri"/>
                <a:ea typeface="Calibri"/>
                <a:cs typeface="Calibri"/>
                <a:sym typeface="Calibri"/>
              </a:rPr>
              <a:t> las </a:t>
            </a:r>
            <a:r>
              <a:rPr lang="en-US" sz="1600" dirty="0" err="1">
                <a:solidFill>
                  <a:schemeClr val="dk1"/>
                </a:solidFill>
                <a:latin typeface="Calibri"/>
                <a:ea typeface="Calibri"/>
                <a:cs typeface="Calibri"/>
                <a:sym typeface="Calibri"/>
              </a:rPr>
              <a:t>normas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éticas</a:t>
            </a:r>
            <a:r>
              <a:rPr lang="en-US" sz="1600" dirty="0">
                <a:solidFill>
                  <a:schemeClr val="dk1"/>
                </a:solidFill>
                <a:latin typeface="Calibri"/>
                <a:ea typeface="Calibri"/>
                <a:cs typeface="Calibri"/>
                <a:sym typeface="Calibri"/>
              </a:rPr>
              <a:t> y las </a:t>
            </a:r>
            <a:r>
              <a:rPr lang="en-US" sz="1600" dirty="0" err="1">
                <a:solidFill>
                  <a:schemeClr val="dk1"/>
                </a:solidFill>
                <a:latin typeface="Calibri"/>
                <a:ea typeface="Calibri"/>
                <a:cs typeface="Calibri"/>
                <a:sym typeface="Calibri"/>
              </a:rPr>
              <a:t>preocupaciones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seguridad</a:t>
            </a:r>
            <a:r>
              <a:rPr lang="en-US" sz="1600" dirty="0">
                <a:solidFill>
                  <a:schemeClr val="dk1"/>
                </a:solidFill>
                <a:latin typeface="Calibri"/>
                <a:ea typeface="Calibri"/>
                <a:cs typeface="Calibri"/>
                <a:sym typeface="Calibri"/>
              </a:rPr>
              <a:t>, y de </a:t>
            </a:r>
            <a:r>
              <a:rPr lang="en-US" sz="1600" dirty="0" err="1">
                <a:solidFill>
                  <a:schemeClr val="dk1"/>
                </a:solidFill>
                <a:latin typeface="Calibri"/>
                <a:ea typeface="Calibri"/>
                <a:cs typeface="Calibri"/>
                <a:sym typeface="Calibri"/>
              </a:rPr>
              <a:t>evaluar</a:t>
            </a:r>
            <a:r>
              <a:rPr lang="en-US" sz="1600" dirty="0">
                <a:solidFill>
                  <a:schemeClr val="dk1"/>
                </a:solidFill>
                <a:latin typeface="Calibri"/>
                <a:ea typeface="Calibri"/>
                <a:cs typeface="Calibri"/>
                <a:sym typeface="Calibri"/>
              </a:rPr>
              <a:t> los </a:t>
            </a:r>
            <a:r>
              <a:rPr lang="en-US" sz="1600" dirty="0" err="1">
                <a:solidFill>
                  <a:schemeClr val="dk1"/>
                </a:solidFill>
                <a:latin typeface="Calibri"/>
                <a:ea typeface="Calibri"/>
                <a:cs typeface="Calibri"/>
                <a:sym typeface="Calibri"/>
              </a:rPr>
              <a:t>beneficios</a:t>
            </a:r>
            <a:r>
              <a:rPr lang="en-US" sz="1600" dirty="0">
                <a:solidFill>
                  <a:schemeClr val="dk1"/>
                </a:solidFill>
                <a:latin typeface="Calibri"/>
                <a:ea typeface="Calibri"/>
                <a:cs typeface="Calibri"/>
                <a:sym typeface="Calibri"/>
              </a:rPr>
              <a:t> y las </a:t>
            </a:r>
            <a:r>
              <a:rPr lang="en-US" sz="1600" dirty="0" err="1">
                <a:solidFill>
                  <a:schemeClr val="dk1"/>
                </a:solidFill>
                <a:latin typeface="Calibri"/>
                <a:ea typeface="Calibri"/>
                <a:cs typeface="Calibri"/>
                <a:sym typeface="Calibri"/>
              </a:rPr>
              <a:t>consecuencias</a:t>
            </a:r>
            <a:r>
              <a:rPr lang="en-US" sz="1600" dirty="0">
                <a:solidFill>
                  <a:schemeClr val="dk1"/>
                </a:solidFill>
                <a:latin typeface="Calibri"/>
                <a:ea typeface="Calibri"/>
                <a:cs typeface="Calibri"/>
                <a:sym typeface="Calibri"/>
              </a:rPr>
              <a:t> de </a:t>
            </a:r>
            <a:r>
              <a:rPr lang="en-US" sz="1600" dirty="0" err="1">
                <a:solidFill>
                  <a:schemeClr val="dk1"/>
                </a:solidFill>
                <a:latin typeface="Calibri"/>
                <a:ea typeface="Calibri"/>
                <a:cs typeface="Calibri"/>
                <a:sym typeface="Calibri"/>
              </a:rPr>
              <a:t>diversas</a:t>
            </a:r>
            <a:r>
              <a:rPr lang="en-US" sz="1600" dirty="0">
                <a:solidFill>
                  <a:schemeClr val="dk1"/>
                </a:solidFill>
                <a:latin typeface="Calibri"/>
                <a:ea typeface="Calibri"/>
                <a:cs typeface="Calibri"/>
                <a:sym typeface="Calibri"/>
              </a:rPr>
              <a:t> </a:t>
            </a:r>
            <a:r>
              <a:rPr lang="en-US" sz="1600" dirty="0" err="1">
                <a:solidFill>
                  <a:schemeClr val="dk1"/>
                </a:solidFill>
                <a:latin typeface="Calibri"/>
                <a:ea typeface="Calibri"/>
                <a:cs typeface="Calibri"/>
                <a:sym typeface="Calibri"/>
              </a:rPr>
              <a:t>acciones</a:t>
            </a:r>
            <a:r>
              <a:rPr lang="en-US" sz="1600" dirty="0">
                <a:solidFill>
                  <a:schemeClr val="dk1"/>
                </a:solidFill>
                <a:latin typeface="Calibri"/>
                <a:ea typeface="Calibri"/>
                <a:cs typeface="Calibri"/>
                <a:sym typeface="Calibri"/>
              </a:rPr>
              <a:t> para el </a:t>
            </a:r>
            <a:r>
              <a:rPr lang="en-US" sz="1600" dirty="0" err="1">
                <a:solidFill>
                  <a:schemeClr val="dk1"/>
                </a:solidFill>
                <a:latin typeface="Calibri"/>
                <a:ea typeface="Calibri"/>
                <a:cs typeface="Calibri"/>
                <a:sym typeface="Calibri"/>
              </a:rPr>
              <a:t>bienestar</a:t>
            </a:r>
            <a:r>
              <a:rPr lang="en-US" sz="1600" dirty="0">
                <a:solidFill>
                  <a:schemeClr val="dk1"/>
                </a:solidFill>
                <a:latin typeface="Calibri"/>
                <a:ea typeface="Calibri"/>
                <a:cs typeface="Calibri"/>
                <a:sym typeface="Calibri"/>
              </a:rPr>
              <a:t> personal, social y </a:t>
            </a:r>
            <a:r>
              <a:rPr lang="en-US" sz="1600" dirty="0" err="1">
                <a:solidFill>
                  <a:schemeClr val="dk1"/>
                </a:solidFill>
                <a:latin typeface="Calibri"/>
                <a:ea typeface="Calibri"/>
                <a:cs typeface="Calibri"/>
                <a:sym typeface="Calibri"/>
              </a:rPr>
              <a:t>colectivo</a:t>
            </a:r>
            <a:r>
              <a:rPr lang="en-US" sz="1600" dirty="0">
                <a:solidFill>
                  <a:schemeClr val="dk1"/>
                </a:solidFill>
                <a:latin typeface="Calibri"/>
                <a:ea typeface="Calibri"/>
                <a:cs typeface="Calibri"/>
                <a:sym typeface="Calibri"/>
              </a:rPr>
              <a:t>.</a:t>
            </a:r>
          </a:p>
          <a:p>
            <a:pPr lvl="0"/>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none" strike="noStrike" cap="none" dirty="0">
                <a:solidFill>
                  <a:schemeClr val="dk1"/>
                </a:solidFill>
                <a:latin typeface="Calibri"/>
                <a:ea typeface="Calibri"/>
                <a:cs typeface="Calibri"/>
                <a:sym typeface="Calibri"/>
              </a:rPr>
              <a:t>Por </a:t>
            </a:r>
            <a:r>
              <a:rPr lang="en-US" sz="1600" b="0" i="0" u="none" strike="noStrike" cap="none" dirty="0" err="1">
                <a:solidFill>
                  <a:schemeClr val="dk1"/>
                </a:solidFill>
                <a:latin typeface="Calibri"/>
                <a:ea typeface="Calibri"/>
                <a:cs typeface="Calibri"/>
                <a:sym typeface="Calibri"/>
              </a:rPr>
              <a:t>ejemplo</a:t>
            </a:r>
            <a:r>
              <a:rPr lang="en-US" sz="1600" b="0" i="0" u="none" strike="noStrike" cap="none" dirty="0">
                <a:solidFill>
                  <a:schemeClr val="dk1"/>
                </a:solidFill>
                <a:latin typeface="Calibri"/>
                <a:ea typeface="Calibri"/>
                <a:cs typeface="Calibri"/>
                <a:sym typeface="Calibri"/>
              </a:rPr>
              <a:t>:</a:t>
            </a:r>
            <a:endParaRPr lang="en-US" sz="16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Demostrar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curiosidad</a:t>
            </a:r>
            <a:r>
              <a:rPr lang="en-US" sz="1300" dirty="0">
                <a:solidFill>
                  <a:schemeClr val="dk1"/>
                </a:solidFill>
                <a:latin typeface="Calibri"/>
                <a:ea typeface="Calibri"/>
                <a:cs typeface="Calibri"/>
                <a:sym typeface="Calibri"/>
              </a:rPr>
              <a:t> y una </a:t>
            </a:r>
            <a:r>
              <a:rPr lang="en-US" sz="1300" dirty="0" err="1">
                <a:solidFill>
                  <a:schemeClr val="dk1"/>
                </a:solidFill>
                <a:latin typeface="Calibri"/>
                <a:ea typeface="Calibri"/>
                <a:cs typeface="Calibri"/>
                <a:sym typeface="Calibri"/>
              </a:rPr>
              <a:t>mentalidad</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abierta</a:t>
            </a:r>
            <a:endParaRPr lang="en-US" sz="13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Aprender</a:t>
            </a:r>
            <a:r>
              <a:rPr lang="en-US" sz="1300" dirty="0">
                <a:solidFill>
                  <a:schemeClr val="dk1"/>
                </a:solidFill>
                <a:latin typeface="Calibri"/>
                <a:ea typeface="Calibri"/>
                <a:cs typeface="Calibri"/>
                <a:sym typeface="Calibri"/>
              </a:rPr>
              <a:t> a </a:t>
            </a:r>
            <a:r>
              <a:rPr lang="en-US" sz="1300" dirty="0" err="1">
                <a:solidFill>
                  <a:schemeClr val="dk1"/>
                </a:solidFill>
                <a:latin typeface="Calibri"/>
                <a:ea typeface="Calibri"/>
                <a:cs typeface="Calibri"/>
                <a:sym typeface="Calibri"/>
              </a:rPr>
              <a:t>emitir</a:t>
            </a:r>
            <a:r>
              <a:rPr lang="en-US" sz="1300" dirty="0">
                <a:solidFill>
                  <a:schemeClr val="dk1"/>
                </a:solidFill>
                <a:latin typeface="Calibri"/>
                <a:ea typeface="Calibri"/>
                <a:cs typeface="Calibri"/>
                <a:sym typeface="Calibri"/>
              </a:rPr>
              <a:t> un </a:t>
            </a:r>
            <a:r>
              <a:rPr lang="en-US" sz="1300" dirty="0" err="1">
                <a:solidFill>
                  <a:schemeClr val="dk1"/>
                </a:solidFill>
                <a:latin typeface="Calibri"/>
                <a:ea typeface="Calibri"/>
                <a:cs typeface="Calibri"/>
                <a:sym typeface="Calibri"/>
              </a:rPr>
              <a:t>juicio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razonado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tras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analizar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información</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datos</a:t>
            </a:r>
            <a:r>
              <a:rPr lang="en-US" sz="1300" dirty="0">
                <a:solidFill>
                  <a:schemeClr val="dk1"/>
                </a:solidFill>
                <a:latin typeface="Calibri"/>
                <a:ea typeface="Calibri"/>
                <a:cs typeface="Calibri"/>
                <a:sym typeface="Calibri"/>
              </a:rPr>
              <a:t> y </a:t>
            </a:r>
            <a:r>
              <a:rPr lang="en-US" sz="1300" dirty="0" err="1">
                <a:solidFill>
                  <a:schemeClr val="dk1"/>
                </a:solidFill>
                <a:latin typeface="Calibri"/>
                <a:ea typeface="Calibri"/>
                <a:cs typeface="Calibri"/>
                <a:sym typeface="Calibri"/>
              </a:rPr>
              <a:t>hechos</a:t>
            </a:r>
            <a:endParaRPr lang="en-US" sz="13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Identificar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soluciones</a:t>
            </a:r>
            <a:r>
              <a:rPr lang="en-US" sz="1300" dirty="0">
                <a:solidFill>
                  <a:schemeClr val="dk1"/>
                </a:solidFill>
                <a:latin typeface="Calibri"/>
                <a:ea typeface="Calibri"/>
                <a:cs typeface="Calibri"/>
                <a:sym typeface="Calibri"/>
              </a:rPr>
              <a:t> para </a:t>
            </a:r>
            <a:r>
              <a:rPr lang="en-US" sz="1300" dirty="0" err="1">
                <a:solidFill>
                  <a:schemeClr val="dk1"/>
                </a:solidFill>
                <a:latin typeface="Calibri"/>
                <a:ea typeface="Calibri"/>
                <a:cs typeface="Calibri"/>
                <a:sym typeface="Calibri"/>
              </a:rPr>
              <a:t>problemas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personales</a:t>
            </a:r>
            <a:r>
              <a:rPr lang="en-US" sz="1300" dirty="0">
                <a:solidFill>
                  <a:schemeClr val="dk1"/>
                </a:solidFill>
                <a:latin typeface="Calibri"/>
                <a:ea typeface="Calibri"/>
                <a:cs typeface="Calibri"/>
                <a:sym typeface="Calibri"/>
              </a:rPr>
              <a:t> y </a:t>
            </a:r>
            <a:r>
              <a:rPr lang="en-US" sz="1300" dirty="0" err="1">
                <a:solidFill>
                  <a:schemeClr val="dk1"/>
                </a:solidFill>
                <a:latin typeface="Calibri"/>
                <a:ea typeface="Calibri"/>
                <a:cs typeface="Calibri"/>
                <a:sym typeface="Calibri"/>
              </a:rPr>
              <a:t>sociales</a:t>
            </a:r>
            <a:endParaRPr lang="en-US" sz="13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Anticipar</a:t>
            </a:r>
            <a:r>
              <a:rPr lang="en-US" sz="1300" dirty="0">
                <a:solidFill>
                  <a:schemeClr val="dk1"/>
                </a:solidFill>
                <a:latin typeface="Calibri"/>
                <a:ea typeface="Calibri"/>
                <a:cs typeface="Calibri"/>
                <a:sym typeface="Calibri"/>
              </a:rPr>
              <a:t> y </a:t>
            </a:r>
            <a:r>
              <a:rPr lang="en-US" sz="1300" dirty="0" err="1">
                <a:solidFill>
                  <a:schemeClr val="dk1"/>
                </a:solidFill>
                <a:latin typeface="Calibri"/>
                <a:ea typeface="Calibri"/>
                <a:cs typeface="Calibri"/>
                <a:sym typeface="Calibri"/>
              </a:rPr>
              <a:t>evaluar</a:t>
            </a:r>
            <a:r>
              <a:rPr lang="en-US" sz="1300" dirty="0">
                <a:solidFill>
                  <a:schemeClr val="dk1"/>
                </a:solidFill>
                <a:latin typeface="Calibri"/>
                <a:ea typeface="Calibri"/>
                <a:cs typeface="Calibri"/>
                <a:sym typeface="Calibri"/>
              </a:rPr>
              <a:t> las </a:t>
            </a:r>
            <a:r>
              <a:rPr lang="en-US" sz="1300" dirty="0" err="1">
                <a:solidFill>
                  <a:schemeClr val="dk1"/>
                </a:solidFill>
                <a:latin typeface="Calibri"/>
                <a:ea typeface="Calibri"/>
                <a:cs typeface="Calibri"/>
                <a:sym typeface="Calibri"/>
              </a:rPr>
              <a:t>consecuencias</a:t>
            </a:r>
            <a:r>
              <a:rPr lang="en-US" sz="1300" dirty="0">
                <a:solidFill>
                  <a:schemeClr val="dk1"/>
                </a:solidFill>
                <a:latin typeface="Calibri"/>
                <a:ea typeface="Calibri"/>
                <a:cs typeface="Calibri"/>
                <a:sym typeface="Calibri"/>
              </a:rPr>
              <a:t> de las </a:t>
            </a:r>
            <a:r>
              <a:rPr lang="en-US" sz="1300" dirty="0" err="1">
                <a:solidFill>
                  <a:schemeClr val="dk1"/>
                </a:solidFill>
                <a:latin typeface="Calibri"/>
                <a:ea typeface="Calibri"/>
                <a:cs typeface="Calibri"/>
                <a:sym typeface="Calibri"/>
              </a:rPr>
              <a:t>propias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acciones</a:t>
            </a:r>
            <a:endParaRPr lang="en-US" sz="13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Reconocer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cómo</a:t>
            </a:r>
            <a:r>
              <a:rPr lang="en-US" sz="1300" dirty="0">
                <a:solidFill>
                  <a:schemeClr val="dk1"/>
                </a:solidFill>
                <a:latin typeface="Calibri"/>
                <a:ea typeface="Calibri"/>
                <a:cs typeface="Calibri"/>
                <a:sym typeface="Calibri"/>
              </a:rPr>
              <a:t> las </a:t>
            </a:r>
            <a:r>
              <a:rPr lang="en-US" sz="1300" dirty="0" err="1">
                <a:solidFill>
                  <a:schemeClr val="dk1"/>
                </a:solidFill>
                <a:latin typeface="Calibri"/>
                <a:ea typeface="Calibri"/>
                <a:cs typeface="Calibri"/>
                <a:sym typeface="Calibri"/>
              </a:rPr>
              <a:t>habilidades</a:t>
            </a:r>
            <a:r>
              <a:rPr lang="en-US" sz="1300" dirty="0">
                <a:solidFill>
                  <a:schemeClr val="dk1"/>
                </a:solidFill>
                <a:latin typeface="Calibri"/>
                <a:ea typeface="Calibri"/>
                <a:cs typeface="Calibri"/>
                <a:sym typeface="Calibri"/>
              </a:rPr>
              <a:t> de </a:t>
            </a:r>
            <a:r>
              <a:rPr lang="en-US" sz="1300" dirty="0" err="1">
                <a:solidFill>
                  <a:schemeClr val="dk1"/>
                </a:solidFill>
                <a:latin typeface="Calibri"/>
                <a:ea typeface="Calibri"/>
                <a:cs typeface="Calibri"/>
                <a:sym typeface="Calibri"/>
              </a:rPr>
              <a:t>pensamiento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crítico</a:t>
            </a:r>
            <a:r>
              <a:rPr lang="en-US" sz="1300" dirty="0">
                <a:solidFill>
                  <a:schemeClr val="dk1"/>
                </a:solidFill>
                <a:latin typeface="Calibri"/>
                <a:ea typeface="Calibri"/>
                <a:cs typeface="Calibri"/>
                <a:sym typeface="Calibri"/>
              </a:rPr>
              <a:t> son </a:t>
            </a:r>
            <a:r>
              <a:rPr lang="en-US" sz="1300" dirty="0" err="1">
                <a:solidFill>
                  <a:schemeClr val="dk1"/>
                </a:solidFill>
                <a:latin typeface="Calibri"/>
                <a:ea typeface="Calibri"/>
                <a:cs typeface="Calibri"/>
                <a:sym typeface="Calibri"/>
              </a:rPr>
              <a:t>útiles</a:t>
            </a:r>
            <a:r>
              <a:rPr lang="en-US" sz="1300" dirty="0">
                <a:solidFill>
                  <a:schemeClr val="dk1"/>
                </a:solidFill>
                <a:latin typeface="Calibri"/>
                <a:ea typeface="Calibri"/>
                <a:cs typeface="Calibri"/>
                <a:sym typeface="Calibri"/>
              </a:rPr>
              <a:t> tanto dentro </a:t>
            </a:r>
            <a:r>
              <a:rPr lang="en-US" sz="1300" dirty="0" err="1">
                <a:solidFill>
                  <a:schemeClr val="dk1"/>
                </a:solidFill>
                <a:latin typeface="Calibri"/>
                <a:ea typeface="Calibri"/>
                <a:cs typeface="Calibri"/>
                <a:sym typeface="Calibri"/>
              </a:rPr>
              <a:t>como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fuera</a:t>
            </a:r>
            <a:r>
              <a:rPr lang="en-US" sz="1300" dirty="0">
                <a:solidFill>
                  <a:schemeClr val="dk1"/>
                </a:solidFill>
                <a:latin typeface="Calibri"/>
                <a:ea typeface="Calibri"/>
                <a:cs typeface="Calibri"/>
                <a:sym typeface="Calibri"/>
              </a:rPr>
              <a:t> de la </a:t>
            </a:r>
            <a:r>
              <a:rPr lang="en-US" sz="1300" dirty="0" err="1">
                <a:solidFill>
                  <a:schemeClr val="dk1"/>
                </a:solidFill>
                <a:latin typeface="Calibri"/>
                <a:ea typeface="Calibri"/>
                <a:cs typeface="Calibri"/>
                <a:sym typeface="Calibri"/>
              </a:rPr>
              <a:t>escuela</a:t>
            </a:r>
            <a:endParaRPr lang="en-US" sz="13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Reflexionar</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sobre</a:t>
            </a:r>
            <a:r>
              <a:rPr lang="en-US" sz="1300" dirty="0">
                <a:solidFill>
                  <a:schemeClr val="dk1"/>
                </a:solidFill>
                <a:latin typeface="Calibri"/>
                <a:ea typeface="Calibri"/>
                <a:cs typeface="Calibri"/>
                <a:sym typeface="Calibri"/>
              </a:rPr>
              <a:t> el </a:t>
            </a:r>
            <a:r>
              <a:rPr lang="en-US" sz="1300" dirty="0" err="1">
                <a:solidFill>
                  <a:schemeClr val="dk1"/>
                </a:solidFill>
                <a:latin typeface="Calibri"/>
                <a:ea typeface="Calibri"/>
                <a:cs typeface="Calibri"/>
                <a:sym typeface="Calibri"/>
              </a:rPr>
              <a:t>propio</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papel</a:t>
            </a:r>
            <a:r>
              <a:rPr lang="en-US" sz="1300" dirty="0">
                <a:solidFill>
                  <a:schemeClr val="dk1"/>
                </a:solidFill>
                <a:latin typeface="Calibri"/>
                <a:ea typeface="Calibri"/>
                <a:cs typeface="Calibri"/>
                <a:sym typeface="Calibri"/>
              </a:rPr>
              <a:t> para </a:t>
            </a:r>
            <a:r>
              <a:rPr lang="en-US" sz="1300" dirty="0" err="1">
                <a:solidFill>
                  <a:schemeClr val="dk1"/>
                </a:solidFill>
                <a:latin typeface="Calibri"/>
                <a:ea typeface="Calibri"/>
                <a:cs typeface="Calibri"/>
                <a:sym typeface="Calibri"/>
              </a:rPr>
              <a:t>promover</a:t>
            </a:r>
            <a:r>
              <a:rPr lang="en-US" sz="1300" dirty="0">
                <a:solidFill>
                  <a:schemeClr val="dk1"/>
                </a:solidFill>
                <a:latin typeface="Calibri"/>
                <a:ea typeface="Calibri"/>
                <a:cs typeface="Calibri"/>
                <a:sym typeface="Calibri"/>
              </a:rPr>
              <a:t> el </a:t>
            </a:r>
            <a:r>
              <a:rPr lang="en-US" sz="1300" dirty="0" err="1">
                <a:solidFill>
                  <a:schemeClr val="dk1"/>
                </a:solidFill>
                <a:latin typeface="Calibri"/>
                <a:ea typeface="Calibri"/>
                <a:cs typeface="Calibri"/>
                <a:sym typeface="Calibri"/>
              </a:rPr>
              <a:t>bienestar</a:t>
            </a:r>
            <a:r>
              <a:rPr lang="en-US" sz="1300" dirty="0">
                <a:solidFill>
                  <a:schemeClr val="dk1"/>
                </a:solidFill>
                <a:latin typeface="Calibri"/>
                <a:ea typeface="Calibri"/>
                <a:cs typeface="Calibri"/>
                <a:sym typeface="Calibri"/>
              </a:rPr>
              <a:t> personal, familiar y </a:t>
            </a:r>
            <a:r>
              <a:rPr lang="en-US" sz="1300" dirty="0" err="1">
                <a:solidFill>
                  <a:schemeClr val="dk1"/>
                </a:solidFill>
                <a:latin typeface="Calibri"/>
                <a:ea typeface="Calibri"/>
                <a:cs typeface="Calibri"/>
                <a:sym typeface="Calibri"/>
              </a:rPr>
              <a:t>comunitario</a:t>
            </a:r>
            <a:r>
              <a:rPr lang="en-US" sz="1300" dirty="0">
                <a:solidFill>
                  <a:schemeClr val="dk1"/>
                </a:solidFill>
                <a:latin typeface="Calibri"/>
                <a:ea typeface="Calibri"/>
                <a:cs typeface="Calibri"/>
                <a:sym typeface="Calibri"/>
              </a:rPr>
              <a:t> </a:t>
            </a:r>
          </a:p>
          <a:p>
            <a:pPr marL="171450" marR="0" lvl="0" indent="-171450" algn="l" rtl="0">
              <a:lnSpc>
                <a:spcPct val="100000"/>
              </a:lnSpc>
              <a:spcBef>
                <a:spcPts val="0"/>
              </a:spcBef>
              <a:spcAft>
                <a:spcPts val="0"/>
              </a:spcAft>
              <a:buFont typeface="Arial" panose="020B0604020202020204" pitchFamily="34" charset="0"/>
              <a:buChar char="•"/>
            </a:pPr>
            <a:r>
              <a:rPr lang="en-US" sz="1300" dirty="0" err="1">
                <a:solidFill>
                  <a:schemeClr val="dk1"/>
                </a:solidFill>
                <a:latin typeface="Calibri"/>
                <a:ea typeface="Calibri"/>
                <a:cs typeface="Calibri"/>
                <a:sym typeface="Calibri"/>
              </a:rPr>
              <a:t>Evaluar</a:t>
            </a:r>
            <a:r>
              <a:rPr lang="en-US" sz="1300" dirty="0">
                <a:solidFill>
                  <a:schemeClr val="dk1"/>
                </a:solidFill>
                <a:latin typeface="Calibri"/>
                <a:ea typeface="Calibri"/>
                <a:cs typeface="Calibri"/>
                <a:sym typeface="Calibri"/>
              </a:rPr>
              <a:t> las </a:t>
            </a:r>
            <a:r>
              <a:rPr lang="en-US" sz="1300" dirty="0" err="1">
                <a:solidFill>
                  <a:schemeClr val="dk1"/>
                </a:solidFill>
                <a:latin typeface="Calibri"/>
                <a:ea typeface="Calibri"/>
                <a:cs typeface="Calibri"/>
                <a:sym typeface="Calibri"/>
              </a:rPr>
              <a:t>repercusiones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personales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interpersonales</a:t>
            </a:r>
            <a:r>
              <a:rPr lang="en-US" sz="1300" dirty="0">
                <a:solidFill>
                  <a:schemeClr val="dk1"/>
                </a:solidFill>
                <a:latin typeface="Calibri"/>
                <a:ea typeface="Calibri"/>
                <a:cs typeface="Calibri"/>
                <a:sym typeface="Calibri"/>
              </a:rPr>
              <a:t>, </a:t>
            </a:r>
            <a:r>
              <a:rPr lang="en-US" sz="1300" dirty="0" err="1">
                <a:solidFill>
                  <a:schemeClr val="dk1"/>
                </a:solidFill>
                <a:latin typeface="Calibri"/>
                <a:ea typeface="Calibri"/>
                <a:cs typeface="Calibri"/>
                <a:sym typeface="Calibri"/>
              </a:rPr>
              <a:t>comunitarias</a:t>
            </a:r>
            <a:r>
              <a:rPr lang="en-US" sz="1300" dirty="0">
                <a:solidFill>
                  <a:schemeClr val="dk1"/>
                </a:solidFill>
                <a:latin typeface="Calibri"/>
                <a:ea typeface="Calibri"/>
                <a:cs typeface="Calibri"/>
                <a:sym typeface="Calibri"/>
              </a:rPr>
              <a:t> e </a:t>
            </a:r>
            <a:r>
              <a:rPr lang="en-US" sz="1300" dirty="0" err="1">
                <a:solidFill>
                  <a:schemeClr val="dk1"/>
                </a:solidFill>
                <a:latin typeface="Calibri"/>
                <a:ea typeface="Calibri"/>
                <a:cs typeface="Calibri"/>
                <a:sym typeface="Calibri"/>
              </a:rPr>
              <a:t>institucionales</a:t>
            </a:r>
            <a:endParaRPr lang="en-US" sz="1300" dirty="0">
              <a:solidFill>
                <a:schemeClr val="dk1"/>
              </a:solidFill>
              <a:latin typeface="Calibri"/>
              <a:ea typeface="Calibri"/>
              <a:cs typeface="Calibri"/>
              <a:sym typeface="Calibri"/>
            </a:endParaRPr>
          </a:p>
          <a:p>
            <a:pPr marL="419100" lvl="0" indent="-266700">
              <a:buClr>
                <a:schemeClr val="dk1"/>
              </a:buClr>
              <a:buSzPts val="200"/>
              <a:buFont typeface="Calibri"/>
              <a:buChar char="●"/>
            </a:pPr>
            <a:endParaRPr lang="en-US" sz="1200" dirty="0">
              <a:solidFill>
                <a:schemeClr val="dk1"/>
              </a:solidFill>
              <a:latin typeface="Calibri"/>
              <a:ea typeface="Calibri"/>
              <a:cs typeface="Calibri"/>
              <a:sym typeface="Calibri"/>
            </a:endParaRPr>
          </a:p>
        </p:txBody>
      </p:sp>
      <p:sp>
        <p:nvSpPr>
          <p:cNvPr id="297" name="Google Shape;297;p42"/>
          <p:cNvSpPr txBox="1"/>
          <p:nvPr/>
        </p:nvSpPr>
        <p:spPr>
          <a:xfrm>
            <a:off x="3119325" y="302950"/>
            <a:ext cx="6397500" cy="559500"/>
          </a:xfrm>
          <a:prstGeom prst="rect">
            <a:avLst/>
          </a:prstGeom>
          <a:noFill/>
          <a:ln>
            <a:noFill/>
          </a:ln>
        </p:spPr>
        <p:txBody>
          <a:bodyPr spcFirstLastPara="1" wrap="square" lIns="62850" tIns="31425" rIns="62850" bIns="31425" anchor="ctr" anchorCtr="0">
            <a:noAutofit/>
          </a:bodyPr>
          <a:lstStyle/>
          <a:p>
            <a:pPr lvl="0">
              <a:lnSpc>
                <a:spcPct val="90000"/>
              </a:lnSpc>
            </a:pPr>
            <a:r>
              <a:rPr lang="en-US" sz="3000" b="1" dirty="0">
                <a:solidFill>
                  <a:srgbClr val="BF9000"/>
                </a:solidFill>
                <a:latin typeface="Calibri"/>
                <a:ea typeface="Calibri"/>
                <a:cs typeface="Calibri"/>
                <a:sym typeface="Calibri"/>
              </a:rPr>
              <a:t>TOMA DE DECISIONES RESPONSABLE</a:t>
            </a:r>
            <a:endParaRPr lang="en-US" sz="3000" b="0" i="0" u="none" strike="noStrike" cap="none" dirty="0">
              <a:solidFill>
                <a:srgbClr val="BF9000"/>
              </a:solidFill>
              <a:latin typeface="Arial"/>
              <a:ea typeface="Arial"/>
              <a:cs typeface="Arial"/>
              <a:sym typeface="Arial"/>
            </a:endParaRPr>
          </a:p>
        </p:txBody>
      </p:sp>
      <p:cxnSp>
        <p:nvCxnSpPr>
          <p:cNvPr id="298" name="Google Shape;298;p42"/>
          <p:cNvCxnSpPr/>
          <p:nvPr/>
        </p:nvCxnSpPr>
        <p:spPr>
          <a:xfrm>
            <a:off x="3119325" y="862450"/>
            <a:ext cx="5226300" cy="7800"/>
          </a:xfrm>
          <a:prstGeom prst="straightConnector1">
            <a:avLst/>
          </a:prstGeom>
          <a:noFill/>
          <a:ln w="19050" cap="flat" cmpd="sng">
            <a:solidFill>
              <a:srgbClr val="BF9000"/>
            </a:solidFill>
            <a:prstDash val="solid"/>
            <a:round/>
            <a:headEnd type="none" w="sm" len="sm"/>
            <a:tailEnd type="none" w="sm" len="sm"/>
          </a:ln>
        </p:spPr>
      </p:cxnSp>
      <p:pic>
        <p:nvPicPr>
          <p:cNvPr id="6" name="Picture 5" descr="Chart&#10;&#10;Description automatically generated">
            <a:extLst>
              <a:ext uri="{FF2B5EF4-FFF2-40B4-BE49-F238E27FC236}">
                <a16:creationId xmlns:a16="http://schemas.microsoft.com/office/drawing/2014/main" id="{A938CC0A-15E0-8A44-99E3-0B0630491D66}"/>
              </a:ext>
            </a:extLst>
          </p:cNvPr>
          <p:cNvPicPr>
            <a:picLocks noChangeAspect="1"/>
          </p:cNvPicPr>
          <p:nvPr/>
        </p:nvPicPr>
        <p:blipFill>
          <a:blip r:embed="rId3"/>
          <a:stretch>
            <a:fillRect/>
          </a:stretch>
        </p:blipFill>
        <p:spPr>
          <a:xfrm>
            <a:off x="182321" y="862450"/>
            <a:ext cx="3317750" cy="32144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p:nvPr/>
        </p:nvSpPr>
        <p:spPr>
          <a:xfrm>
            <a:off x="0" y="318525"/>
            <a:ext cx="91440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3900" b="1" dirty="0" err="1">
                <a:solidFill>
                  <a:srgbClr val="C2961C"/>
                </a:solidFill>
                <a:latin typeface="Calibri"/>
                <a:ea typeface="Calibri"/>
                <a:cs typeface="Calibri"/>
                <a:sym typeface="Calibri"/>
              </a:rPr>
              <a:t>Reflexión</a:t>
            </a:r>
            <a:r>
              <a:rPr lang="en-US" sz="3900" b="1" dirty="0">
                <a:solidFill>
                  <a:srgbClr val="C2961C"/>
                </a:solidFill>
                <a:latin typeface="Calibri"/>
                <a:ea typeface="Calibri"/>
                <a:cs typeface="Calibri"/>
                <a:sym typeface="Calibri"/>
              </a:rPr>
              <a:t>: Toma de </a:t>
            </a:r>
            <a:r>
              <a:rPr lang="en-US" sz="3900" b="1" dirty="0" err="1">
                <a:solidFill>
                  <a:srgbClr val="C2961C"/>
                </a:solidFill>
                <a:latin typeface="Calibri"/>
                <a:ea typeface="Calibri"/>
                <a:cs typeface="Calibri"/>
                <a:sym typeface="Calibri"/>
              </a:rPr>
              <a:t>decisiones</a:t>
            </a:r>
            <a:r>
              <a:rPr lang="en-US" sz="3900" b="1" dirty="0">
                <a:solidFill>
                  <a:srgbClr val="C2961C"/>
                </a:solidFill>
                <a:latin typeface="Calibri"/>
                <a:ea typeface="Calibri"/>
                <a:cs typeface="Calibri"/>
                <a:sym typeface="Calibri"/>
              </a:rPr>
              <a:t> </a:t>
            </a:r>
            <a:r>
              <a:rPr lang="en-US" sz="3900" b="1" dirty="0" err="1">
                <a:solidFill>
                  <a:srgbClr val="C2961C"/>
                </a:solidFill>
                <a:latin typeface="Calibri"/>
                <a:ea typeface="Calibri"/>
                <a:cs typeface="Calibri"/>
                <a:sym typeface="Calibri"/>
              </a:rPr>
              <a:t>responsable</a:t>
            </a:r>
            <a:endParaRPr sz="3900" b="0" i="0" u="none" strike="noStrike" cap="none" dirty="0">
              <a:solidFill>
                <a:srgbClr val="C2961C"/>
              </a:solidFill>
              <a:latin typeface="Arial"/>
              <a:ea typeface="Arial"/>
              <a:cs typeface="Arial"/>
              <a:sym typeface="Arial"/>
            </a:endParaRPr>
          </a:p>
        </p:txBody>
      </p:sp>
      <p:sp>
        <p:nvSpPr>
          <p:cNvPr id="305" name="Google Shape;305;p43"/>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lvl="0" algn="ctr">
              <a:lnSpc>
                <a:spcPct val="90000"/>
              </a:lnSpc>
            </a:pPr>
            <a:r>
              <a:rPr lang="en-US" sz="2400" b="1" dirty="0">
                <a:solidFill>
                  <a:srgbClr val="C2961C"/>
                </a:solidFill>
                <a:latin typeface="Calibri"/>
                <a:ea typeface="Calibri"/>
                <a:cs typeface="Calibri"/>
                <a:sym typeface="Calibri"/>
              </a:rPr>
              <a:t>¿</a:t>
            </a:r>
            <a:r>
              <a:rPr lang="en-US" sz="2400" b="1" dirty="0" err="1">
                <a:solidFill>
                  <a:srgbClr val="C2961C"/>
                </a:solidFill>
                <a:latin typeface="Calibri"/>
                <a:ea typeface="Calibri"/>
                <a:cs typeface="Calibri"/>
                <a:sym typeface="Calibri"/>
              </a:rPr>
              <a:t>Qué</a:t>
            </a:r>
            <a:r>
              <a:rPr lang="en-US" sz="2400" b="1" dirty="0">
                <a:solidFill>
                  <a:srgbClr val="C2961C"/>
                </a:solidFill>
                <a:latin typeface="Calibri"/>
                <a:ea typeface="Calibri"/>
                <a:cs typeface="Calibri"/>
                <a:sym typeface="Calibri"/>
              </a:rPr>
              <a:t> les </a:t>
            </a:r>
            <a:r>
              <a:rPr lang="en-US" sz="2400" b="1" dirty="0" err="1">
                <a:solidFill>
                  <a:srgbClr val="C2961C"/>
                </a:solidFill>
                <a:latin typeface="Calibri"/>
                <a:ea typeface="Calibri"/>
                <a:cs typeface="Calibri"/>
                <a:sym typeface="Calibri"/>
              </a:rPr>
              <a:t>viene</a:t>
            </a:r>
            <a:r>
              <a:rPr lang="en-US" sz="2400" b="1" dirty="0">
                <a:solidFill>
                  <a:srgbClr val="C2961C"/>
                </a:solidFill>
                <a:latin typeface="Calibri"/>
                <a:ea typeface="Calibri"/>
                <a:cs typeface="Calibri"/>
                <a:sym typeface="Calibri"/>
              </a:rPr>
              <a:t> a la </a:t>
            </a:r>
            <a:r>
              <a:rPr lang="en-US" sz="2400" b="1" dirty="0" err="1">
                <a:solidFill>
                  <a:srgbClr val="C2961C"/>
                </a:solidFill>
                <a:latin typeface="Calibri"/>
                <a:ea typeface="Calibri"/>
                <a:cs typeface="Calibri"/>
                <a:sym typeface="Calibri"/>
              </a:rPr>
              <a:t>mente</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cuando</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leen</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estas</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afirmaciones</a:t>
            </a:r>
            <a:r>
              <a:rPr lang="en-US" sz="2400" b="1" dirty="0">
                <a:solidFill>
                  <a:srgbClr val="C2961C"/>
                </a:solidFill>
                <a:latin typeface="Calibri"/>
                <a:ea typeface="Calibri"/>
                <a:cs typeface="Calibri"/>
                <a:sym typeface="Calibri"/>
              </a:rPr>
              <a:t>?</a:t>
            </a:r>
          </a:p>
        </p:txBody>
      </p:sp>
      <p:sp>
        <p:nvSpPr>
          <p:cNvPr id="306" name="Google Shape;306;p43"/>
          <p:cNvSpPr txBox="1"/>
          <p:nvPr/>
        </p:nvSpPr>
        <p:spPr>
          <a:xfrm>
            <a:off x="355950" y="878025"/>
            <a:ext cx="8432100" cy="1181832"/>
          </a:xfrm>
          <a:prstGeom prst="rect">
            <a:avLst/>
          </a:prstGeom>
          <a:noFill/>
          <a:ln>
            <a:noFill/>
          </a:ln>
        </p:spPr>
        <p:txBody>
          <a:bodyPr spcFirstLastPara="1" wrap="square" lIns="91425" tIns="91425" rIns="91425" bIns="91425" anchor="t" anchorCtr="0">
            <a:spAutoFit/>
          </a:bodyPr>
          <a:lstStyle/>
          <a:p>
            <a:pPr lvl="0" algn="ctr">
              <a:lnSpc>
                <a:spcPct val="90000"/>
              </a:lnSpc>
            </a:pPr>
            <a:r>
              <a:rPr lang="en-US" sz="2400" b="1" dirty="0">
                <a:solidFill>
                  <a:srgbClr val="C2961C"/>
                </a:solidFill>
                <a:latin typeface="Calibri"/>
                <a:ea typeface="Calibri"/>
                <a:cs typeface="Calibri"/>
                <a:sym typeface="Calibri"/>
              </a:rPr>
              <a:t>Las </a:t>
            </a:r>
            <a:r>
              <a:rPr lang="en-US" sz="2400" b="1" dirty="0" err="1">
                <a:solidFill>
                  <a:srgbClr val="C2961C"/>
                </a:solidFill>
                <a:latin typeface="Calibri"/>
                <a:ea typeface="Calibri"/>
                <a:cs typeface="Calibri"/>
                <a:sym typeface="Calibri"/>
              </a:rPr>
              <a:t>siguientes</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afirmaciones</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describen</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algunas</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formas</a:t>
            </a:r>
            <a:r>
              <a:rPr lang="en-US" sz="2400" b="1" dirty="0">
                <a:solidFill>
                  <a:srgbClr val="C2961C"/>
                </a:solidFill>
                <a:latin typeface="Calibri"/>
                <a:ea typeface="Calibri"/>
                <a:cs typeface="Calibri"/>
                <a:sym typeface="Calibri"/>
              </a:rPr>
              <a:t> de </a:t>
            </a:r>
            <a:r>
              <a:rPr lang="en-US" sz="2400" b="1" dirty="0" err="1">
                <a:solidFill>
                  <a:srgbClr val="C2961C"/>
                </a:solidFill>
                <a:latin typeface="Calibri"/>
                <a:ea typeface="Calibri"/>
                <a:cs typeface="Calibri"/>
                <a:sym typeface="Calibri"/>
              </a:rPr>
              <a:t>ver</a:t>
            </a:r>
            <a:r>
              <a:rPr lang="en-US" sz="2400" b="1" dirty="0">
                <a:solidFill>
                  <a:srgbClr val="C2961C"/>
                </a:solidFill>
                <a:latin typeface="Calibri"/>
                <a:ea typeface="Calibri"/>
                <a:cs typeface="Calibri"/>
                <a:sym typeface="Calibri"/>
              </a:rPr>
              <a:t> la </a:t>
            </a:r>
            <a:r>
              <a:rPr lang="en-US" sz="2400" b="1" dirty="0" err="1">
                <a:solidFill>
                  <a:srgbClr val="C2961C"/>
                </a:solidFill>
                <a:latin typeface="Calibri"/>
                <a:ea typeface="Calibri"/>
                <a:cs typeface="Calibri"/>
                <a:sym typeface="Calibri"/>
              </a:rPr>
              <a:t>toma</a:t>
            </a:r>
            <a:r>
              <a:rPr lang="en-US" sz="2400" b="1" dirty="0">
                <a:solidFill>
                  <a:srgbClr val="C2961C"/>
                </a:solidFill>
                <a:latin typeface="Calibri"/>
                <a:ea typeface="Calibri"/>
                <a:cs typeface="Calibri"/>
                <a:sym typeface="Calibri"/>
              </a:rPr>
              <a:t> de decisions responsible </a:t>
            </a:r>
            <a:r>
              <a:rPr lang="en-US" sz="2400" b="1" dirty="0" err="1">
                <a:solidFill>
                  <a:srgbClr val="C2961C"/>
                </a:solidFill>
                <a:latin typeface="Calibri"/>
                <a:ea typeface="Calibri"/>
                <a:cs typeface="Calibri"/>
                <a:sym typeface="Calibri"/>
              </a:rPr>
              <a:t>en</a:t>
            </a:r>
            <a:r>
              <a:rPr lang="en-US" sz="2400" b="1" dirty="0">
                <a:solidFill>
                  <a:srgbClr val="C2961C"/>
                </a:solidFill>
                <a:latin typeface="Calibri"/>
                <a:ea typeface="Calibri"/>
                <a:cs typeface="Calibri"/>
                <a:sym typeface="Calibri"/>
              </a:rPr>
              <a:t> sus </a:t>
            </a:r>
            <a:r>
              <a:rPr lang="en-US" sz="2400" b="1" dirty="0" err="1">
                <a:solidFill>
                  <a:srgbClr val="C2961C"/>
                </a:solidFill>
                <a:latin typeface="Calibri"/>
                <a:ea typeface="Calibri"/>
                <a:cs typeface="Calibri"/>
                <a:sym typeface="Calibri"/>
              </a:rPr>
              <a:t>experiencias</a:t>
            </a:r>
            <a:r>
              <a:rPr lang="en-US" sz="2400" b="1" dirty="0">
                <a:solidFill>
                  <a:srgbClr val="C2961C"/>
                </a:solidFill>
                <a:latin typeface="Calibri"/>
                <a:ea typeface="Calibri"/>
                <a:cs typeface="Calibri"/>
                <a:sym typeface="Calibri"/>
              </a:rPr>
              <a:t> </a:t>
            </a:r>
            <a:r>
              <a:rPr lang="en-US" sz="2400" b="1" dirty="0" err="1">
                <a:solidFill>
                  <a:srgbClr val="C2961C"/>
                </a:solidFill>
                <a:latin typeface="Calibri"/>
                <a:ea typeface="Calibri"/>
                <a:cs typeface="Calibri"/>
                <a:sym typeface="Calibri"/>
              </a:rPr>
              <a:t>personales</a:t>
            </a:r>
            <a:r>
              <a:rPr lang="en-US" sz="2400" b="1" dirty="0">
                <a:solidFill>
                  <a:srgbClr val="C2961C"/>
                </a:solidFill>
                <a:latin typeface="Calibri"/>
                <a:ea typeface="Calibri"/>
                <a:cs typeface="Calibri"/>
                <a:sym typeface="Calibri"/>
              </a:rPr>
              <a:t>.</a:t>
            </a:r>
          </a:p>
          <a:p>
            <a:pPr lvl="0" algn="ctr">
              <a:lnSpc>
                <a:spcPct val="90000"/>
              </a:lnSpc>
            </a:pPr>
            <a:endParaRPr lang="en-US" sz="2400" b="1" dirty="0">
              <a:solidFill>
                <a:srgbClr val="C2961C"/>
              </a:solidFill>
              <a:latin typeface="Calibri"/>
              <a:ea typeface="Calibri"/>
              <a:cs typeface="Calibri"/>
              <a:sym typeface="Calibri"/>
            </a:endParaRPr>
          </a:p>
        </p:txBody>
      </p:sp>
      <p:graphicFrame>
        <p:nvGraphicFramePr>
          <p:cNvPr id="307" name="Google Shape;307;p43"/>
          <p:cNvGraphicFramePr/>
          <p:nvPr>
            <p:extLst>
              <p:ext uri="{D42A27DB-BD31-4B8C-83A1-F6EECF244321}">
                <p14:modId xmlns:p14="http://schemas.microsoft.com/office/powerpoint/2010/main" val="3744964400"/>
              </p:ext>
            </p:extLst>
          </p:nvPr>
        </p:nvGraphicFramePr>
        <p:xfrm>
          <a:off x="952500" y="17227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US" sz="1800" dirty="0" err="1"/>
                        <a:t>Involucro</a:t>
                      </a:r>
                      <a:r>
                        <a:rPr lang="en-US" sz="1800" dirty="0"/>
                        <a:t> a los </a:t>
                      </a:r>
                      <a:r>
                        <a:rPr lang="en-US" sz="1800" dirty="0" err="1"/>
                        <a:t>afectados</a:t>
                      </a:r>
                      <a:r>
                        <a:rPr lang="en-US" sz="1800" dirty="0"/>
                        <a:t> para </a:t>
                      </a:r>
                      <a:r>
                        <a:rPr lang="en-US" sz="1800" dirty="0" err="1"/>
                        <a:t>explorar</a:t>
                      </a:r>
                      <a:r>
                        <a:rPr lang="en-US" sz="1800" dirty="0"/>
                        <a:t> un </a:t>
                      </a:r>
                      <a:r>
                        <a:rPr lang="en-US" sz="1800" dirty="0" err="1"/>
                        <a:t>problema</a:t>
                      </a:r>
                      <a:r>
                        <a:rPr lang="en-US" sz="1800" dirty="0"/>
                        <a:t> </a:t>
                      </a:r>
                      <a:r>
                        <a:rPr lang="en-US" sz="1800" dirty="0" err="1"/>
                        <a:t>en</a:t>
                      </a:r>
                      <a:r>
                        <a:rPr lang="en-US" sz="1800" dirty="0"/>
                        <a:t> </a:t>
                      </a:r>
                      <a:r>
                        <a:rPr lang="en-US" sz="1800" dirty="0" err="1"/>
                        <a:t>colaboración</a:t>
                      </a:r>
                      <a:r>
                        <a:rPr lang="en-US" sz="1800" dirty="0"/>
                        <a:t> antes de </a:t>
                      </a:r>
                      <a:r>
                        <a:rPr lang="en-US" sz="1800" dirty="0" err="1"/>
                        <a:t>elegir</a:t>
                      </a:r>
                      <a:r>
                        <a:rPr lang="en-US" sz="1800" dirty="0"/>
                        <a:t> una </a:t>
                      </a:r>
                      <a:r>
                        <a:rPr lang="en-US" sz="1800" dirty="0" err="1"/>
                        <a:t>solución</a:t>
                      </a:r>
                      <a:r>
                        <a:rPr lang="en-US" sz="1800" dirty="0"/>
                        <a:t>.</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800" dirty="0" err="1"/>
                        <a:t>Considero</a:t>
                      </a:r>
                      <a:r>
                        <a:rPr lang="en-US" sz="1800" dirty="0"/>
                        <a:t> </a:t>
                      </a:r>
                      <a:r>
                        <a:rPr lang="en-US" sz="1800" dirty="0" err="1"/>
                        <a:t>cómo</a:t>
                      </a:r>
                      <a:r>
                        <a:rPr lang="en-US" sz="1800" dirty="0"/>
                        <a:t> se </a:t>
                      </a:r>
                      <a:r>
                        <a:rPr lang="en-US" sz="1800" dirty="0" err="1"/>
                        <a:t>verán</a:t>
                      </a:r>
                      <a:r>
                        <a:rPr lang="en-US" sz="1800" dirty="0"/>
                        <a:t> mis </a:t>
                      </a:r>
                      <a:r>
                        <a:rPr lang="en-US" sz="1800" dirty="0" err="1"/>
                        <a:t>decisiones</a:t>
                      </a:r>
                      <a:r>
                        <a:rPr lang="en-US" sz="1800" dirty="0"/>
                        <a:t> a </a:t>
                      </a:r>
                      <a:r>
                        <a:rPr lang="en-US" sz="1800" dirty="0" err="1"/>
                        <a:t>través</a:t>
                      </a:r>
                      <a:r>
                        <a:rPr lang="en-US" sz="1800" dirty="0"/>
                        <a:t> de la </a:t>
                      </a:r>
                      <a:r>
                        <a:rPr lang="en-US" sz="1800" dirty="0" err="1"/>
                        <a:t>lente</a:t>
                      </a:r>
                      <a:r>
                        <a:rPr lang="en-US" sz="1800" dirty="0"/>
                        <a:t> de los </a:t>
                      </a:r>
                      <a:r>
                        <a:rPr lang="en-US" sz="1800" dirty="0" err="1"/>
                        <a:t>jóvenes</a:t>
                      </a:r>
                      <a:r>
                        <a:rPr lang="en-US" sz="1800" dirty="0"/>
                        <a:t> a los que </a:t>
                      </a:r>
                      <a:r>
                        <a:rPr lang="en-US" sz="1800" dirty="0" err="1"/>
                        <a:t>apoyo</a:t>
                      </a:r>
                      <a:r>
                        <a:rPr lang="en-US" sz="1800" dirty="0"/>
                        <a:t> y de la </a:t>
                      </a:r>
                      <a:r>
                        <a:rPr lang="en-US" sz="1800" dirty="0" err="1"/>
                        <a:t>comunidad</a:t>
                      </a:r>
                      <a:r>
                        <a:rPr lang="en-US" sz="1800" dirty="0"/>
                        <a:t> que les </a:t>
                      </a:r>
                      <a:r>
                        <a:rPr lang="en-US" sz="1800" dirty="0" err="1"/>
                        <a:t>rodea</a:t>
                      </a:r>
                      <a:r>
                        <a:rPr lang="en-US" sz="1800" dirty="0"/>
                        <a:t>.</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800" dirty="0" err="1"/>
                        <a:t>Dedico</a:t>
                      </a:r>
                      <a:r>
                        <a:rPr lang="en-US" sz="1800" dirty="0"/>
                        <a:t> </a:t>
                      </a:r>
                      <a:r>
                        <a:rPr lang="en-US" sz="1800" dirty="0" err="1"/>
                        <a:t>tiempo</a:t>
                      </a:r>
                      <a:r>
                        <a:rPr lang="en-US" sz="1800" dirty="0"/>
                        <a:t> a la </a:t>
                      </a:r>
                      <a:r>
                        <a:rPr lang="en-US" sz="1800" dirty="0" err="1"/>
                        <a:t>autorreflexión</a:t>
                      </a:r>
                      <a:r>
                        <a:rPr lang="en-US" sz="1800" dirty="0"/>
                        <a:t> y a la </a:t>
                      </a:r>
                      <a:r>
                        <a:rPr lang="en-US" sz="1800" dirty="0" err="1"/>
                        <a:t>reflexión</a:t>
                      </a:r>
                      <a:r>
                        <a:rPr lang="en-US" sz="1800" dirty="0"/>
                        <a:t> </a:t>
                      </a:r>
                      <a:r>
                        <a:rPr lang="en-US" sz="1800" dirty="0" err="1"/>
                        <a:t>en</a:t>
                      </a:r>
                      <a:r>
                        <a:rPr lang="en-US" sz="1800" dirty="0"/>
                        <a:t> </a:t>
                      </a:r>
                      <a:r>
                        <a:rPr lang="en-US" sz="1800" dirty="0" err="1"/>
                        <a:t>grupo</a:t>
                      </a:r>
                      <a:r>
                        <a:rPr lang="en-US" sz="1800" dirty="0"/>
                        <a:t> </a:t>
                      </a:r>
                      <a:r>
                        <a:rPr lang="en-US" sz="1800" dirty="0" err="1"/>
                        <a:t>sobre</a:t>
                      </a:r>
                      <a:r>
                        <a:rPr lang="en-US" sz="1800" dirty="0"/>
                        <a:t> el </a:t>
                      </a:r>
                      <a:r>
                        <a:rPr lang="en-US" sz="1800" dirty="0" err="1"/>
                        <a:t>progreso</a:t>
                      </a:r>
                      <a:r>
                        <a:rPr lang="en-US" sz="1800" dirty="0"/>
                        <a:t> </a:t>
                      </a:r>
                      <a:r>
                        <a:rPr lang="en-US" sz="1800" dirty="0" err="1"/>
                        <a:t>hacia</a:t>
                      </a:r>
                      <a:r>
                        <a:rPr lang="en-US" sz="1800" dirty="0"/>
                        <a:t> los </a:t>
                      </a:r>
                      <a:r>
                        <a:rPr lang="en-US" sz="1800" dirty="0" err="1"/>
                        <a:t>objetivos</a:t>
                      </a:r>
                      <a:r>
                        <a:rPr lang="en-US" sz="1800" dirty="0"/>
                        <a:t> y el </a:t>
                      </a:r>
                      <a:r>
                        <a:rPr lang="en-US" sz="1800" dirty="0" err="1"/>
                        <a:t>proceso</a:t>
                      </a:r>
                      <a:r>
                        <a:rPr lang="en-US" sz="1800" dirty="0"/>
                        <a:t> </a:t>
                      </a:r>
                      <a:r>
                        <a:rPr lang="en-US" sz="1800" dirty="0" err="1"/>
                        <a:t>utilizado</a:t>
                      </a:r>
                      <a:r>
                        <a:rPr lang="en-US" sz="1800" dirty="0"/>
                        <a:t>.</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cxnSp>
        <p:nvCxnSpPr>
          <p:cNvPr id="314" name="Google Shape;314;p44"/>
          <p:cNvCxnSpPr/>
          <p:nvPr/>
        </p:nvCxnSpPr>
        <p:spPr>
          <a:xfrm rot="10800000" flipH="1">
            <a:off x="0" y="929687"/>
            <a:ext cx="2955300" cy="19200"/>
          </a:xfrm>
          <a:prstGeom prst="straightConnector1">
            <a:avLst/>
          </a:prstGeom>
          <a:noFill/>
          <a:ln w="19050" cap="flat" cmpd="sng">
            <a:solidFill>
              <a:srgbClr val="0076BE"/>
            </a:solidFill>
            <a:prstDash val="solid"/>
            <a:round/>
            <a:headEnd type="none" w="sm" len="sm"/>
            <a:tailEnd type="none" w="sm" len="sm"/>
          </a:ln>
        </p:spPr>
      </p:cxnSp>
      <p:sp>
        <p:nvSpPr>
          <p:cNvPr id="315" name="Google Shape;315;p44"/>
          <p:cNvSpPr txBox="1"/>
          <p:nvPr/>
        </p:nvSpPr>
        <p:spPr>
          <a:xfrm>
            <a:off x="232925" y="1232700"/>
            <a:ext cx="3649800" cy="2954625"/>
          </a:xfrm>
          <a:prstGeom prst="rect">
            <a:avLst/>
          </a:prstGeom>
          <a:noFill/>
          <a:ln>
            <a:noFill/>
          </a:ln>
        </p:spPr>
        <p:txBody>
          <a:bodyPr spcFirstLastPara="1" wrap="square" lIns="91425" tIns="91425" rIns="91425" bIns="91425" anchor="t" anchorCtr="0">
            <a:spAutoFit/>
          </a:bodyPr>
          <a:lstStyle/>
          <a:p>
            <a:pPr lvl="0"/>
            <a:r>
              <a:rPr lang="en-US" sz="1800" dirty="0" err="1">
                <a:latin typeface="Calibri"/>
                <a:ea typeface="Calibri"/>
                <a:cs typeface="Calibri"/>
                <a:sym typeface="Calibri"/>
              </a:rPr>
              <a:t>Nuestro</a:t>
            </a:r>
            <a:r>
              <a:rPr lang="en-US" sz="1800" dirty="0">
                <a:latin typeface="Calibri"/>
                <a:ea typeface="Calibri"/>
                <a:cs typeface="Calibri"/>
                <a:sym typeface="Calibri"/>
              </a:rPr>
              <a:t> </a:t>
            </a:r>
            <a:r>
              <a:rPr lang="en-US" sz="1800" dirty="0" err="1">
                <a:latin typeface="Calibri"/>
                <a:ea typeface="Calibri"/>
                <a:cs typeface="Calibri"/>
                <a:sym typeface="Calibri"/>
              </a:rPr>
              <a:t>marco</a:t>
            </a:r>
            <a:r>
              <a:rPr lang="en-US" sz="1800" dirty="0">
                <a:latin typeface="Calibri"/>
                <a:ea typeface="Calibri"/>
                <a:cs typeface="Calibri"/>
                <a:sym typeface="Calibri"/>
              </a:rPr>
              <a:t> </a:t>
            </a:r>
            <a:r>
              <a:rPr lang="en-US" sz="1800" dirty="0" err="1">
                <a:latin typeface="Calibri"/>
                <a:ea typeface="Calibri"/>
                <a:cs typeface="Calibri"/>
                <a:sym typeface="Calibri"/>
              </a:rPr>
              <a:t>adopta</a:t>
            </a:r>
            <a:r>
              <a:rPr lang="en-US" sz="1800" dirty="0">
                <a:latin typeface="Calibri"/>
                <a:ea typeface="Calibri"/>
                <a:cs typeface="Calibri"/>
                <a:sym typeface="Calibri"/>
              </a:rPr>
              <a:t> un </a:t>
            </a:r>
            <a:r>
              <a:rPr lang="en-US" sz="1800" dirty="0" err="1">
                <a:latin typeface="Calibri"/>
                <a:ea typeface="Calibri"/>
                <a:cs typeface="Calibri"/>
                <a:sym typeface="Calibri"/>
              </a:rPr>
              <a:t>enfoque</a:t>
            </a:r>
            <a:r>
              <a:rPr lang="en-US" sz="1800" dirty="0">
                <a:latin typeface="Calibri"/>
                <a:ea typeface="Calibri"/>
                <a:cs typeface="Calibri"/>
                <a:sym typeface="Calibri"/>
              </a:rPr>
              <a:t> </a:t>
            </a:r>
            <a:r>
              <a:rPr lang="en-US" sz="1800" dirty="0" err="1">
                <a:latin typeface="Calibri"/>
                <a:ea typeface="Calibri"/>
                <a:cs typeface="Calibri"/>
                <a:sym typeface="Calibri"/>
              </a:rPr>
              <a:t>sistémico</a:t>
            </a:r>
            <a:r>
              <a:rPr lang="en-US" sz="1800" dirty="0">
                <a:latin typeface="Calibri"/>
                <a:ea typeface="Calibri"/>
                <a:cs typeface="Calibri"/>
                <a:sym typeface="Calibri"/>
              </a:rPr>
              <a:t> que </a:t>
            </a:r>
            <a:r>
              <a:rPr lang="en-US" sz="1800" dirty="0" err="1">
                <a:latin typeface="Calibri"/>
                <a:ea typeface="Calibri"/>
                <a:cs typeface="Calibri"/>
                <a:sym typeface="Calibri"/>
              </a:rPr>
              <a:t>hace</a:t>
            </a:r>
            <a:r>
              <a:rPr lang="en-US" sz="1800" dirty="0">
                <a:latin typeface="Calibri"/>
                <a:ea typeface="Calibri"/>
                <a:cs typeface="Calibri"/>
                <a:sym typeface="Calibri"/>
              </a:rPr>
              <a:t> </a:t>
            </a:r>
            <a:r>
              <a:rPr lang="en-US" sz="1800" dirty="0" err="1">
                <a:latin typeface="Calibri"/>
                <a:ea typeface="Calibri"/>
                <a:cs typeface="Calibri"/>
                <a:sym typeface="Calibri"/>
              </a:rPr>
              <a:t>hincapié</a:t>
            </a:r>
            <a:r>
              <a:rPr lang="en-US" sz="1800" dirty="0">
                <a:latin typeface="Calibri"/>
                <a:ea typeface="Calibri"/>
                <a:cs typeface="Calibri"/>
                <a:sym typeface="Calibri"/>
              </a:rPr>
              <a:t> </a:t>
            </a:r>
            <a:r>
              <a:rPr lang="en-US" sz="1800" dirty="0" err="1">
                <a:latin typeface="Calibri"/>
                <a:ea typeface="Calibri"/>
                <a:cs typeface="Calibri"/>
                <a:sym typeface="Calibri"/>
              </a:rPr>
              <a:t>en</a:t>
            </a:r>
            <a:r>
              <a:rPr lang="en-US" sz="1800" dirty="0">
                <a:latin typeface="Calibri"/>
                <a:ea typeface="Calibri"/>
                <a:cs typeface="Calibri"/>
                <a:sym typeface="Calibri"/>
              </a:rPr>
              <a:t> la </a:t>
            </a:r>
            <a:r>
              <a:rPr lang="en-US" sz="1800" dirty="0" err="1">
                <a:latin typeface="Calibri"/>
                <a:ea typeface="Calibri"/>
                <a:cs typeface="Calibri"/>
                <a:sym typeface="Calibri"/>
              </a:rPr>
              <a:t>importancia</a:t>
            </a:r>
            <a:r>
              <a:rPr lang="en-US" sz="1800" dirty="0">
                <a:latin typeface="Calibri"/>
                <a:ea typeface="Calibri"/>
                <a:cs typeface="Calibri"/>
                <a:sym typeface="Calibri"/>
              </a:rPr>
              <a:t> de </a:t>
            </a:r>
            <a:r>
              <a:rPr lang="en-US" sz="1800" dirty="0" err="1">
                <a:latin typeface="Calibri"/>
                <a:ea typeface="Calibri"/>
                <a:cs typeface="Calibri"/>
                <a:sym typeface="Calibri"/>
              </a:rPr>
              <a:t>establecer</a:t>
            </a:r>
            <a:r>
              <a:rPr lang="en-US" sz="1800" dirty="0">
                <a:latin typeface="Calibri"/>
                <a:ea typeface="Calibri"/>
                <a:cs typeface="Calibri"/>
                <a:sym typeface="Calibri"/>
              </a:rPr>
              <a:t> </a:t>
            </a:r>
            <a:r>
              <a:rPr lang="en-US" sz="1800" dirty="0" err="1">
                <a:latin typeface="Calibri"/>
                <a:ea typeface="Calibri"/>
                <a:cs typeface="Calibri"/>
                <a:sym typeface="Calibri"/>
              </a:rPr>
              <a:t>entornos</a:t>
            </a:r>
            <a:r>
              <a:rPr lang="en-US" sz="1800" dirty="0">
                <a:latin typeface="Calibri"/>
                <a:ea typeface="Calibri"/>
                <a:cs typeface="Calibri"/>
                <a:sym typeface="Calibri"/>
              </a:rPr>
              <a:t> de </a:t>
            </a:r>
            <a:r>
              <a:rPr lang="en-US" sz="1800" dirty="0" err="1">
                <a:latin typeface="Calibri"/>
                <a:ea typeface="Calibri"/>
                <a:cs typeface="Calibri"/>
                <a:sym typeface="Calibri"/>
              </a:rPr>
              <a:t>aprendizaje</a:t>
            </a:r>
            <a:r>
              <a:rPr lang="en-US" sz="1800" dirty="0">
                <a:latin typeface="Calibri"/>
                <a:ea typeface="Calibri"/>
                <a:cs typeface="Calibri"/>
                <a:sym typeface="Calibri"/>
              </a:rPr>
              <a:t> </a:t>
            </a:r>
            <a:r>
              <a:rPr lang="en-US" sz="1800" dirty="0" err="1">
                <a:latin typeface="Calibri"/>
                <a:ea typeface="Calibri"/>
                <a:cs typeface="Calibri"/>
                <a:sym typeface="Calibri"/>
              </a:rPr>
              <a:t>equitativos</a:t>
            </a:r>
            <a:r>
              <a:rPr lang="en-US" sz="1800" dirty="0">
                <a:latin typeface="Calibri"/>
                <a:ea typeface="Calibri"/>
                <a:cs typeface="Calibri"/>
                <a:sym typeface="Calibri"/>
              </a:rPr>
              <a:t> y de </a:t>
            </a:r>
            <a:r>
              <a:rPr lang="en-US" sz="1800" dirty="0" err="1">
                <a:latin typeface="Calibri"/>
                <a:ea typeface="Calibri"/>
                <a:cs typeface="Calibri"/>
                <a:sym typeface="Calibri"/>
              </a:rPr>
              <a:t>coordinar</a:t>
            </a:r>
            <a:r>
              <a:rPr lang="en-US" sz="1800" dirty="0">
                <a:latin typeface="Calibri"/>
                <a:ea typeface="Calibri"/>
                <a:cs typeface="Calibri"/>
                <a:sym typeface="Calibri"/>
              </a:rPr>
              <a:t> las </a:t>
            </a:r>
            <a:r>
              <a:rPr lang="en-US" sz="1800" dirty="0" err="1">
                <a:latin typeface="Calibri"/>
                <a:ea typeface="Calibri"/>
                <a:cs typeface="Calibri"/>
                <a:sym typeface="Calibri"/>
              </a:rPr>
              <a:t>prácticas</a:t>
            </a:r>
            <a:r>
              <a:rPr lang="en-US" sz="1800" dirty="0">
                <a:latin typeface="Calibri"/>
                <a:ea typeface="Calibri"/>
                <a:cs typeface="Calibri"/>
                <a:sym typeface="Calibri"/>
              </a:rPr>
              <a:t> </a:t>
            </a:r>
            <a:r>
              <a:rPr lang="en-US" sz="1800" dirty="0" err="1">
                <a:latin typeface="Calibri"/>
                <a:ea typeface="Calibri"/>
                <a:cs typeface="Calibri"/>
                <a:sym typeface="Calibri"/>
              </a:rPr>
              <a:t>en</a:t>
            </a:r>
            <a:r>
              <a:rPr lang="en-US" sz="1800" dirty="0">
                <a:latin typeface="Calibri"/>
                <a:ea typeface="Calibri"/>
                <a:cs typeface="Calibri"/>
                <a:sym typeface="Calibri"/>
              </a:rPr>
              <a:t> los </a:t>
            </a:r>
            <a:r>
              <a:rPr lang="en-US" sz="1800" dirty="0" err="1">
                <a:latin typeface="Calibri"/>
                <a:ea typeface="Calibri"/>
                <a:cs typeface="Calibri"/>
                <a:sym typeface="Calibri"/>
              </a:rPr>
              <a:t>entornos</a:t>
            </a:r>
            <a:r>
              <a:rPr lang="en-US" sz="1800" dirty="0">
                <a:latin typeface="Calibri"/>
                <a:ea typeface="Calibri"/>
                <a:cs typeface="Calibri"/>
                <a:sym typeface="Calibri"/>
              </a:rPr>
              <a:t> clave de </a:t>
            </a:r>
            <a:r>
              <a:rPr lang="en-US" sz="1800" b="1" i="1" dirty="0">
                <a:latin typeface="Calibri"/>
                <a:ea typeface="Calibri"/>
                <a:cs typeface="Calibri"/>
                <a:sym typeface="Calibri"/>
              </a:rPr>
              <a:t>las aulas, las </a:t>
            </a:r>
            <a:r>
              <a:rPr lang="en-US" sz="1800" b="1" i="1" dirty="0" err="1">
                <a:latin typeface="Calibri"/>
                <a:ea typeface="Calibri"/>
                <a:cs typeface="Calibri"/>
                <a:sym typeface="Calibri"/>
              </a:rPr>
              <a:t>escuelas</a:t>
            </a:r>
            <a:r>
              <a:rPr lang="en-US" sz="1800" b="1" i="1" dirty="0">
                <a:latin typeface="Calibri"/>
                <a:ea typeface="Calibri"/>
                <a:cs typeface="Calibri"/>
                <a:sym typeface="Calibri"/>
              </a:rPr>
              <a:t>, las </a:t>
            </a:r>
            <a:r>
              <a:rPr lang="en-US" sz="1800" b="1" i="1" dirty="0" err="1">
                <a:latin typeface="Calibri"/>
                <a:ea typeface="Calibri"/>
                <a:cs typeface="Calibri"/>
                <a:sym typeface="Calibri"/>
              </a:rPr>
              <a:t>familias</a:t>
            </a:r>
            <a:r>
              <a:rPr lang="en-US" sz="1800" b="1" i="1" dirty="0">
                <a:latin typeface="Calibri"/>
                <a:ea typeface="Calibri"/>
                <a:cs typeface="Calibri"/>
                <a:sym typeface="Calibri"/>
              </a:rPr>
              <a:t> y las </a:t>
            </a:r>
            <a:r>
              <a:rPr lang="en-US" sz="1800" b="1" i="1" dirty="0" err="1">
                <a:latin typeface="Calibri"/>
                <a:ea typeface="Calibri"/>
                <a:cs typeface="Calibri"/>
                <a:sym typeface="Calibri"/>
              </a:rPr>
              <a:t>comunidades</a:t>
            </a:r>
            <a:r>
              <a:rPr lang="en-US" sz="1800" b="1" i="1" dirty="0">
                <a:latin typeface="Calibri"/>
                <a:ea typeface="Calibri"/>
                <a:cs typeface="Calibri"/>
                <a:sym typeface="Calibri"/>
              </a:rPr>
              <a:t> </a:t>
            </a:r>
            <a:r>
              <a:rPr lang="en-US" sz="1800" dirty="0">
                <a:latin typeface="Calibri"/>
                <a:ea typeface="Calibri"/>
                <a:cs typeface="Calibri"/>
                <a:sym typeface="Calibri"/>
              </a:rPr>
              <a:t>para </a:t>
            </a:r>
            <a:r>
              <a:rPr lang="en-US" sz="1800" dirty="0" err="1">
                <a:latin typeface="Calibri"/>
                <a:ea typeface="Calibri"/>
                <a:cs typeface="Calibri"/>
                <a:sym typeface="Calibri"/>
              </a:rPr>
              <a:t>mejorar</a:t>
            </a:r>
            <a:r>
              <a:rPr lang="en-US" sz="1800" dirty="0">
                <a:latin typeface="Calibri"/>
                <a:ea typeface="Calibri"/>
                <a:cs typeface="Calibri"/>
                <a:sym typeface="Calibri"/>
              </a:rPr>
              <a:t> el </a:t>
            </a:r>
            <a:r>
              <a:rPr lang="en-US" sz="1800" dirty="0" err="1">
                <a:latin typeface="Calibri"/>
                <a:ea typeface="Calibri"/>
                <a:cs typeface="Calibri"/>
                <a:sym typeface="Calibri"/>
              </a:rPr>
              <a:t>aprendizaje</a:t>
            </a:r>
            <a:r>
              <a:rPr lang="en-US" sz="1800" dirty="0">
                <a:latin typeface="Calibri"/>
                <a:ea typeface="Calibri"/>
                <a:cs typeface="Calibri"/>
                <a:sym typeface="Calibri"/>
              </a:rPr>
              <a:t> social, </a:t>
            </a:r>
            <a:r>
              <a:rPr lang="en-US" sz="1800" dirty="0" err="1">
                <a:latin typeface="Calibri"/>
                <a:ea typeface="Calibri"/>
                <a:cs typeface="Calibri"/>
                <a:sym typeface="Calibri"/>
              </a:rPr>
              <a:t>emocional</a:t>
            </a:r>
            <a:r>
              <a:rPr lang="en-US" sz="1800" dirty="0">
                <a:latin typeface="Calibri"/>
                <a:ea typeface="Calibri"/>
                <a:cs typeface="Calibri"/>
                <a:sym typeface="Calibri"/>
              </a:rPr>
              <a:t> y </a:t>
            </a:r>
            <a:r>
              <a:rPr lang="en-US" sz="1800" dirty="0" err="1">
                <a:latin typeface="Calibri"/>
                <a:ea typeface="Calibri"/>
                <a:cs typeface="Calibri"/>
                <a:sym typeface="Calibri"/>
              </a:rPr>
              <a:t>académico</a:t>
            </a:r>
            <a:r>
              <a:rPr lang="en-US" sz="1800" dirty="0">
                <a:latin typeface="Calibri"/>
                <a:ea typeface="Calibri"/>
                <a:cs typeface="Calibri"/>
                <a:sym typeface="Calibri"/>
              </a:rPr>
              <a:t> de </a:t>
            </a:r>
            <a:r>
              <a:rPr lang="en-US" sz="1800" dirty="0" err="1">
                <a:latin typeface="Calibri"/>
                <a:ea typeface="Calibri"/>
                <a:cs typeface="Calibri"/>
                <a:sym typeface="Calibri"/>
              </a:rPr>
              <a:t>todos</a:t>
            </a:r>
            <a:r>
              <a:rPr lang="en-US" sz="1800" dirty="0">
                <a:latin typeface="Calibri"/>
                <a:ea typeface="Calibri"/>
                <a:cs typeface="Calibri"/>
                <a:sym typeface="Calibri"/>
              </a:rPr>
              <a:t> los </a:t>
            </a:r>
            <a:r>
              <a:rPr lang="en-US" sz="1800" dirty="0" err="1">
                <a:latin typeface="Calibri"/>
                <a:ea typeface="Calibri"/>
                <a:cs typeface="Calibri"/>
                <a:sym typeface="Calibri"/>
              </a:rPr>
              <a:t>estudiantes</a:t>
            </a:r>
            <a:r>
              <a:rPr lang="en-US" sz="1800" dirty="0">
                <a:latin typeface="Calibri"/>
                <a:ea typeface="Calibri"/>
                <a:cs typeface="Calibri"/>
                <a:sym typeface="Calibri"/>
              </a:rPr>
              <a:t>.</a:t>
            </a:r>
            <a:endParaRPr sz="1800" dirty="0">
              <a:latin typeface="Calibri"/>
              <a:ea typeface="Calibri"/>
              <a:cs typeface="Calibri"/>
              <a:sym typeface="Calibri"/>
            </a:endParaRPr>
          </a:p>
        </p:txBody>
      </p:sp>
      <p:pic>
        <p:nvPicPr>
          <p:cNvPr id="6" name="Picture 5" descr="Chart&#10;&#10;Description automatically generated">
            <a:extLst>
              <a:ext uri="{FF2B5EF4-FFF2-40B4-BE49-F238E27FC236}">
                <a16:creationId xmlns:a16="http://schemas.microsoft.com/office/drawing/2014/main" id="{C1C66D4A-E7FD-8D4D-879F-314399BB5F8A}"/>
              </a:ext>
            </a:extLst>
          </p:cNvPr>
          <p:cNvPicPr>
            <a:picLocks noChangeAspect="1"/>
          </p:cNvPicPr>
          <p:nvPr/>
        </p:nvPicPr>
        <p:blipFill>
          <a:blip r:embed="rId3"/>
          <a:stretch>
            <a:fillRect/>
          </a:stretch>
        </p:blipFill>
        <p:spPr>
          <a:xfrm>
            <a:off x="4237464" y="240195"/>
            <a:ext cx="4673612" cy="4528040"/>
          </a:xfrm>
          <a:prstGeom prst="rect">
            <a:avLst/>
          </a:prstGeom>
        </p:spPr>
      </p:pic>
      <p:sp>
        <p:nvSpPr>
          <p:cNvPr id="313" name="Google Shape;313;p44"/>
          <p:cNvSpPr txBox="1"/>
          <p:nvPr/>
        </p:nvSpPr>
        <p:spPr>
          <a:xfrm>
            <a:off x="124174" y="180700"/>
            <a:ext cx="5540645" cy="697084"/>
          </a:xfrm>
          <a:prstGeom prst="rect">
            <a:avLst/>
          </a:prstGeom>
          <a:noFill/>
          <a:ln>
            <a:noFill/>
          </a:ln>
        </p:spPr>
        <p:txBody>
          <a:bodyPr spcFirstLastPara="1" wrap="square" lIns="91425" tIns="91425" rIns="91425" bIns="91425" anchor="t" anchorCtr="0">
            <a:spAutoFit/>
          </a:bodyPr>
          <a:lstStyle/>
          <a:p>
            <a:pPr lvl="0">
              <a:lnSpc>
                <a:spcPct val="90000"/>
              </a:lnSpc>
            </a:pPr>
            <a:r>
              <a:rPr lang="en-US" sz="3700" b="1" dirty="0">
                <a:solidFill>
                  <a:srgbClr val="0076BE"/>
                </a:solidFill>
                <a:latin typeface="Calibri"/>
                <a:ea typeface="Calibri"/>
                <a:cs typeface="Calibri"/>
                <a:sym typeface="Calibri"/>
              </a:rPr>
              <a:t>LOS ENTORNOS CLAVE</a:t>
            </a:r>
            <a:endParaRPr lang="en-US" sz="3700" dirty="0">
              <a:solidFill>
                <a:srgbClr val="0076B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p:nvPr/>
        </p:nvSpPr>
        <p:spPr>
          <a:xfrm>
            <a:off x="112500" y="0"/>
            <a:ext cx="4802100" cy="1209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a:solidFill>
                  <a:srgbClr val="0076BE"/>
                </a:solidFill>
                <a:latin typeface="Calibri"/>
                <a:ea typeface="Calibri"/>
                <a:cs typeface="Calibri"/>
                <a:sym typeface="Calibri"/>
              </a:rPr>
              <a:t>Aulas</a:t>
            </a:r>
            <a:endParaRPr sz="3700" b="1" dirty="0">
              <a:solidFill>
                <a:srgbClr val="0076BE"/>
              </a:solidFill>
              <a:latin typeface="Calibri"/>
              <a:ea typeface="Calibri"/>
              <a:cs typeface="Calibri"/>
              <a:sym typeface="Calibri"/>
            </a:endParaRPr>
          </a:p>
          <a:p>
            <a:pPr marL="0" lvl="0" indent="0" algn="l" rtl="0">
              <a:lnSpc>
                <a:spcPct val="90000"/>
              </a:lnSpc>
              <a:spcBef>
                <a:spcPts val="0"/>
              </a:spcBef>
              <a:spcAft>
                <a:spcPts val="0"/>
              </a:spcAft>
              <a:buNone/>
            </a:pPr>
            <a:endParaRPr sz="3700" b="1" dirty="0">
              <a:solidFill>
                <a:srgbClr val="0076BE"/>
              </a:solidFill>
              <a:latin typeface="Calibri"/>
              <a:ea typeface="Calibri"/>
              <a:cs typeface="Calibri"/>
              <a:sym typeface="Calibri"/>
            </a:endParaRPr>
          </a:p>
        </p:txBody>
      </p:sp>
      <p:cxnSp>
        <p:nvCxnSpPr>
          <p:cNvPr id="321" name="Google Shape;321;p45"/>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22" name="Google Shape;322;p45"/>
          <p:cNvSpPr txBox="1"/>
          <p:nvPr/>
        </p:nvSpPr>
        <p:spPr>
          <a:xfrm>
            <a:off x="136875" y="1093900"/>
            <a:ext cx="4637100" cy="1107965"/>
          </a:xfrm>
          <a:prstGeom prst="rect">
            <a:avLst/>
          </a:prstGeom>
          <a:noFill/>
          <a:ln>
            <a:noFill/>
          </a:ln>
        </p:spPr>
        <p:txBody>
          <a:bodyPr spcFirstLastPara="1" wrap="square" lIns="91425" tIns="91425" rIns="91425" bIns="91425" anchor="t" anchorCtr="0">
            <a:spAutoFit/>
          </a:bodyPr>
          <a:lstStyle/>
          <a:p>
            <a:pPr marL="285750" lvl="0" indent="-285750">
              <a:buFont typeface="Arial" panose="020B0604020202020204" pitchFamily="34" charset="0"/>
              <a:buChar char="•"/>
            </a:pPr>
            <a:r>
              <a:rPr lang="es-MX" sz="2000" dirty="0">
                <a:highlight>
                  <a:srgbClr val="FFFFFF"/>
                </a:highlight>
              </a:rPr>
              <a:t>Un entorno de apoyo en el aula</a:t>
            </a:r>
            <a:endParaRPr lang="en-US" sz="2000" dirty="0">
              <a:highlight>
                <a:srgbClr val="FFFFFF"/>
              </a:highlight>
            </a:endParaRPr>
          </a:p>
          <a:p>
            <a:pPr marL="285750" lvl="0" indent="-285750">
              <a:buFont typeface="Arial" panose="020B0604020202020204" pitchFamily="34" charset="0"/>
              <a:buChar char="•"/>
            </a:pPr>
            <a:r>
              <a:rPr lang="es-MX" sz="2000" dirty="0">
                <a:highlight>
                  <a:srgbClr val="FFFFFF"/>
                </a:highlight>
              </a:rPr>
              <a:t>Integración de SEL y la instrucción</a:t>
            </a:r>
            <a:endParaRPr lang="en-US" sz="2000" dirty="0">
              <a:highlight>
                <a:srgbClr val="FFFFFF"/>
              </a:highlight>
            </a:endParaRPr>
          </a:p>
          <a:p>
            <a:pPr marL="285750" lvl="0" indent="-285750">
              <a:buFont typeface="Arial" panose="020B0604020202020204" pitchFamily="34" charset="0"/>
              <a:buChar char="•"/>
            </a:pPr>
            <a:r>
              <a:rPr lang="es-MX" sz="2000" dirty="0">
                <a:highlight>
                  <a:srgbClr val="FFFFFF"/>
                </a:highlight>
              </a:rPr>
              <a:t>Instrucción explícita de SEL</a:t>
            </a:r>
            <a:endParaRPr lang="en-US" sz="2000" dirty="0">
              <a:highlight>
                <a:srgbClr val="FFFFFF"/>
              </a:highlight>
            </a:endParaRPr>
          </a:p>
        </p:txBody>
      </p:sp>
      <p:sp>
        <p:nvSpPr>
          <p:cNvPr id="323" name="Google Shape;323;p45"/>
          <p:cNvSpPr txBox="1"/>
          <p:nvPr/>
        </p:nvSpPr>
        <p:spPr>
          <a:xfrm>
            <a:off x="60675" y="697200"/>
            <a:ext cx="5328600" cy="804805"/>
          </a:xfrm>
          <a:prstGeom prst="rect">
            <a:avLst/>
          </a:prstGeom>
          <a:noFill/>
          <a:ln>
            <a:noFill/>
          </a:ln>
        </p:spPr>
        <p:txBody>
          <a:bodyPr spcFirstLastPara="1" wrap="square" lIns="91425" tIns="91425" rIns="91425" bIns="91425" anchor="t" anchorCtr="0">
            <a:spAutoFit/>
          </a:bodyPr>
          <a:lstStyle/>
          <a:p>
            <a:pPr lvl="0">
              <a:lnSpc>
                <a:spcPct val="115000"/>
              </a:lnSpc>
              <a:spcAft>
                <a:spcPts val="1800"/>
              </a:spcAft>
            </a:pPr>
            <a:r>
              <a:rPr lang="en-US" sz="2200" b="1" dirty="0">
                <a:latin typeface="Calibri"/>
                <a:ea typeface="Calibri"/>
                <a:cs typeface="Calibri"/>
                <a:sym typeface="Calibri"/>
              </a:rPr>
              <a:t>Los </a:t>
            </a:r>
            <a:r>
              <a:rPr lang="en-US" sz="2200" b="1" dirty="0" err="1">
                <a:latin typeface="Calibri"/>
                <a:ea typeface="Calibri"/>
                <a:cs typeface="Calibri"/>
                <a:sym typeface="Calibri"/>
              </a:rPr>
              <a:t>enfoques</a:t>
            </a:r>
            <a:r>
              <a:rPr lang="en-US" sz="2200" b="1" dirty="0">
                <a:latin typeface="Calibri"/>
                <a:ea typeface="Calibri"/>
                <a:cs typeface="Calibri"/>
                <a:sym typeface="Calibri"/>
              </a:rPr>
              <a:t> </a:t>
            </a:r>
            <a:r>
              <a:rPr lang="en-US" sz="2200" b="1" dirty="0" err="1">
                <a:latin typeface="Calibri"/>
                <a:ea typeface="Calibri"/>
                <a:cs typeface="Calibri"/>
                <a:sym typeface="Calibri"/>
              </a:rPr>
              <a:t>basados</a:t>
            </a:r>
            <a:r>
              <a:rPr lang="en-US" sz="2200" b="1" dirty="0">
                <a:latin typeface="Calibri"/>
                <a:ea typeface="Calibri"/>
                <a:cs typeface="Calibri"/>
                <a:sym typeface="Calibri"/>
              </a:rPr>
              <a:t> </a:t>
            </a:r>
            <a:r>
              <a:rPr lang="en-US" sz="2200" b="1" dirty="0" err="1">
                <a:latin typeface="Calibri"/>
                <a:ea typeface="Calibri"/>
                <a:cs typeface="Calibri"/>
                <a:sym typeface="Calibri"/>
              </a:rPr>
              <a:t>en</a:t>
            </a:r>
            <a:r>
              <a:rPr lang="en-US" sz="2200" b="1" dirty="0">
                <a:latin typeface="Calibri"/>
                <a:ea typeface="Calibri"/>
                <a:cs typeface="Calibri"/>
                <a:sym typeface="Calibri"/>
              </a:rPr>
              <a:t> el aula </a:t>
            </a:r>
            <a:r>
              <a:rPr lang="en-US" sz="2200" b="1" dirty="0" err="1">
                <a:latin typeface="Calibri"/>
                <a:ea typeface="Calibri"/>
                <a:cs typeface="Calibri"/>
                <a:sym typeface="Calibri"/>
              </a:rPr>
              <a:t>incluyen</a:t>
            </a:r>
            <a:endParaRPr sz="2200" b="1" dirty="0">
              <a:highlight>
                <a:srgbClr val="FFFFFF"/>
              </a:highlight>
              <a:latin typeface="Calibri"/>
              <a:ea typeface="Calibri"/>
              <a:cs typeface="Calibri"/>
              <a:sym typeface="Calibri"/>
            </a:endParaRPr>
          </a:p>
        </p:txBody>
      </p:sp>
      <p:sp>
        <p:nvSpPr>
          <p:cNvPr id="324" name="Google Shape;324;p45"/>
          <p:cNvSpPr txBox="1"/>
          <p:nvPr/>
        </p:nvSpPr>
        <p:spPr>
          <a:xfrm>
            <a:off x="146849" y="2301400"/>
            <a:ext cx="5986025" cy="1194143"/>
          </a:xfrm>
          <a:prstGeom prst="rect">
            <a:avLst/>
          </a:prstGeom>
          <a:noFill/>
          <a:ln>
            <a:noFill/>
          </a:ln>
        </p:spPr>
        <p:txBody>
          <a:bodyPr spcFirstLastPara="1" wrap="square" lIns="91425" tIns="91425" rIns="91425" bIns="91425" anchor="t" anchorCtr="0">
            <a:spAutoFit/>
          </a:bodyPr>
          <a:lstStyle/>
          <a:p>
            <a:pPr lvl="0">
              <a:lnSpc>
                <a:spcPct val="115000"/>
              </a:lnSpc>
              <a:spcAft>
                <a:spcPts val="1800"/>
              </a:spcAft>
            </a:pPr>
            <a:r>
              <a:rPr lang="en-US" sz="2200" b="1" dirty="0">
                <a:solidFill>
                  <a:schemeClr val="dk1"/>
                </a:solidFill>
                <a:latin typeface="Calibri"/>
                <a:ea typeface="Calibri"/>
                <a:cs typeface="Calibri"/>
                <a:sym typeface="Calibri"/>
              </a:rPr>
              <a:t>La </a:t>
            </a:r>
            <a:r>
              <a:rPr lang="en-US" sz="2200" b="1" dirty="0" err="1">
                <a:solidFill>
                  <a:schemeClr val="dk1"/>
                </a:solidFill>
                <a:latin typeface="Calibri"/>
                <a:ea typeface="Calibri"/>
                <a:cs typeface="Calibri"/>
                <a:sym typeface="Calibri"/>
              </a:rPr>
              <a:t>instrucción</a:t>
            </a:r>
            <a:r>
              <a:rPr lang="en-US" sz="2200" b="1" dirty="0">
                <a:solidFill>
                  <a:schemeClr val="dk1"/>
                </a:solidFill>
                <a:latin typeface="Calibri"/>
                <a:ea typeface="Calibri"/>
                <a:cs typeface="Calibri"/>
                <a:sym typeface="Calibri"/>
              </a:rPr>
              <a:t> SEL de </a:t>
            </a:r>
            <a:r>
              <a:rPr lang="en-US" sz="2200" b="1" dirty="0" err="1">
                <a:solidFill>
                  <a:schemeClr val="dk1"/>
                </a:solidFill>
                <a:latin typeface="Calibri"/>
                <a:ea typeface="Calibri"/>
                <a:cs typeface="Calibri"/>
                <a:sym typeface="Calibri"/>
              </a:rPr>
              <a:t>alta</a:t>
            </a:r>
            <a:r>
              <a:rPr lang="en-US" sz="2200" b="1" dirty="0">
                <a:solidFill>
                  <a:schemeClr val="dk1"/>
                </a:solidFill>
                <a:latin typeface="Calibri"/>
                <a:ea typeface="Calibri"/>
                <a:cs typeface="Calibri"/>
                <a:sym typeface="Calibri"/>
              </a:rPr>
              <a:t> </a:t>
            </a:r>
            <a:r>
              <a:rPr lang="en-US" sz="2200" b="1" dirty="0" err="1">
                <a:solidFill>
                  <a:schemeClr val="dk1"/>
                </a:solidFill>
                <a:latin typeface="Calibri"/>
                <a:ea typeface="Calibri"/>
                <a:cs typeface="Calibri"/>
                <a:sym typeface="Calibri"/>
              </a:rPr>
              <a:t>calidad</a:t>
            </a:r>
            <a:r>
              <a:rPr lang="en-US" sz="2200" b="1" dirty="0">
                <a:solidFill>
                  <a:schemeClr val="dk1"/>
                </a:solidFill>
                <a:latin typeface="Calibri"/>
                <a:ea typeface="Calibri"/>
                <a:cs typeface="Calibri"/>
                <a:sym typeface="Calibri"/>
              </a:rPr>
              <a:t> es SAFE (por sus </a:t>
            </a:r>
            <a:r>
              <a:rPr lang="en-US" sz="2200" b="1" dirty="0" err="1">
                <a:solidFill>
                  <a:schemeClr val="dk1"/>
                </a:solidFill>
                <a:latin typeface="Calibri"/>
                <a:ea typeface="Calibri"/>
                <a:cs typeface="Calibri"/>
                <a:sym typeface="Calibri"/>
              </a:rPr>
              <a:t>siglas</a:t>
            </a:r>
            <a:r>
              <a:rPr lang="en-US" sz="2200" b="1" dirty="0">
                <a:solidFill>
                  <a:schemeClr val="dk1"/>
                </a:solidFill>
                <a:latin typeface="Calibri"/>
                <a:ea typeface="Calibri"/>
                <a:cs typeface="Calibri"/>
                <a:sym typeface="Calibri"/>
              </a:rPr>
              <a:t> </a:t>
            </a:r>
            <a:r>
              <a:rPr lang="en-US" sz="2200" b="1" dirty="0" err="1">
                <a:solidFill>
                  <a:schemeClr val="dk1"/>
                </a:solidFill>
                <a:latin typeface="Calibri"/>
                <a:ea typeface="Calibri"/>
                <a:cs typeface="Calibri"/>
                <a:sym typeface="Calibri"/>
              </a:rPr>
              <a:t>en</a:t>
            </a:r>
            <a:r>
              <a:rPr lang="en-US" sz="2200" b="1" dirty="0">
                <a:solidFill>
                  <a:schemeClr val="dk1"/>
                </a:solidFill>
                <a:latin typeface="Calibri"/>
                <a:ea typeface="Calibri"/>
                <a:cs typeface="Calibri"/>
                <a:sym typeface="Calibri"/>
              </a:rPr>
              <a:t> </a:t>
            </a:r>
            <a:r>
              <a:rPr lang="en-US" sz="2200" b="1" dirty="0" err="1">
                <a:solidFill>
                  <a:schemeClr val="dk1"/>
                </a:solidFill>
                <a:latin typeface="Calibri"/>
                <a:ea typeface="Calibri"/>
                <a:cs typeface="Calibri"/>
                <a:sym typeface="Calibri"/>
              </a:rPr>
              <a:t>inglés</a:t>
            </a:r>
            <a:r>
              <a:rPr lang="en-US" sz="2200" b="1" dirty="0">
                <a:solidFill>
                  <a:schemeClr val="dk1"/>
                </a:solidFill>
                <a:latin typeface="Calibri"/>
                <a:ea typeface="Calibri"/>
                <a:cs typeface="Calibri"/>
                <a:sym typeface="Calibri"/>
              </a:rPr>
              <a:t>)</a:t>
            </a:r>
            <a:endParaRPr sz="2200" b="1" dirty="0">
              <a:latin typeface="Calibri"/>
              <a:ea typeface="Calibri"/>
              <a:cs typeface="Calibri"/>
              <a:sym typeface="Calibri"/>
            </a:endParaRPr>
          </a:p>
        </p:txBody>
      </p:sp>
      <p:sp>
        <p:nvSpPr>
          <p:cNvPr id="325" name="Google Shape;325;p45"/>
          <p:cNvSpPr txBox="1"/>
          <p:nvPr/>
        </p:nvSpPr>
        <p:spPr>
          <a:xfrm>
            <a:off x="664168" y="3086930"/>
            <a:ext cx="4890000" cy="2416016"/>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Sequenced </a:t>
            </a:r>
            <a:r>
              <a:rPr lang="en" sz="1800" i="1" dirty="0">
                <a:solidFill>
                  <a:schemeClr val="tx1"/>
                </a:solidFill>
                <a:highlight>
                  <a:srgbClr val="FFFFFF"/>
                </a:highlight>
                <a:latin typeface="Calibri"/>
                <a:ea typeface="Calibri"/>
                <a:cs typeface="Calibri"/>
                <a:sym typeface="Calibri"/>
              </a:rPr>
              <a:t>(</a:t>
            </a:r>
            <a:r>
              <a:rPr lang="en" sz="1800" i="1" dirty="0" err="1">
                <a:solidFill>
                  <a:schemeClr val="tx1"/>
                </a:solidFill>
                <a:highlight>
                  <a:srgbClr val="FFFFFF"/>
                </a:highlight>
                <a:latin typeface="Calibri"/>
                <a:ea typeface="Calibri"/>
                <a:cs typeface="Calibri"/>
                <a:sym typeface="Calibri"/>
              </a:rPr>
              <a:t>secuenciada</a:t>
            </a:r>
            <a:r>
              <a:rPr lang="en" sz="1800" i="1" dirty="0">
                <a:solidFill>
                  <a:schemeClr val="tx1"/>
                </a:solidFill>
                <a:highlight>
                  <a:srgbClr val="FFFFFF"/>
                </a:highlight>
                <a:latin typeface="Calibri"/>
                <a:ea typeface="Calibri"/>
                <a:cs typeface="Calibri"/>
                <a:sym typeface="Calibri"/>
              </a:rPr>
              <a:t>) </a:t>
            </a:r>
            <a:endParaRPr sz="2000" i="1" dirty="0">
              <a:solidFill>
                <a:schemeClr val="tx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Active</a:t>
            </a:r>
            <a:r>
              <a:rPr lang="en" sz="2000" dirty="0">
                <a:solidFill>
                  <a:schemeClr val="dk1"/>
                </a:solidFill>
                <a:highlight>
                  <a:srgbClr val="FFFFFF"/>
                </a:highlight>
                <a:latin typeface="Calibri"/>
                <a:ea typeface="Calibri"/>
                <a:cs typeface="Calibri"/>
                <a:sym typeface="Calibri"/>
              </a:rPr>
              <a:t> </a:t>
            </a:r>
            <a:r>
              <a:rPr lang="en" sz="1800" i="1" dirty="0">
                <a:solidFill>
                  <a:schemeClr val="dk1"/>
                </a:solidFill>
                <a:highlight>
                  <a:srgbClr val="FFFFFF"/>
                </a:highlight>
                <a:latin typeface="Calibri"/>
                <a:ea typeface="Calibri"/>
                <a:cs typeface="Calibri"/>
                <a:sym typeface="Calibri"/>
              </a:rPr>
              <a:t>(</a:t>
            </a:r>
            <a:r>
              <a:rPr lang="en" sz="1800" i="1" dirty="0" err="1">
                <a:solidFill>
                  <a:schemeClr val="dk1"/>
                </a:solidFill>
                <a:highlight>
                  <a:srgbClr val="FFFFFF"/>
                </a:highlight>
                <a:latin typeface="Calibri"/>
                <a:ea typeface="Calibri"/>
                <a:cs typeface="Calibri"/>
                <a:sym typeface="Calibri"/>
              </a:rPr>
              <a:t>activ</a:t>
            </a:r>
            <a:r>
              <a:rPr lang="en-US" sz="1800" i="1" dirty="0">
                <a:solidFill>
                  <a:schemeClr val="dk1"/>
                </a:solidFill>
                <a:highlight>
                  <a:srgbClr val="FFFFFF"/>
                </a:highlight>
                <a:latin typeface="Calibri"/>
                <a:ea typeface="Calibri"/>
                <a:cs typeface="Calibri"/>
                <a:sym typeface="Calibri"/>
              </a:rPr>
              <a:t>a)</a:t>
            </a:r>
            <a:endParaRPr sz="1800" i="1"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Focused</a:t>
            </a:r>
            <a:r>
              <a:rPr lang="en" sz="2000" dirty="0">
                <a:solidFill>
                  <a:srgbClr val="0076BE"/>
                </a:solidFill>
                <a:highlight>
                  <a:srgbClr val="FFFFFF"/>
                </a:highlight>
                <a:latin typeface="Calibri"/>
                <a:ea typeface="Calibri"/>
                <a:cs typeface="Calibri"/>
                <a:sym typeface="Calibri"/>
              </a:rPr>
              <a:t> </a:t>
            </a:r>
            <a:r>
              <a:rPr lang="en" sz="1800" i="1" dirty="0">
                <a:solidFill>
                  <a:schemeClr val="tx1"/>
                </a:solidFill>
                <a:highlight>
                  <a:srgbClr val="FFFFFF"/>
                </a:highlight>
                <a:latin typeface="Calibri"/>
                <a:ea typeface="Calibri"/>
                <a:cs typeface="Calibri"/>
                <a:sym typeface="Calibri"/>
              </a:rPr>
              <a:t>(</a:t>
            </a:r>
            <a:r>
              <a:rPr lang="en" sz="1800" i="1" dirty="0" err="1">
                <a:solidFill>
                  <a:schemeClr val="tx1"/>
                </a:solidFill>
                <a:highlight>
                  <a:srgbClr val="FFFFFF"/>
                </a:highlight>
                <a:latin typeface="Calibri"/>
                <a:ea typeface="Calibri"/>
                <a:cs typeface="Calibri"/>
                <a:sym typeface="Calibri"/>
              </a:rPr>
              <a:t>enfocada</a:t>
            </a:r>
            <a:r>
              <a:rPr lang="en" sz="1800" i="1" dirty="0">
                <a:solidFill>
                  <a:schemeClr val="tx1"/>
                </a:solidFill>
                <a:highlight>
                  <a:srgbClr val="FFFFFF"/>
                </a:highlight>
                <a:latin typeface="Calibri"/>
                <a:ea typeface="Calibri"/>
                <a:cs typeface="Calibri"/>
                <a:sym typeface="Calibri"/>
              </a:rPr>
              <a:t>)</a:t>
            </a:r>
            <a:endParaRPr sz="1800" i="1" dirty="0">
              <a:solidFill>
                <a:schemeClr val="tx1"/>
              </a:solidFill>
              <a:highlight>
                <a:srgbClr val="FFFFFF"/>
              </a:highlight>
              <a:latin typeface="Calibri"/>
              <a:ea typeface="Calibri"/>
              <a:cs typeface="Calibri"/>
              <a:sym typeface="Calibri"/>
            </a:endParaRPr>
          </a:p>
          <a:p>
            <a:pPr marL="457200" lvl="0" indent="-355600">
              <a:lnSpc>
                <a:spcPct val="115000"/>
              </a:lnSpc>
              <a:buSzPts val="2000"/>
              <a:buFont typeface="Calibri"/>
              <a:buChar char="●"/>
            </a:pPr>
            <a:r>
              <a:rPr lang="en" sz="2000" b="1" i="1" dirty="0">
                <a:solidFill>
                  <a:srgbClr val="0076BE"/>
                </a:solidFill>
                <a:highlight>
                  <a:srgbClr val="FFFFFF"/>
                </a:highlight>
                <a:latin typeface="Calibri"/>
                <a:ea typeface="Calibri"/>
                <a:cs typeface="Calibri"/>
                <a:sym typeface="Calibri"/>
              </a:rPr>
              <a:t>Explicit </a:t>
            </a:r>
            <a:r>
              <a:rPr lang="en" sz="2000" i="1" dirty="0">
                <a:solidFill>
                  <a:schemeClr val="tx1"/>
                </a:solidFill>
                <a:highlight>
                  <a:srgbClr val="FFFFFF"/>
                </a:highlight>
                <a:latin typeface="Arial" panose="020B0604020202020204" pitchFamily="34" charset="0"/>
                <a:ea typeface="Calibri"/>
                <a:cs typeface="Arial" panose="020B0604020202020204" pitchFamily="34" charset="0"/>
                <a:sym typeface="Calibri"/>
              </a:rPr>
              <a:t>(</a:t>
            </a:r>
            <a:r>
              <a:rPr lang="en" sz="1800" i="1" dirty="0" err="1">
                <a:solidFill>
                  <a:schemeClr val="tx1"/>
                </a:solidFill>
                <a:highlight>
                  <a:srgbClr val="FFFFFF"/>
                </a:highlight>
                <a:latin typeface="Arial" panose="020B0604020202020204" pitchFamily="34" charset="0"/>
                <a:ea typeface="Calibri"/>
                <a:cs typeface="Arial" panose="020B0604020202020204" pitchFamily="34" charset="0"/>
                <a:sym typeface="Calibri"/>
              </a:rPr>
              <a:t>expl</a:t>
            </a:r>
            <a:r>
              <a:rPr lang="es-MX" sz="1800" i="1" dirty="0">
                <a:solidFill>
                  <a:schemeClr val="tx1"/>
                </a:solidFill>
                <a:highlight>
                  <a:srgbClr val="FFFFFF"/>
                </a:highlight>
                <a:latin typeface="Arial" panose="020B0604020202020204" pitchFamily="34" charset="0"/>
                <a:cs typeface="Arial" panose="020B0604020202020204" pitchFamily="34" charset="0"/>
              </a:rPr>
              <a:t>í</a:t>
            </a:r>
            <a:r>
              <a:rPr lang="en" sz="1800" i="1" dirty="0" err="1">
                <a:solidFill>
                  <a:schemeClr val="tx1"/>
                </a:solidFill>
                <a:highlight>
                  <a:srgbClr val="FFFFFF"/>
                </a:highlight>
                <a:latin typeface="Arial" panose="020B0604020202020204" pitchFamily="34" charset="0"/>
                <a:ea typeface="Calibri"/>
                <a:cs typeface="Arial" panose="020B0604020202020204" pitchFamily="34" charset="0"/>
                <a:sym typeface="Calibri"/>
              </a:rPr>
              <a:t>cita</a:t>
            </a:r>
            <a:r>
              <a:rPr lang="en" sz="1800" i="1" dirty="0">
                <a:solidFill>
                  <a:schemeClr val="tx1"/>
                </a:solidFill>
                <a:highlight>
                  <a:srgbClr val="FFFFFF"/>
                </a:highlight>
                <a:latin typeface="Arial" panose="020B0604020202020204" pitchFamily="34" charset="0"/>
                <a:ea typeface="Calibri"/>
                <a:cs typeface="Arial" panose="020B0604020202020204" pitchFamily="34" charset="0"/>
                <a:sym typeface="Calibri"/>
              </a:rPr>
              <a:t>)</a:t>
            </a:r>
            <a:endParaRPr sz="1800" i="1" dirty="0">
              <a:solidFill>
                <a:schemeClr val="tx1"/>
              </a:solidFill>
              <a:highlight>
                <a:srgbClr val="FFFFFF"/>
              </a:highlight>
              <a:latin typeface="Arial" panose="020B0604020202020204" pitchFamily="34" charset="0"/>
              <a:ea typeface="Calibri"/>
              <a:cs typeface="Arial" panose="020B0604020202020204" pitchFamily="34" charset="0"/>
              <a:sym typeface="Calibri"/>
            </a:endParaRPr>
          </a:p>
          <a:p>
            <a:pPr marL="0" lvl="0" indent="0" algn="l" rtl="0">
              <a:lnSpc>
                <a:spcPct val="115000"/>
              </a:lnSpc>
              <a:spcBef>
                <a:spcPts val="1800"/>
              </a:spcBef>
              <a:spcAft>
                <a:spcPts val="1800"/>
              </a:spcAft>
              <a:buNone/>
            </a:pPr>
            <a:endParaRPr sz="2000" b="1" i="1" dirty="0">
              <a:solidFill>
                <a:srgbClr val="0076BE"/>
              </a:solidFill>
              <a:highlight>
                <a:srgbClr val="FFFFFF"/>
              </a:highlight>
              <a:latin typeface="Calibri"/>
              <a:ea typeface="Calibri"/>
              <a:cs typeface="Calibri"/>
              <a:sym typeface="Calibri"/>
            </a:endParaRPr>
          </a:p>
        </p:txBody>
      </p:sp>
      <p:pic>
        <p:nvPicPr>
          <p:cNvPr id="326" name="Google Shape;326;p45" descr="Diagram, text, icon&#10;&#10;Description automatically generated with medium confidence"/>
          <p:cNvPicPr preferRelativeResize="0"/>
          <p:nvPr/>
        </p:nvPicPr>
        <p:blipFill rotWithShape="1">
          <a:blip r:embed="rId3">
            <a:alphaModFix/>
          </a:blip>
          <a:srcRect/>
          <a:stretch/>
        </p:blipFill>
        <p:spPr>
          <a:xfrm>
            <a:off x="5554168" y="112386"/>
            <a:ext cx="3474674" cy="1848843"/>
          </a:xfrm>
          <a:prstGeom prst="rect">
            <a:avLst/>
          </a:prstGeom>
          <a:noFill/>
          <a:ln>
            <a:noFill/>
          </a:ln>
        </p:spPr>
      </p:pic>
      <p:pic>
        <p:nvPicPr>
          <p:cNvPr id="327" name="Google Shape;327;p45"/>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err="1">
                <a:solidFill>
                  <a:srgbClr val="0076BE"/>
                </a:solidFill>
                <a:latin typeface="Calibri"/>
                <a:ea typeface="Calibri"/>
                <a:cs typeface="Calibri"/>
                <a:sym typeface="Calibri"/>
              </a:rPr>
              <a:t>Escuelas</a:t>
            </a:r>
            <a:endParaRPr sz="3700" dirty="0">
              <a:solidFill>
                <a:srgbClr val="0076BE"/>
              </a:solidFill>
            </a:endParaRPr>
          </a:p>
        </p:txBody>
      </p:sp>
      <p:cxnSp>
        <p:nvCxnSpPr>
          <p:cNvPr id="333" name="Google Shape;333;p46"/>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pic>
        <p:nvPicPr>
          <p:cNvPr id="334" name="Google Shape;334;p46"/>
          <p:cNvPicPr preferRelativeResize="0"/>
          <p:nvPr/>
        </p:nvPicPr>
        <p:blipFill>
          <a:blip r:embed="rId3">
            <a:alphaModFix/>
          </a:blip>
          <a:stretch>
            <a:fillRect/>
          </a:stretch>
        </p:blipFill>
        <p:spPr>
          <a:xfrm>
            <a:off x="5904350" y="2141659"/>
            <a:ext cx="2774326" cy="2699341"/>
          </a:xfrm>
          <a:prstGeom prst="rect">
            <a:avLst/>
          </a:prstGeom>
          <a:noFill/>
          <a:ln>
            <a:noFill/>
          </a:ln>
        </p:spPr>
      </p:pic>
      <p:pic>
        <p:nvPicPr>
          <p:cNvPr id="335" name="Google Shape;335;p46"/>
          <p:cNvPicPr preferRelativeResize="0"/>
          <p:nvPr/>
        </p:nvPicPr>
        <p:blipFill>
          <a:blip r:embed="rId4">
            <a:alphaModFix/>
          </a:blip>
          <a:stretch>
            <a:fillRect/>
          </a:stretch>
        </p:blipFill>
        <p:spPr>
          <a:xfrm>
            <a:off x="5936813" y="152400"/>
            <a:ext cx="2709402" cy="1836857"/>
          </a:xfrm>
          <a:prstGeom prst="rect">
            <a:avLst/>
          </a:prstGeom>
          <a:noFill/>
          <a:ln>
            <a:noFill/>
          </a:ln>
        </p:spPr>
      </p:pic>
      <p:sp>
        <p:nvSpPr>
          <p:cNvPr id="336" name="Google Shape;336;p46"/>
          <p:cNvSpPr txBox="1"/>
          <p:nvPr/>
        </p:nvSpPr>
        <p:spPr>
          <a:xfrm>
            <a:off x="112500" y="1609800"/>
            <a:ext cx="5328600" cy="2123628"/>
          </a:xfrm>
          <a:prstGeom prst="rect">
            <a:avLst/>
          </a:prstGeom>
          <a:noFill/>
          <a:ln>
            <a:noFill/>
          </a:ln>
        </p:spPr>
        <p:txBody>
          <a:bodyPr spcFirstLastPara="1" wrap="square" lIns="91425" tIns="91425" rIns="91425" bIns="91425" anchor="t" anchorCtr="0">
            <a:spAutoFit/>
          </a:bodyPr>
          <a:lstStyle/>
          <a:p>
            <a:pPr marL="285750" lvl="0" indent="-285750">
              <a:buFont typeface="Arial" panose="020B0604020202020204" pitchFamily="34" charset="0"/>
              <a:buChar char="•"/>
            </a:pPr>
            <a:r>
              <a:rPr lang="es-MX" sz="1800" dirty="0">
                <a:highlight>
                  <a:srgbClr val="FFFFFF"/>
                </a:highlight>
              </a:rPr>
              <a:t>Fomentar un clima escolar de apoyo</a:t>
            </a:r>
            <a:endParaRPr lang="en-US" sz="1800" dirty="0">
              <a:highlight>
                <a:srgbClr val="FFFFFF"/>
              </a:highlight>
            </a:endParaRPr>
          </a:p>
          <a:p>
            <a:pPr marL="285750" lvl="0" indent="-285750">
              <a:buFont typeface="Arial" panose="020B0604020202020204" pitchFamily="34" charset="0"/>
              <a:buChar char="•"/>
            </a:pPr>
            <a:r>
              <a:rPr lang="es-MX" sz="1800" dirty="0">
                <a:highlight>
                  <a:srgbClr val="FFFFFF"/>
                </a:highlight>
              </a:rPr>
              <a:t>Adoptar un programa de SEL basado en la evidencia</a:t>
            </a:r>
            <a:endParaRPr lang="en-US" sz="1800" dirty="0">
              <a:highlight>
                <a:srgbClr val="FFFFFF"/>
              </a:highlight>
            </a:endParaRPr>
          </a:p>
          <a:p>
            <a:pPr marL="285750" lvl="0" indent="-285750">
              <a:buFont typeface="Arial" panose="020B0604020202020204" pitchFamily="34" charset="0"/>
              <a:buChar char="•"/>
            </a:pPr>
            <a:r>
              <a:rPr lang="es-MX" sz="1800" dirty="0">
                <a:highlight>
                  <a:srgbClr val="FFFFFF"/>
                </a:highlight>
              </a:rPr>
              <a:t>Integrar los apoyos a los estudiantes con SEL</a:t>
            </a:r>
            <a:endParaRPr lang="en-US" sz="1800" dirty="0">
              <a:highlight>
                <a:srgbClr val="FFFFFF"/>
              </a:highlight>
            </a:endParaRPr>
          </a:p>
          <a:p>
            <a:pPr marL="285750" lvl="0" indent="-285750">
              <a:buFont typeface="Arial" panose="020B0604020202020204" pitchFamily="34" charset="0"/>
              <a:buChar char="•"/>
            </a:pPr>
            <a:r>
              <a:rPr lang="es-MX" sz="1800" dirty="0">
                <a:highlight>
                  <a:srgbClr val="FFFFFF"/>
                </a:highlight>
              </a:rPr>
              <a:t>Establecer políticas de disciplina que promuevan el SEL</a:t>
            </a:r>
            <a:endParaRPr lang="en-US" sz="1800" dirty="0">
              <a:highlight>
                <a:srgbClr val="FFFFFF"/>
              </a:highlight>
            </a:endParaRPr>
          </a:p>
          <a:p>
            <a:pPr marL="285750" lvl="0" indent="-285750">
              <a:buFont typeface="Arial" panose="020B0604020202020204" pitchFamily="34" charset="0"/>
              <a:buChar char="•"/>
            </a:pPr>
            <a:r>
              <a:rPr lang="es-MX" sz="1800" dirty="0">
                <a:highlight>
                  <a:srgbClr val="FFFFFF"/>
                </a:highlight>
              </a:rPr>
              <a:t>Elevar la voz de los estudiantes</a:t>
            </a:r>
            <a:endParaRPr lang="en-US" sz="1800" dirty="0">
              <a:highlight>
                <a:srgbClr val="FFFFFF"/>
              </a:highlight>
            </a:endParaRPr>
          </a:p>
        </p:txBody>
      </p:sp>
      <p:sp>
        <p:nvSpPr>
          <p:cNvPr id="337" name="Google Shape;337;p46"/>
          <p:cNvSpPr txBox="1"/>
          <p:nvPr/>
        </p:nvSpPr>
        <p:spPr>
          <a:xfrm>
            <a:off x="60675" y="697200"/>
            <a:ext cx="5328600" cy="1194143"/>
          </a:xfrm>
          <a:prstGeom prst="rect">
            <a:avLst/>
          </a:prstGeom>
          <a:noFill/>
          <a:ln>
            <a:noFill/>
          </a:ln>
        </p:spPr>
        <p:txBody>
          <a:bodyPr spcFirstLastPara="1" wrap="square" lIns="91425" tIns="91425" rIns="91425" bIns="91425" anchor="t" anchorCtr="0">
            <a:spAutoFit/>
          </a:bodyPr>
          <a:lstStyle/>
          <a:p>
            <a:pPr lvl="0">
              <a:lnSpc>
                <a:spcPct val="115000"/>
              </a:lnSpc>
              <a:spcAft>
                <a:spcPts val="1800"/>
              </a:spcAft>
            </a:pPr>
            <a:r>
              <a:rPr lang="en-US" sz="2200" b="1" dirty="0" err="1">
                <a:latin typeface="Calibri"/>
                <a:ea typeface="Calibri"/>
                <a:cs typeface="Calibri"/>
                <a:sym typeface="Calibri"/>
              </a:rPr>
              <a:t>Prácticas</a:t>
            </a:r>
            <a:r>
              <a:rPr lang="en-US" sz="2200" b="1" dirty="0">
                <a:latin typeface="Calibri"/>
                <a:ea typeface="Calibri"/>
                <a:cs typeface="Calibri"/>
                <a:sym typeface="Calibri"/>
              </a:rPr>
              <a:t> y </a:t>
            </a:r>
            <a:r>
              <a:rPr lang="en-US" sz="2200" b="1" dirty="0" err="1">
                <a:latin typeface="Calibri"/>
                <a:ea typeface="Calibri"/>
                <a:cs typeface="Calibri"/>
                <a:sym typeface="Calibri"/>
              </a:rPr>
              <a:t>estructuras</a:t>
            </a:r>
            <a:r>
              <a:rPr lang="en-US" sz="2200" b="1" dirty="0">
                <a:latin typeface="Calibri"/>
                <a:ea typeface="Calibri"/>
                <a:cs typeface="Calibri"/>
                <a:sym typeface="Calibri"/>
              </a:rPr>
              <a:t> </a:t>
            </a:r>
            <a:r>
              <a:rPr lang="en-US" sz="2200" b="1" dirty="0" err="1">
                <a:latin typeface="Calibri"/>
                <a:ea typeface="Calibri"/>
                <a:cs typeface="Calibri"/>
                <a:sym typeface="Calibri"/>
              </a:rPr>
              <a:t>en</a:t>
            </a:r>
            <a:r>
              <a:rPr lang="en-US" sz="2200" b="1" dirty="0">
                <a:latin typeface="Calibri"/>
                <a:ea typeface="Calibri"/>
                <a:cs typeface="Calibri"/>
                <a:sym typeface="Calibri"/>
              </a:rPr>
              <a:t> </a:t>
            </a:r>
            <a:r>
              <a:rPr lang="en-US" sz="2200" b="1" dirty="0" err="1">
                <a:latin typeface="Calibri"/>
                <a:ea typeface="Calibri"/>
                <a:cs typeface="Calibri"/>
                <a:sym typeface="Calibri"/>
              </a:rPr>
              <a:t>toda</a:t>
            </a:r>
            <a:r>
              <a:rPr lang="en-US" sz="2200" b="1" dirty="0">
                <a:latin typeface="Calibri"/>
                <a:ea typeface="Calibri"/>
                <a:cs typeface="Calibri"/>
                <a:sym typeface="Calibri"/>
              </a:rPr>
              <a:t> la </a:t>
            </a:r>
            <a:r>
              <a:rPr lang="en-US" sz="2200" b="1" dirty="0" err="1">
                <a:latin typeface="Calibri"/>
                <a:ea typeface="Calibri"/>
                <a:cs typeface="Calibri"/>
                <a:sym typeface="Calibri"/>
              </a:rPr>
              <a:t>escuela</a:t>
            </a:r>
            <a:r>
              <a:rPr lang="en-US" sz="2200" b="1" dirty="0">
                <a:latin typeface="Calibri"/>
                <a:ea typeface="Calibri"/>
                <a:cs typeface="Calibri"/>
                <a:sym typeface="Calibri"/>
              </a:rPr>
              <a:t> que </a:t>
            </a:r>
            <a:r>
              <a:rPr lang="en-US" sz="2200" b="1" dirty="0" err="1">
                <a:latin typeface="Calibri"/>
                <a:ea typeface="Calibri"/>
                <a:cs typeface="Calibri"/>
                <a:sym typeface="Calibri"/>
              </a:rPr>
              <a:t>promueven</a:t>
            </a:r>
            <a:r>
              <a:rPr lang="en-US" sz="2200" b="1" dirty="0">
                <a:latin typeface="Calibri"/>
                <a:ea typeface="Calibri"/>
                <a:cs typeface="Calibri"/>
                <a:sym typeface="Calibri"/>
              </a:rPr>
              <a:t> el SEL</a:t>
            </a:r>
            <a:endParaRPr sz="2200" b="1" dirty="0">
              <a:highlight>
                <a:srgbClr val="FFFFFF"/>
              </a:highlight>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7"/>
          <p:cNvPicPr preferRelativeResize="0"/>
          <p:nvPr/>
        </p:nvPicPr>
        <p:blipFill>
          <a:blip r:embed="rId3">
            <a:alphaModFix/>
          </a:blip>
          <a:stretch>
            <a:fillRect/>
          </a:stretch>
        </p:blipFill>
        <p:spPr>
          <a:xfrm>
            <a:off x="5904350" y="2141659"/>
            <a:ext cx="2774326" cy="2699341"/>
          </a:xfrm>
          <a:prstGeom prst="rect">
            <a:avLst/>
          </a:prstGeom>
          <a:noFill/>
          <a:ln>
            <a:noFill/>
          </a:ln>
        </p:spPr>
      </p:pic>
      <p:sp>
        <p:nvSpPr>
          <p:cNvPr id="343" name="Google Shape;343;p47"/>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err="1">
                <a:solidFill>
                  <a:srgbClr val="0076BE"/>
                </a:solidFill>
                <a:latin typeface="Calibri"/>
                <a:ea typeface="Calibri"/>
                <a:cs typeface="Calibri"/>
                <a:sym typeface="Calibri"/>
              </a:rPr>
              <a:t>Familias</a:t>
            </a:r>
            <a:r>
              <a:rPr lang="en" sz="3700" b="1" dirty="0">
                <a:solidFill>
                  <a:srgbClr val="0076BE"/>
                </a:solidFill>
                <a:latin typeface="Calibri"/>
                <a:ea typeface="Calibri"/>
                <a:cs typeface="Calibri"/>
                <a:sym typeface="Calibri"/>
              </a:rPr>
              <a:t> y </a:t>
            </a:r>
            <a:r>
              <a:rPr lang="en" sz="3700" b="1" dirty="0" err="1">
                <a:solidFill>
                  <a:srgbClr val="0076BE"/>
                </a:solidFill>
                <a:latin typeface="Calibri"/>
                <a:ea typeface="Calibri"/>
                <a:cs typeface="Calibri"/>
                <a:sym typeface="Calibri"/>
              </a:rPr>
              <a:t>cuidadores</a:t>
            </a:r>
            <a:endParaRPr sz="3700" dirty="0">
              <a:solidFill>
                <a:srgbClr val="0076BE"/>
              </a:solidFill>
            </a:endParaRPr>
          </a:p>
        </p:txBody>
      </p:sp>
      <p:cxnSp>
        <p:nvCxnSpPr>
          <p:cNvPr id="344" name="Google Shape;344;p47"/>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45" name="Google Shape;345;p47"/>
          <p:cNvSpPr txBox="1"/>
          <p:nvPr/>
        </p:nvSpPr>
        <p:spPr>
          <a:xfrm>
            <a:off x="144150" y="893250"/>
            <a:ext cx="5097600" cy="3231624"/>
          </a:xfrm>
          <a:prstGeom prst="rect">
            <a:avLst/>
          </a:prstGeom>
          <a:noFill/>
          <a:ln>
            <a:noFill/>
          </a:ln>
        </p:spPr>
        <p:txBody>
          <a:bodyPr spcFirstLastPara="1" wrap="square" lIns="91425" tIns="91425" rIns="91425" bIns="91425" anchor="t" anchorCtr="0">
            <a:spAutoFit/>
          </a:bodyPr>
          <a:lstStyle/>
          <a:p>
            <a:pPr marL="285750" lvl="0" indent="-285750">
              <a:buFont typeface="Arial" panose="020B0604020202020204" pitchFamily="34" charset="0"/>
              <a:buChar char="•"/>
            </a:pPr>
            <a:r>
              <a:rPr lang="es-MX" sz="1800" dirty="0"/>
              <a:t>La comunicación es bidireccional - Pregunte a las familias y a los cuidadores sobre sus puntos de vista y experiencias para dar forma al enfoque de SEL de la escuela</a:t>
            </a:r>
          </a:p>
          <a:p>
            <a:pPr marL="285750" lvl="0" indent="-285750">
              <a:buFont typeface="Arial" panose="020B0604020202020204" pitchFamily="34" charset="0"/>
              <a:buChar char="•"/>
            </a:pPr>
            <a:endParaRPr lang="en-US" sz="1800" dirty="0"/>
          </a:p>
          <a:p>
            <a:pPr marL="285750" lvl="0" indent="-285750">
              <a:buFont typeface="Arial" panose="020B0604020202020204" pitchFamily="34" charset="0"/>
              <a:buChar char="•"/>
            </a:pPr>
            <a:r>
              <a:rPr lang="es-MX" sz="1800" dirty="0"/>
              <a:t>Invítelos a contribuir al desarrollo de la visión y los objetivos, la selección de programas, la reflexión sobre los datos</a:t>
            </a:r>
          </a:p>
          <a:p>
            <a:pPr marL="285750" lvl="0" indent="-285750">
              <a:buFont typeface="Arial" panose="020B0604020202020204" pitchFamily="34" charset="0"/>
              <a:buChar char="•"/>
            </a:pPr>
            <a:endParaRPr lang="en-US" sz="1800" dirty="0"/>
          </a:p>
          <a:p>
            <a:pPr marL="285750" lvl="0" indent="-285750">
              <a:buFont typeface="Arial" panose="020B0604020202020204" pitchFamily="34" charset="0"/>
              <a:buChar char="•"/>
            </a:pPr>
            <a:r>
              <a:rPr lang="es-MX" sz="1800" dirty="0"/>
              <a:t>Posiciónelos como expertos sobre sus hijos y su comunidad</a:t>
            </a:r>
            <a:endParaRPr lang="en-US" sz="1800" dirty="0"/>
          </a:p>
        </p:txBody>
      </p:sp>
      <p:pic>
        <p:nvPicPr>
          <p:cNvPr id="346" name="Google Shape;346;p47"/>
          <p:cNvPicPr preferRelativeResize="0"/>
          <p:nvPr/>
        </p:nvPicPr>
        <p:blipFill>
          <a:blip r:embed="rId4">
            <a:alphaModFix/>
          </a:blip>
          <a:stretch>
            <a:fillRect/>
          </a:stretch>
        </p:blipFill>
        <p:spPr>
          <a:xfrm>
            <a:off x="5904350" y="103375"/>
            <a:ext cx="2695450" cy="1782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p:nvPr/>
        </p:nvSpPr>
        <p:spPr>
          <a:xfrm>
            <a:off x="112500" y="0"/>
            <a:ext cx="30000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err="1">
                <a:solidFill>
                  <a:srgbClr val="0076BE"/>
                </a:solidFill>
                <a:latin typeface="Calibri"/>
                <a:ea typeface="Calibri"/>
                <a:cs typeface="Calibri"/>
                <a:sym typeface="Calibri"/>
              </a:rPr>
              <a:t>Comunidades</a:t>
            </a:r>
            <a:endParaRPr sz="3700" dirty="0">
              <a:solidFill>
                <a:srgbClr val="0076BE"/>
              </a:solidFill>
            </a:endParaRPr>
          </a:p>
        </p:txBody>
      </p:sp>
      <p:cxnSp>
        <p:nvCxnSpPr>
          <p:cNvPr id="352" name="Google Shape;352;p48"/>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53" name="Google Shape;353;p48"/>
          <p:cNvSpPr txBox="1"/>
          <p:nvPr/>
        </p:nvSpPr>
        <p:spPr>
          <a:xfrm>
            <a:off x="112500" y="775950"/>
            <a:ext cx="6279962" cy="1140282"/>
          </a:xfrm>
          <a:prstGeom prst="rect">
            <a:avLst/>
          </a:prstGeom>
          <a:noFill/>
          <a:ln>
            <a:noFill/>
          </a:ln>
        </p:spPr>
        <p:txBody>
          <a:bodyPr spcFirstLastPara="1" wrap="square" lIns="91425" tIns="91425" rIns="91425" bIns="91425" anchor="t" anchorCtr="0">
            <a:spAutoFit/>
          </a:bodyPr>
          <a:lstStyle/>
          <a:p>
            <a:pPr lvl="0">
              <a:lnSpc>
                <a:spcPct val="115000"/>
              </a:lnSpc>
            </a:pPr>
            <a:r>
              <a:rPr lang="en-US" sz="1800" dirty="0">
                <a:latin typeface="Arial" panose="020B0604020202020204" pitchFamily="34" charset="0"/>
                <a:ea typeface="Calibri"/>
                <a:cs typeface="Arial" panose="020B0604020202020204" pitchFamily="34" charset="0"/>
                <a:sym typeface="Calibri"/>
              </a:rPr>
              <a:t>Las </a:t>
            </a:r>
            <a:r>
              <a:rPr lang="en-US" sz="1800" dirty="0" err="1">
                <a:latin typeface="Arial" panose="020B0604020202020204" pitchFamily="34" charset="0"/>
                <a:ea typeface="Calibri"/>
                <a:cs typeface="Arial" panose="020B0604020202020204" pitchFamily="34" charset="0"/>
                <a:sym typeface="Calibri"/>
              </a:rPr>
              <a:t>organizaciones</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comunitarias</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ofrecen</a:t>
            </a:r>
            <a:r>
              <a:rPr lang="en-US" sz="1800" dirty="0">
                <a:latin typeface="Arial" panose="020B0604020202020204" pitchFamily="34" charset="0"/>
                <a:ea typeface="Calibri"/>
                <a:cs typeface="Arial" panose="020B0604020202020204" pitchFamily="34" charset="0"/>
                <a:sym typeface="Calibri"/>
              </a:rPr>
              <a:t> a los </a:t>
            </a:r>
            <a:r>
              <a:rPr lang="en-US" sz="1800" dirty="0" err="1">
                <a:latin typeface="Arial" panose="020B0604020202020204" pitchFamily="34" charset="0"/>
                <a:ea typeface="Calibri"/>
                <a:cs typeface="Arial" panose="020B0604020202020204" pitchFamily="34" charset="0"/>
                <a:sym typeface="Calibri"/>
              </a:rPr>
              <a:t>estudiantes</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más</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oportunidades</a:t>
            </a:r>
            <a:r>
              <a:rPr lang="en-US" sz="1800" dirty="0">
                <a:latin typeface="Arial" panose="020B0604020202020204" pitchFamily="34" charset="0"/>
                <a:ea typeface="Calibri"/>
                <a:cs typeface="Arial" panose="020B0604020202020204" pitchFamily="34" charset="0"/>
                <a:sym typeface="Calibri"/>
              </a:rPr>
              <a:t> para </a:t>
            </a:r>
            <a:r>
              <a:rPr lang="en-US" sz="1800" dirty="0" err="1">
                <a:latin typeface="Arial" panose="020B0604020202020204" pitchFamily="34" charset="0"/>
                <a:ea typeface="Calibri"/>
                <a:cs typeface="Arial" panose="020B0604020202020204" pitchFamily="34" charset="0"/>
                <a:sym typeface="Calibri"/>
              </a:rPr>
              <a:t>practicar</a:t>
            </a:r>
            <a:r>
              <a:rPr lang="en-US" sz="1800" dirty="0">
                <a:latin typeface="Arial" panose="020B0604020202020204" pitchFamily="34" charset="0"/>
                <a:ea typeface="Calibri"/>
                <a:cs typeface="Arial" panose="020B0604020202020204" pitchFamily="34" charset="0"/>
                <a:sym typeface="Calibri"/>
              </a:rPr>
              <a:t> las </a:t>
            </a:r>
            <a:r>
              <a:rPr lang="en-US" sz="1800" dirty="0" err="1">
                <a:latin typeface="Arial" panose="020B0604020202020204" pitchFamily="34" charset="0"/>
                <a:ea typeface="Calibri"/>
                <a:cs typeface="Arial" panose="020B0604020202020204" pitchFamily="34" charset="0"/>
                <a:sym typeface="Calibri"/>
              </a:rPr>
              <a:t>habilidades</a:t>
            </a:r>
            <a:r>
              <a:rPr lang="en-US" sz="1800" dirty="0">
                <a:latin typeface="Arial" panose="020B0604020202020204" pitchFamily="34" charset="0"/>
                <a:ea typeface="Calibri"/>
                <a:cs typeface="Arial" panose="020B0604020202020204" pitchFamily="34" charset="0"/>
                <a:sym typeface="Calibri"/>
              </a:rPr>
              <a:t> SEL que </a:t>
            </a:r>
            <a:r>
              <a:rPr lang="en-US" sz="1800" dirty="0" err="1">
                <a:latin typeface="Arial" panose="020B0604020202020204" pitchFamily="34" charset="0"/>
                <a:ea typeface="Calibri"/>
                <a:cs typeface="Arial" panose="020B0604020202020204" pitchFamily="34" charset="0"/>
                <a:sym typeface="Calibri"/>
              </a:rPr>
              <a:t>están</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aprendiendo</a:t>
            </a:r>
            <a:r>
              <a:rPr lang="en-US" sz="1800" dirty="0">
                <a:latin typeface="Arial" panose="020B0604020202020204" pitchFamily="34" charset="0"/>
                <a:ea typeface="Calibri"/>
                <a:cs typeface="Arial" panose="020B0604020202020204" pitchFamily="34" charset="0"/>
                <a:sym typeface="Calibri"/>
              </a:rPr>
              <a:t> </a:t>
            </a:r>
            <a:r>
              <a:rPr lang="en-US" sz="1800" dirty="0" err="1">
                <a:latin typeface="Arial" panose="020B0604020202020204" pitchFamily="34" charset="0"/>
                <a:ea typeface="Calibri"/>
                <a:cs typeface="Arial" panose="020B0604020202020204" pitchFamily="34" charset="0"/>
                <a:sym typeface="Calibri"/>
              </a:rPr>
              <a:t>en</a:t>
            </a:r>
            <a:r>
              <a:rPr lang="en-US" sz="1800" dirty="0">
                <a:latin typeface="Arial" panose="020B0604020202020204" pitchFamily="34" charset="0"/>
                <a:ea typeface="Calibri"/>
                <a:cs typeface="Arial" panose="020B0604020202020204" pitchFamily="34" charset="0"/>
                <a:sym typeface="Calibri"/>
              </a:rPr>
              <a:t> casa y </a:t>
            </a:r>
            <a:r>
              <a:rPr lang="en-US" sz="1800" dirty="0" err="1">
                <a:latin typeface="Arial" panose="020B0604020202020204" pitchFamily="34" charset="0"/>
                <a:ea typeface="Calibri"/>
                <a:cs typeface="Arial" panose="020B0604020202020204" pitchFamily="34" charset="0"/>
                <a:sym typeface="Calibri"/>
              </a:rPr>
              <a:t>durante</a:t>
            </a:r>
            <a:r>
              <a:rPr lang="en-US" sz="1800" dirty="0">
                <a:latin typeface="Arial" panose="020B0604020202020204" pitchFamily="34" charset="0"/>
                <a:ea typeface="Calibri"/>
                <a:cs typeface="Arial" panose="020B0604020202020204" pitchFamily="34" charset="0"/>
                <a:sym typeface="Calibri"/>
              </a:rPr>
              <a:t> el día escolar.</a:t>
            </a:r>
            <a:endParaRPr sz="1800" dirty="0">
              <a:highlight>
                <a:srgbClr val="FFFFFF"/>
              </a:highlight>
              <a:latin typeface="Arial" panose="020B0604020202020204" pitchFamily="34" charset="0"/>
              <a:ea typeface="Calibri"/>
              <a:cs typeface="Arial" panose="020B0604020202020204" pitchFamily="34" charset="0"/>
              <a:sym typeface="Calibri"/>
            </a:endParaRPr>
          </a:p>
        </p:txBody>
      </p:sp>
      <p:sp>
        <p:nvSpPr>
          <p:cNvPr id="354" name="Google Shape;354;p48"/>
          <p:cNvSpPr txBox="1"/>
          <p:nvPr/>
        </p:nvSpPr>
        <p:spPr>
          <a:xfrm>
            <a:off x="531575" y="1883768"/>
            <a:ext cx="5200152" cy="2677626"/>
          </a:xfrm>
          <a:prstGeom prst="rect">
            <a:avLst/>
          </a:prstGeom>
          <a:noFill/>
          <a:ln>
            <a:noFill/>
          </a:ln>
        </p:spPr>
        <p:txBody>
          <a:bodyPr spcFirstLastPara="1" wrap="square" lIns="91425" tIns="91425" rIns="91425" bIns="91425" anchor="t" anchorCtr="0">
            <a:spAutoFit/>
          </a:bodyPr>
          <a:lstStyle/>
          <a:p>
            <a:r>
              <a:rPr lang="es-MX" sz="1800" b="1" dirty="0"/>
              <a:t>Los socios comunitarios pueden ser:</a:t>
            </a:r>
            <a:endParaRPr lang="en-US" sz="1800" dirty="0"/>
          </a:p>
          <a:p>
            <a:pPr marL="285750" lvl="0" indent="-285750">
              <a:buFont typeface="Arial" panose="020B0604020202020204" pitchFamily="34" charset="0"/>
              <a:buChar char="•"/>
            </a:pPr>
            <a:r>
              <a:rPr lang="es-MX" sz="1800" dirty="0"/>
              <a:t>Proveedores de tiempo extraescolar </a:t>
            </a:r>
            <a:endParaRPr lang="en-US" sz="1800" dirty="0"/>
          </a:p>
          <a:p>
            <a:pPr marL="285750" lvl="0" indent="-285750">
              <a:buFont typeface="Arial" panose="020B0604020202020204" pitchFamily="34" charset="0"/>
              <a:buChar char="•"/>
            </a:pPr>
            <a:r>
              <a:rPr lang="es-MX" sz="1800" dirty="0"/>
              <a:t>Organizaciones comunitarias sin fines de lucro</a:t>
            </a:r>
            <a:endParaRPr lang="en-US" sz="1800" dirty="0"/>
          </a:p>
          <a:p>
            <a:pPr marL="285750" lvl="0" indent="-285750">
              <a:buFont typeface="Arial" panose="020B0604020202020204" pitchFamily="34" charset="0"/>
              <a:buChar char="•"/>
            </a:pPr>
            <a:r>
              <a:rPr lang="es-MX" sz="1800" dirty="0"/>
              <a:t>Proveedores de servicios de salud</a:t>
            </a:r>
            <a:endParaRPr lang="en-US" sz="1800" dirty="0"/>
          </a:p>
          <a:p>
            <a:pPr marL="285750" lvl="0" indent="-285750">
              <a:buFont typeface="Arial" panose="020B0604020202020204" pitchFamily="34" charset="0"/>
              <a:buChar char="•"/>
            </a:pPr>
            <a:r>
              <a:rPr lang="es-MX" sz="1800" dirty="0"/>
              <a:t>Universidades y facultades</a:t>
            </a:r>
            <a:endParaRPr lang="en-US" sz="1800" dirty="0"/>
          </a:p>
          <a:p>
            <a:pPr marL="285750" lvl="0" indent="-285750">
              <a:buFont typeface="Arial" panose="020B0604020202020204" pitchFamily="34" charset="0"/>
              <a:buChar char="•"/>
            </a:pPr>
            <a:r>
              <a:rPr lang="es-MX" sz="1800" dirty="0"/>
              <a:t>Empresas locales</a:t>
            </a:r>
            <a:endParaRPr lang="en-US" sz="1800" dirty="0"/>
          </a:p>
          <a:p>
            <a:pPr marL="285750" lvl="0" indent="-285750">
              <a:buFont typeface="Arial" panose="020B0604020202020204" pitchFamily="34" charset="0"/>
              <a:buChar char="•"/>
            </a:pPr>
            <a:r>
              <a:rPr lang="es-MX" sz="1800" dirty="0"/>
              <a:t>Otras instituciones que pueden conectar a los estudiantes con sus comunidades más amplias</a:t>
            </a:r>
            <a:endParaRPr lang="en-US" sz="1800" dirty="0"/>
          </a:p>
        </p:txBody>
      </p:sp>
      <p:pic>
        <p:nvPicPr>
          <p:cNvPr id="355" name="Google Shape;355;p48"/>
          <p:cNvPicPr preferRelativeResize="0"/>
          <p:nvPr/>
        </p:nvPicPr>
        <p:blipFill>
          <a:blip r:embed="rId3">
            <a:alphaModFix/>
          </a:blip>
          <a:stretch>
            <a:fillRect/>
          </a:stretch>
        </p:blipFill>
        <p:spPr>
          <a:xfrm>
            <a:off x="6392462" y="121900"/>
            <a:ext cx="1798100" cy="1798100"/>
          </a:xfrm>
          <a:prstGeom prst="rect">
            <a:avLst/>
          </a:prstGeom>
          <a:noFill/>
          <a:ln>
            <a:noFill/>
          </a:ln>
        </p:spPr>
      </p:pic>
      <p:pic>
        <p:nvPicPr>
          <p:cNvPr id="356" name="Google Shape;356;p48"/>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9"/>
          <p:cNvPicPr preferRelativeResize="0"/>
          <p:nvPr/>
        </p:nvPicPr>
        <p:blipFill rotWithShape="1">
          <a:blip r:embed="rId3">
            <a:alphaModFix/>
          </a:blip>
          <a:srcRect t="8179" b="24444"/>
          <a:stretch/>
        </p:blipFill>
        <p:spPr>
          <a:xfrm>
            <a:off x="0" y="-27124"/>
            <a:ext cx="9144000" cy="4305000"/>
          </a:xfrm>
          <a:prstGeom prst="rect">
            <a:avLst/>
          </a:prstGeom>
          <a:noFill/>
          <a:ln>
            <a:noFill/>
          </a:ln>
        </p:spPr>
      </p:pic>
      <p:sp>
        <p:nvSpPr>
          <p:cNvPr id="362" name="Google Shape;362;p49"/>
          <p:cNvSpPr/>
          <p:nvPr/>
        </p:nvSpPr>
        <p:spPr>
          <a:xfrm>
            <a:off x="0" y="-27124"/>
            <a:ext cx="9144000" cy="4305000"/>
          </a:xfrm>
          <a:prstGeom prst="rect">
            <a:avLst/>
          </a:prstGeom>
          <a:solidFill>
            <a:srgbClr val="858591">
              <a:alpha val="69020"/>
            </a:srgbClr>
          </a:solidFill>
          <a:ln>
            <a:noFill/>
          </a:ln>
        </p:spPr>
        <p:txBody>
          <a:bodyPr spcFirstLastPara="1" wrap="square" lIns="93125" tIns="46550" rIns="93125" bIns="46550" anchor="ctr" anchorCtr="0">
            <a:noAutofit/>
          </a:bodyPr>
          <a:lstStyle/>
          <a:p>
            <a:pPr marL="0" marR="0" lvl="0" indent="0" algn="ctr" rtl="0">
              <a:lnSpc>
                <a:spcPct val="100000"/>
              </a:lnSpc>
              <a:spcBef>
                <a:spcPts val="0"/>
              </a:spcBef>
              <a:spcAft>
                <a:spcPts val="0"/>
              </a:spcAft>
              <a:buClr>
                <a:srgbClr val="000000"/>
              </a:buClr>
              <a:buSzPts val="200"/>
              <a:buFont typeface="Arial"/>
              <a:buNone/>
            </a:pPr>
            <a:endParaRPr sz="200" b="0" i="0" u="none" strike="noStrike" cap="none">
              <a:solidFill>
                <a:schemeClr val="lt1"/>
              </a:solidFill>
              <a:latin typeface="Arial"/>
              <a:ea typeface="Arial"/>
              <a:cs typeface="Arial"/>
              <a:sym typeface="Arial"/>
            </a:endParaRPr>
          </a:p>
        </p:txBody>
      </p:sp>
      <p:sp>
        <p:nvSpPr>
          <p:cNvPr id="363" name="Google Shape;363;p49"/>
          <p:cNvSpPr txBox="1"/>
          <p:nvPr/>
        </p:nvSpPr>
        <p:spPr>
          <a:xfrm>
            <a:off x="0" y="3165083"/>
            <a:ext cx="9144000" cy="687600"/>
          </a:xfrm>
          <a:prstGeom prst="rect">
            <a:avLst/>
          </a:prstGeom>
          <a:noFill/>
          <a:ln>
            <a:noFill/>
          </a:ln>
        </p:spPr>
        <p:txBody>
          <a:bodyPr spcFirstLastPara="1" wrap="square" lIns="34925" tIns="17450" rIns="34925" bIns="17450" anchor="t" anchorCtr="0">
            <a:noAutofit/>
          </a:bodyPr>
          <a:lstStyle/>
          <a:p>
            <a:pPr lvl="0" algn="ctr">
              <a:buSzPts val="6100"/>
            </a:pPr>
            <a:r>
              <a:rPr lang="en-US" sz="3300" b="1" dirty="0">
                <a:solidFill>
                  <a:schemeClr val="lt1"/>
                </a:solidFill>
              </a:rPr>
              <a:t>¿</a:t>
            </a:r>
            <a:r>
              <a:rPr lang="en-US" sz="3300" b="1" dirty="0" err="1">
                <a:solidFill>
                  <a:schemeClr val="lt1"/>
                </a:solidFill>
              </a:rPr>
              <a:t>Cómo</a:t>
            </a:r>
            <a:r>
              <a:rPr lang="en-US" sz="3300" b="1" dirty="0">
                <a:solidFill>
                  <a:schemeClr val="lt1"/>
                </a:solidFill>
              </a:rPr>
              <a:t> </a:t>
            </a:r>
            <a:r>
              <a:rPr lang="en-US" sz="3300" b="1" dirty="0" err="1">
                <a:solidFill>
                  <a:schemeClr val="lt1"/>
                </a:solidFill>
              </a:rPr>
              <a:t>pueden</a:t>
            </a:r>
            <a:r>
              <a:rPr lang="en-US" sz="3300" b="1" dirty="0">
                <a:solidFill>
                  <a:schemeClr val="lt1"/>
                </a:solidFill>
              </a:rPr>
              <a:t> las </a:t>
            </a:r>
            <a:r>
              <a:rPr lang="en-US" sz="3300" b="1" dirty="0" err="1">
                <a:solidFill>
                  <a:schemeClr val="lt1"/>
                </a:solidFill>
              </a:rPr>
              <a:t>escuelas</a:t>
            </a:r>
            <a:r>
              <a:rPr lang="en-US" sz="3300" b="1" dirty="0">
                <a:solidFill>
                  <a:schemeClr val="lt1"/>
                </a:solidFill>
              </a:rPr>
              <a:t> </a:t>
            </a:r>
            <a:r>
              <a:rPr lang="en-US" sz="3300" b="1" dirty="0" err="1">
                <a:solidFill>
                  <a:schemeClr val="lt1"/>
                </a:solidFill>
              </a:rPr>
              <a:t>promover</a:t>
            </a:r>
            <a:r>
              <a:rPr lang="en-US" sz="3300" b="1" dirty="0">
                <a:solidFill>
                  <a:schemeClr val="lt1"/>
                </a:solidFill>
              </a:rPr>
              <a:t> </a:t>
            </a:r>
            <a:br>
              <a:rPr lang="en-US" sz="3300" b="1" dirty="0">
                <a:solidFill>
                  <a:schemeClr val="lt1"/>
                </a:solidFill>
              </a:rPr>
            </a:br>
            <a:r>
              <a:rPr lang="en-US" sz="3300" b="1" dirty="0">
                <a:solidFill>
                  <a:schemeClr val="lt1"/>
                </a:solidFill>
              </a:rPr>
              <a:t>el SEL?</a:t>
            </a:r>
            <a:endParaRPr sz="3300" b="1"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57200" y="400050"/>
            <a:ext cx="2724300" cy="2682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dirty="0" err="1">
                <a:solidFill>
                  <a:schemeClr val="dk1"/>
                </a:solidFill>
                <a:latin typeface="Calibri"/>
                <a:ea typeface="Calibri"/>
                <a:cs typeface="Calibri"/>
                <a:sym typeface="Calibri"/>
              </a:rPr>
              <a:t>Bienvenidos</a:t>
            </a:r>
            <a:endParaRPr sz="3600" dirty="0"/>
          </a:p>
        </p:txBody>
      </p:sp>
      <p:pic>
        <p:nvPicPr>
          <p:cNvPr id="137" name="Google Shape;137;p23" descr="Screen Shot 2018-02-15 at 4.16.13 PM.png"/>
          <p:cNvPicPr preferRelativeResize="0"/>
          <p:nvPr/>
        </p:nvPicPr>
        <p:blipFill rotWithShape="1">
          <a:blip r:embed="rId3">
            <a:alphaModFix/>
          </a:blip>
          <a:srcRect/>
          <a:stretch/>
        </p:blipFill>
        <p:spPr>
          <a:xfrm>
            <a:off x="322328" y="1131176"/>
            <a:ext cx="8499349" cy="28811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1"/>
          </p:nvPr>
        </p:nvSpPr>
        <p:spPr>
          <a:xfrm>
            <a:off x="0" y="297675"/>
            <a:ext cx="9144000" cy="769800"/>
          </a:xfrm>
          <a:prstGeom prst="rect">
            <a:avLst/>
          </a:prstGeom>
        </p:spPr>
        <p:txBody>
          <a:bodyPr spcFirstLastPara="1" wrap="square" lIns="91425" tIns="45700" rIns="91425" bIns="45700" anchor="t" anchorCtr="0">
            <a:noAutofit/>
          </a:bodyPr>
          <a:lstStyle/>
          <a:p>
            <a:pPr marL="0" lvl="0" indent="0" algn="ctr"/>
            <a:r>
              <a:rPr lang="en-US" dirty="0"/>
              <a:t>¿</a:t>
            </a:r>
            <a:r>
              <a:rPr lang="en-US" dirty="0" err="1"/>
              <a:t>Cómo</a:t>
            </a:r>
            <a:r>
              <a:rPr lang="en-US" dirty="0"/>
              <a:t> es el SEL </a:t>
            </a:r>
            <a:r>
              <a:rPr lang="en-US" dirty="0" err="1"/>
              <a:t>cuando</a:t>
            </a:r>
            <a:r>
              <a:rPr lang="en-US" dirty="0"/>
              <a:t> se </a:t>
            </a:r>
            <a:r>
              <a:rPr lang="en-US" dirty="0" err="1"/>
              <a:t>aplica</a:t>
            </a:r>
            <a:r>
              <a:rPr lang="en-US" dirty="0"/>
              <a:t> </a:t>
            </a:r>
            <a:r>
              <a:rPr lang="en-US" dirty="0" err="1"/>
              <a:t>en</a:t>
            </a:r>
            <a:r>
              <a:rPr lang="en-US" dirty="0"/>
              <a:t> </a:t>
            </a:r>
            <a:br>
              <a:rPr lang="en-US" dirty="0"/>
            </a:br>
            <a:r>
              <a:rPr lang="en-US" dirty="0" err="1"/>
              <a:t>toda</a:t>
            </a:r>
            <a:r>
              <a:rPr lang="en-US" dirty="0"/>
              <a:t> la </a:t>
            </a:r>
            <a:r>
              <a:rPr lang="en-US" dirty="0" err="1"/>
              <a:t>escuela</a:t>
            </a:r>
            <a:r>
              <a:rPr lang="en-US" dirty="0"/>
              <a:t>?</a:t>
            </a:r>
            <a:endParaRPr dirty="0"/>
          </a:p>
        </p:txBody>
      </p:sp>
      <p:graphicFrame>
        <p:nvGraphicFramePr>
          <p:cNvPr id="2" name="Table 2">
            <a:extLst>
              <a:ext uri="{FF2B5EF4-FFF2-40B4-BE49-F238E27FC236}">
                <a16:creationId xmlns:a16="http://schemas.microsoft.com/office/drawing/2014/main" id="{81109CF9-7944-E447-86CE-0B69B94417E7}"/>
              </a:ext>
            </a:extLst>
          </p:cNvPr>
          <p:cNvGraphicFramePr>
            <a:graphicFrameLocks noGrp="1"/>
          </p:cNvGraphicFramePr>
          <p:nvPr>
            <p:extLst>
              <p:ext uri="{D42A27DB-BD31-4B8C-83A1-F6EECF244321}">
                <p14:modId xmlns:p14="http://schemas.microsoft.com/office/powerpoint/2010/main" val="4160991626"/>
              </p:ext>
            </p:extLst>
          </p:nvPr>
        </p:nvGraphicFramePr>
        <p:xfrm>
          <a:off x="408878" y="1464928"/>
          <a:ext cx="8422888" cy="2928652"/>
        </p:xfrm>
        <a:graphic>
          <a:graphicData uri="http://schemas.openxmlformats.org/drawingml/2006/table">
            <a:tbl>
              <a:tblPr firstRow="1" bandRow="1">
                <a:tableStyleId>{D4389E12-20FB-4A59-817A-1065A64134A3}</a:tableStyleId>
              </a:tblPr>
              <a:tblGrid>
                <a:gridCol w="4211444">
                  <a:extLst>
                    <a:ext uri="{9D8B030D-6E8A-4147-A177-3AD203B41FA5}">
                      <a16:colId xmlns:a16="http://schemas.microsoft.com/office/drawing/2014/main" val="221820330"/>
                    </a:ext>
                  </a:extLst>
                </a:gridCol>
                <a:gridCol w="4211444">
                  <a:extLst>
                    <a:ext uri="{9D8B030D-6E8A-4147-A177-3AD203B41FA5}">
                      <a16:colId xmlns:a16="http://schemas.microsoft.com/office/drawing/2014/main" val="4102522564"/>
                    </a:ext>
                  </a:extLst>
                </a:gridCol>
              </a:tblGrid>
              <a:tr h="146432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rgbClr val="000000"/>
                          </a:solidFill>
                          <a:effectLst/>
                          <a:latin typeface="Arial"/>
                          <a:ea typeface="Arial"/>
                          <a:cs typeface="Arial"/>
                          <a:sym typeface="Arial"/>
                        </a:rPr>
                        <a:t>¿</a:t>
                      </a:r>
                      <a:r>
                        <a:rPr lang="en-US" sz="1800" b="1" i="0" u="none" strike="noStrike" cap="none" dirty="0" err="1">
                          <a:solidFill>
                            <a:srgbClr val="000000"/>
                          </a:solidFill>
                          <a:effectLst/>
                          <a:latin typeface="Arial"/>
                          <a:ea typeface="Arial"/>
                          <a:cs typeface="Arial"/>
                          <a:sym typeface="Arial"/>
                        </a:rPr>
                        <a:t>En</a:t>
                      </a:r>
                      <a:r>
                        <a:rPr lang="en-US" sz="1800" b="1" i="0" u="none" strike="noStrike" cap="none" dirty="0">
                          <a:solidFill>
                            <a:srgbClr val="000000"/>
                          </a:solidFill>
                          <a:effectLst/>
                          <a:latin typeface="Arial"/>
                          <a:ea typeface="Arial"/>
                          <a:cs typeface="Arial"/>
                          <a:sym typeface="Arial"/>
                        </a:rPr>
                        <a:t> las aulas?</a:t>
                      </a:r>
                    </a:p>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b="1" i="0" u="none" strike="noStrike" cap="none" dirty="0">
                          <a:solidFill>
                            <a:srgbClr val="000000"/>
                          </a:solidFill>
                          <a:effectLst/>
                          <a:latin typeface="Arial"/>
                          <a:ea typeface="Arial"/>
                          <a:cs typeface="Arial"/>
                          <a:sym typeface="Arial"/>
                        </a:rPr>
                        <a:t>¿En las prácticas y </a:t>
                      </a:r>
                      <a:br>
                        <a:rPr lang="es-MX" sz="1800" b="1" i="0" u="none" strike="noStrike" cap="none" dirty="0">
                          <a:solidFill>
                            <a:srgbClr val="000000"/>
                          </a:solidFill>
                          <a:effectLst/>
                          <a:latin typeface="Arial"/>
                          <a:ea typeface="Arial"/>
                          <a:cs typeface="Arial"/>
                          <a:sym typeface="Arial"/>
                        </a:rPr>
                      </a:br>
                      <a:r>
                        <a:rPr lang="es-MX" sz="1800" b="1" i="0" u="none" strike="noStrike" cap="none" dirty="0">
                          <a:solidFill>
                            <a:srgbClr val="000000"/>
                          </a:solidFill>
                          <a:effectLst/>
                          <a:latin typeface="Arial"/>
                          <a:ea typeface="Arial"/>
                          <a:cs typeface="Arial"/>
                          <a:sym typeface="Arial"/>
                        </a:rPr>
                        <a:t>políticas de toda </a:t>
                      </a:r>
                      <a:br>
                        <a:rPr lang="es-MX" sz="1800" b="1" i="0" u="none" strike="noStrike" cap="none" dirty="0">
                          <a:solidFill>
                            <a:srgbClr val="000000"/>
                          </a:solidFill>
                          <a:effectLst/>
                          <a:latin typeface="Arial"/>
                          <a:ea typeface="Arial"/>
                          <a:cs typeface="Arial"/>
                          <a:sym typeface="Arial"/>
                        </a:rPr>
                      </a:br>
                      <a:r>
                        <a:rPr lang="es-MX" sz="1800" b="1" i="0" u="none" strike="noStrike" cap="none" dirty="0">
                          <a:solidFill>
                            <a:srgbClr val="000000"/>
                          </a:solidFill>
                          <a:effectLst/>
                          <a:latin typeface="Arial"/>
                          <a:ea typeface="Arial"/>
                          <a:cs typeface="Arial"/>
                          <a:sym typeface="Arial"/>
                        </a:rPr>
                        <a:t>la escuela?</a:t>
                      </a:r>
                      <a:endParaRPr lang="en-US" sz="1800" b="1" i="0" u="none" strike="noStrike" cap="none" dirty="0">
                        <a:solidFill>
                          <a:srgbClr val="000000"/>
                        </a:solidFill>
                        <a:effectLst/>
                        <a:latin typeface="Arial"/>
                        <a:ea typeface="Arial"/>
                        <a:cs typeface="Arial"/>
                        <a:sym typeface="Arial"/>
                      </a:endParaRPr>
                    </a:p>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850485"/>
                  </a:ext>
                </a:extLst>
              </a:tr>
              <a:tr h="146432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b="1" i="0" u="none" strike="noStrike" cap="none" dirty="0">
                          <a:solidFill>
                            <a:srgbClr val="000000"/>
                          </a:solidFill>
                          <a:effectLst/>
                          <a:latin typeface="Arial"/>
                          <a:ea typeface="Arial"/>
                          <a:cs typeface="Arial"/>
                          <a:sym typeface="Arial"/>
                        </a:rPr>
                        <a:t>¿En las </a:t>
                      </a:r>
                      <a:br>
                        <a:rPr lang="es-MX" sz="1800" b="1" i="0" u="none" strike="noStrike" cap="none" dirty="0">
                          <a:solidFill>
                            <a:srgbClr val="000000"/>
                          </a:solidFill>
                          <a:effectLst/>
                          <a:latin typeface="Arial"/>
                          <a:ea typeface="Arial"/>
                          <a:cs typeface="Arial"/>
                          <a:sym typeface="Arial"/>
                        </a:rPr>
                      </a:br>
                      <a:r>
                        <a:rPr lang="es-MX" sz="1800" b="1" i="0" u="none" strike="noStrike" cap="none" dirty="0">
                          <a:solidFill>
                            <a:srgbClr val="000000"/>
                          </a:solidFill>
                          <a:effectLst/>
                          <a:latin typeface="Arial"/>
                          <a:ea typeface="Arial"/>
                          <a:cs typeface="Arial"/>
                          <a:sym typeface="Arial"/>
                        </a:rPr>
                        <a:t>reuniones del </a:t>
                      </a:r>
                      <a:br>
                        <a:rPr lang="es-MX" sz="1800" b="1" i="0" u="none" strike="noStrike" cap="none" dirty="0">
                          <a:solidFill>
                            <a:srgbClr val="000000"/>
                          </a:solidFill>
                          <a:effectLst/>
                          <a:latin typeface="Arial"/>
                          <a:ea typeface="Arial"/>
                          <a:cs typeface="Arial"/>
                          <a:sym typeface="Arial"/>
                        </a:rPr>
                      </a:br>
                      <a:r>
                        <a:rPr lang="es-MX" sz="1800" b="1" i="0" u="none" strike="noStrike" cap="none" dirty="0">
                          <a:solidFill>
                            <a:srgbClr val="000000"/>
                          </a:solidFill>
                          <a:effectLst/>
                          <a:latin typeface="Arial"/>
                          <a:ea typeface="Arial"/>
                          <a:cs typeface="Arial"/>
                          <a:sym typeface="Arial"/>
                        </a:rPr>
                        <a:t>personal?</a:t>
                      </a:r>
                      <a:endParaRPr lang="en-US" sz="1800" b="1" i="0" u="none" strike="noStrike" cap="none" dirty="0">
                        <a:solidFill>
                          <a:srgbClr val="000000"/>
                        </a:solidFill>
                        <a:effectLst/>
                        <a:latin typeface="Arial"/>
                        <a:ea typeface="Arial"/>
                        <a:cs typeface="Arial"/>
                        <a:sym typeface="Arial"/>
                      </a:endParaRPr>
                    </a:p>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b="1" i="0" u="none" strike="noStrike" cap="none" dirty="0">
                          <a:solidFill>
                            <a:srgbClr val="000000"/>
                          </a:solidFill>
                          <a:effectLst/>
                          <a:latin typeface="Arial"/>
                          <a:ea typeface="Arial"/>
                          <a:cs typeface="Arial"/>
                          <a:sym typeface="Arial"/>
                        </a:rPr>
                        <a:t>¿En las relaciones con </a:t>
                      </a:r>
                      <a:br>
                        <a:rPr lang="es-MX" sz="1800" b="1" i="0" u="none" strike="noStrike" cap="none" dirty="0">
                          <a:solidFill>
                            <a:srgbClr val="000000"/>
                          </a:solidFill>
                          <a:effectLst/>
                          <a:latin typeface="Arial"/>
                          <a:ea typeface="Arial"/>
                          <a:cs typeface="Arial"/>
                          <a:sym typeface="Arial"/>
                        </a:rPr>
                      </a:br>
                      <a:r>
                        <a:rPr lang="es-MX" sz="1800" b="1" i="0" u="none" strike="noStrike" cap="none" dirty="0">
                          <a:solidFill>
                            <a:srgbClr val="000000"/>
                          </a:solidFill>
                          <a:effectLst/>
                          <a:latin typeface="Arial"/>
                          <a:ea typeface="Arial"/>
                          <a:cs typeface="Arial"/>
                          <a:sym typeface="Arial"/>
                        </a:rPr>
                        <a:t>la familia y la comunidad?</a:t>
                      </a:r>
                      <a:endParaRPr lang="en-US" sz="1800" b="1" i="0" u="none" strike="noStrike" cap="none" dirty="0">
                        <a:solidFill>
                          <a:srgbClr val="000000"/>
                        </a:solidFill>
                        <a:effectLst/>
                        <a:latin typeface="Arial"/>
                        <a:ea typeface="Arial"/>
                        <a:cs typeface="Arial"/>
                        <a:sym typeface="Arial"/>
                      </a:endParaRPr>
                    </a:p>
                    <a:p>
                      <a:pPr algn="l"/>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582583"/>
                  </a:ext>
                </a:extLst>
              </a:tr>
            </a:tbl>
          </a:graphicData>
        </a:graphic>
      </p:graphicFrame>
      <p:pic>
        <p:nvPicPr>
          <p:cNvPr id="6" name="Google Shape;326;p45" descr="Diagram, text, icon&#10;&#10;Description automatically generated with medium confidence">
            <a:extLst>
              <a:ext uri="{FF2B5EF4-FFF2-40B4-BE49-F238E27FC236}">
                <a16:creationId xmlns:a16="http://schemas.microsoft.com/office/drawing/2014/main" id="{49BDAB21-D16A-6144-824F-D7B32735C658}"/>
              </a:ext>
            </a:extLst>
          </p:cNvPr>
          <p:cNvPicPr preferRelativeResize="0"/>
          <p:nvPr/>
        </p:nvPicPr>
        <p:blipFill rotWithShape="1">
          <a:blip r:embed="rId3">
            <a:alphaModFix/>
          </a:blip>
          <a:srcRect/>
          <a:stretch/>
        </p:blipFill>
        <p:spPr>
          <a:xfrm>
            <a:off x="2358213" y="1536320"/>
            <a:ext cx="2146876" cy="1340696"/>
          </a:xfrm>
          <a:prstGeom prst="rect">
            <a:avLst/>
          </a:prstGeom>
          <a:noFill/>
          <a:ln>
            <a:noFill/>
          </a:ln>
        </p:spPr>
      </p:pic>
      <p:pic>
        <p:nvPicPr>
          <p:cNvPr id="7" name="Google Shape;335;p46">
            <a:extLst>
              <a:ext uri="{FF2B5EF4-FFF2-40B4-BE49-F238E27FC236}">
                <a16:creationId xmlns:a16="http://schemas.microsoft.com/office/drawing/2014/main" id="{8E6F50B5-058D-C64A-937C-B95E1AC4DEDC}"/>
              </a:ext>
            </a:extLst>
          </p:cNvPr>
          <p:cNvPicPr preferRelativeResize="0"/>
          <p:nvPr/>
        </p:nvPicPr>
        <p:blipFill>
          <a:blip r:embed="rId4">
            <a:alphaModFix/>
          </a:blip>
          <a:stretch>
            <a:fillRect/>
          </a:stretch>
        </p:blipFill>
        <p:spPr>
          <a:xfrm>
            <a:off x="6891455" y="1658365"/>
            <a:ext cx="1775900" cy="1218652"/>
          </a:xfrm>
          <a:prstGeom prst="rect">
            <a:avLst/>
          </a:prstGeom>
          <a:noFill/>
          <a:ln>
            <a:noFill/>
          </a:ln>
        </p:spPr>
      </p:pic>
      <p:pic>
        <p:nvPicPr>
          <p:cNvPr id="8" name="Google Shape;355;p48">
            <a:extLst>
              <a:ext uri="{FF2B5EF4-FFF2-40B4-BE49-F238E27FC236}">
                <a16:creationId xmlns:a16="http://schemas.microsoft.com/office/drawing/2014/main" id="{AEA20245-A166-DE4D-9B62-B0371D535A01}"/>
              </a:ext>
            </a:extLst>
          </p:cNvPr>
          <p:cNvPicPr preferRelativeResize="0"/>
          <p:nvPr/>
        </p:nvPicPr>
        <p:blipFill>
          <a:blip r:embed="rId5">
            <a:alphaModFix/>
          </a:blip>
          <a:stretch>
            <a:fillRect/>
          </a:stretch>
        </p:blipFill>
        <p:spPr>
          <a:xfrm>
            <a:off x="7515061" y="3077737"/>
            <a:ext cx="1152293" cy="1218653"/>
          </a:xfrm>
          <a:prstGeom prst="rect">
            <a:avLst/>
          </a:prstGeom>
          <a:noFill/>
          <a:ln>
            <a:noFill/>
          </a:ln>
        </p:spPr>
      </p:pic>
      <p:pic>
        <p:nvPicPr>
          <p:cNvPr id="4" name="Picture 3" descr="Text&#10;&#10;Description automatically generated">
            <a:extLst>
              <a:ext uri="{FF2B5EF4-FFF2-40B4-BE49-F238E27FC236}">
                <a16:creationId xmlns:a16="http://schemas.microsoft.com/office/drawing/2014/main" id="{15000E17-76D2-1549-8945-B656D83A0E40}"/>
              </a:ext>
            </a:extLst>
          </p:cNvPr>
          <p:cNvPicPr>
            <a:picLocks noChangeAspect="1"/>
          </p:cNvPicPr>
          <p:nvPr/>
        </p:nvPicPr>
        <p:blipFill>
          <a:blip r:embed="rId6"/>
          <a:stretch>
            <a:fillRect/>
          </a:stretch>
        </p:blipFill>
        <p:spPr>
          <a:xfrm>
            <a:off x="2426978" y="3002701"/>
            <a:ext cx="2009346" cy="129368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1"/>
          <p:cNvSpPr/>
          <p:nvPr/>
        </p:nvSpPr>
        <p:spPr>
          <a:xfrm rot="2700000">
            <a:off x="3314859" y="1019815"/>
            <a:ext cx="3489461" cy="3343831"/>
          </a:xfrm>
          <a:prstGeom prst="rtTriangle">
            <a:avLst/>
          </a:prstGeom>
          <a:gradFill>
            <a:gsLst>
              <a:gs pos="0">
                <a:srgbClr val="FFFFFF"/>
              </a:gs>
              <a:gs pos="22000">
                <a:srgbClr val="FFFFFF"/>
              </a:gs>
              <a:gs pos="100000">
                <a:srgbClr val="5B9BD5"/>
              </a:gs>
            </a:gsLst>
            <a:lin ang="18900732" scaled="0"/>
          </a:gradFill>
          <a:ln>
            <a:noFill/>
          </a:ln>
        </p:spPr>
        <p:txBody>
          <a:bodyPr spcFirstLastPara="1" wrap="square" lIns="83800" tIns="83800" rIns="83800" bIns="83800" anchor="ctr"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p:txBody>
      </p:sp>
      <p:sp>
        <p:nvSpPr>
          <p:cNvPr id="378" name="Google Shape;378;p51"/>
          <p:cNvSpPr txBox="1"/>
          <p:nvPr/>
        </p:nvSpPr>
        <p:spPr>
          <a:xfrm>
            <a:off x="94174" y="293335"/>
            <a:ext cx="4047000" cy="559500"/>
          </a:xfrm>
          <a:prstGeom prst="rect">
            <a:avLst/>
          </a:prstGeom>
          <a:noFill/>
          <a:ln>
            <a:noFill/>
          </a:ln>
        </p:spPr>
        <p:txBody>
          <a:bodyPr spcFirstLastPara="1" wrap="square" lIns="62850" tIns="31425" rIns="62850" bIns="31425" anchor="ctr" anchorCtr="0">
            <a:noAutofit/>
          </a:bodyPr>
          <a:lstStyle/>
          <a:p>
            <a:pPr lvl="0">
              <a:lnSpc>
                <a:spcPct val="90000"/>
              </a:lnSpc>
            </a:pPr>
            <a:r>
              <a:rPr lang="en-US" sz="3700" b="1" dirty="0" err="1">
                <a:solidFill>
                  <a:srgbClr val="0076BE"/>
                </a:solidFill>
                <a:latin typeface="Calibri"/>
                <a:ea typeface="Calibri"/>
                <a:cs typeface="Calibri"/>
                <a:sym typeface="Calibri"/>
              </a:rPr>
              <a:t>Indicadores</a:t>
            </a:r>
            <a:r>
              <a:rPr lang="en-US" sz="3700" b="1" dirty="0">
                <a:solidFill>
                  <a:srgbClr val="0076BE"/>
                </a:solidFill>
                <a:latin typeface="Calibri"/>
                <a:ea typeface="Calibri"/>
                <a:cs typeface="Calibri"/>
                <a:sym typeface="Calibri"/>
              </a:rPr>
              <a:t> de SEL para </a:t>
            </a:r>
            <a:r>
              <a:rPr lang="en-US" sz="3700" b="1" dirty="0" err="1">
                <a:solidFill>
                  <a:srgbClr val="0076BE"/>
                </a:solidFill>
                <a:latin typeface="Calibri"/>
                <a:ea typeface="Calibri"/>
                <a:cs typeface="Calibri"/>
                <a:sym typeface="Calibri"/>
              </a:rPr>
              <a:t>toda</a:t>
            </a:r>
            <a:r>
              <a:rPr lang="en-US" sz="3700" b="1" dirty="0">
                <a:solidFill>
                  <a:srgbClr val="0076BE"/>
                </a:solidFill>
                <a:latin typeface="Calibri"/>
                <a:ea typeface="Calibri"/>
                <a:cs typeface="Calibri"/>
                <a:sym typeface="Calibri"/>
              </a:rPr>
              <a:t> la </a:t>
            </a:r>
            <a:r>
              <a:rPr lang="en-US" sz="3700" b="1" dirty="0" err="1">
                <a:solidFill>
                  <a:srgbClr val="0076BE"/>
                </a:solidFill>
                <a:latin typeface="Calibri"/>
                <a:ea typeface="Calibri"/>
                <a:cs typeface="Calibri"/>
                <a:sym typeface="Calibri"/>
              </a:rPr>
              <a:t>escuela</a:t>
            </a:r>
            <a:endParaRPr sz="3700" b="0" i="0" u="none" strike="noStrike" cap="none" dirty="0">
              <a:solidFill>
                <a:srgbClr val="0076BE"/>
              </a:solidFill>
              <a:latin typeface="Arial"/>
              <a:ea typeface="Arial"/>
              <a:cs typeface="Arial"/>
              <a:sym typeface="Arial"/>
            </a:endParaRPr>
          </a:p>
        </p:txBody>
      </p:sp>
      <p:cxnSp>
        <p:nvCxnSpPr>
          <p:cNvPr id="379" name="Google Shape;379;p51"/>
          <p:cNvCxnSpPr/>
          <p:nvPr/>
        </p:nvCxnSpPr>
        <p:spPr>
          <a:xfrm rot="10800000" flipH="1">
            <a:off x="-4975" y="1077237"/>
            <a:ext cx="2955300" cy="19200"/>
          </a:xfrm>
          <a:prstGeom prst="straightConnector1">
            <a:avLst/>
          </a:prstGeom>
          <a:noFill/>
          <a:ln w="19050" cap="flat" cmpd="sng">
            <a:solidFill>
              <a:srgbClr val="0076BE"/>
            </a:solidFill>
            <a:prstDash val="solid"/>
            <a:round/>
            <a:headEnd type="none" w="sm" len="sm"/>
            <a:tailEnd type="none" w="sm" len="sm"/>
          </a:ln>
        </p:spPr>
      </p:cxnSp>
      <p:pic>
        <p:nvPicPr>
          <p:cNvPr id="8" name="Picture 7" descr="Chart&#10;&#10;Description automatically generated">
            <a:extLst>
              <a:ext uri="{FF2B5EF4-FFF2-40B4-BE49-F238E27FC236}">
                <a16:creationId xmlns:a16="http://schemas.microsoft.com/office/drawing/2014/main" id="{AB0B309F-76AB-304B-B7E4-CAF26F9A4BDA}"/>
              </a:ext>
            </a:extLst>
          </p:cNvPr>
          <p:cNvPicPr>
            <a:picLocks noChangeAspect="1"/>
          </p:cNvPicPr>
          <p:nvPr/>
        </p:nvPicPr>
        <p:blipFill>
          <a:blip r:embed="rId3"/>
          <a:stretch>
            <a:fillRect/>
          </a:stretch>
        </p:blipFill>
        <p:spPr>
          <a:xfrm>
            <a:off x="253426" y="1174068"/>
            <a:ext cx="3288886" cy="3186445"/>
          </a:xfrm>
          <a:prstGeom prst="rect">
            <a:avLst/>
          </a:prstGeom>
        </p:spPr>
      </p:pic>
      <p:pic>
        <p:nvPicPr>
          <p:cNvPr id="3" name="Picture 2" descr="A picture containing PowerPoint&#10;&#10;Description automatically generated">
            <a:extLst>
              <a:ext uri="{FF2B5EF4-FFF2-40B4-BE49-F238E27FC236}">
                <a16:creationId xmlns:a16="http://schemas.microsoft.com/office/drawing/2014/main" id="{A66D2D24-B4C1-3C41-BFC6-7B6EA7025652}"/>
              </a:ext>
            </a:extLst>
          </p:cNvPr>
          <p:cNvPicPr>
            <a:picLocks noChangeAspect="1"/>
          </p:cNvPicPr>
          <p:nvPr/>
        </p:nvPicPr>
        <p:blipFill>
          <a:blip r:embed="rId4"/>
          <a:stretch>
            <a:fillRect/>
          </a:stretch>
        </p:blipFill>
        <p:spPr>
          <a:xfrm>
            <a:off x="5000857" y="230723"/>
            <a:ext cx="2955301" cy="49796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8" name="Google Shape;388;p52"/>
          <p:cNvSpPr txBox="1">
            <a:spLocks noGrp="1"/>
          </p:cNvSpPr>
          <p:nvPr>
            <p:ph type="body" idx="2"/>
          </p:nvPr>
        </p:nvSpPr>
        <p:spPr>
          <a:xfrm>
            <a:off x="301735" y="125576"/>
            <a:ext cx="7080372"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10 </a:t>
            </a:r>
            <a:r>
              <a:rPr lang="en" dirty="0" err="1"/>
              <a:t>Indicadores</a:t>
            </a:r>
            <a:r>
              <a:rPr lang="en" dirty="0"/>
              <a:t> de SEL para </a:t>
            </a:r>
            <a:r>
              <a:rPr lang="en" dirty="0" err="1"/>
              <a:t>toda</a:t>
            </a:r>
            <a:r>
              <a:rPr lang="en" dirty="0"/>
              <a:t> la </a:t>
            </a:r>
            <a:r>
              <a:rPr lang="en" dirty="0" err="1"/>
              <a:t>escuela</a:t>
            </a:r>
            <a:endParaRPr dirty="0"/>
          </a:p>
        </p:txBody>
      </p:sp>
      <p:pic>
        <p:nvPicPr>
          <p:cNvPr id="3" name="Picture 2" descr="A picture containing PowerPoint&#10;&#10;Description automatically generated">
            <a:extLst>
              <a:ext uri="{FF2B5EF4-FFF2-40B4-BE49-F238E27FC236}">
                <a16:creationId xmlns:a16="http://schemas.microsoft.com/office/drawing/2014/main" id="{63D43703-181A-814B-8E9E-4A4C0C421443}"/>
              </a:ext>
            </a:extLst>
          </p:cNvPr>
          <p:cNvPicPr>
            <a:picLocks noChangeAspect="1"/>
          </p:cNvPicPr>
          <p:nvPr/>
        </p:nvPicPr>
        <p:blipFill rotWithShape="1">
          <a:blip r:embed="rId3"/>
          <a:srcRect l="7853" t="1593" b="51477"/>
          <a:stretch/>
        </p:blipFill>
        <p:spPr>
          <a:xfrm>
            <a:off x="491893" y="895376"/>
            <a:ext cx="4128371" cy="3542808"/>
          </a:xfrm>
          <a:prstGeom prst="rect">
            <a:avLst/>
          </a:prstGeom>
        </p:spPr>
      </p:pic>
      <p:pic>
        <p:nvPicPr>
          <p:cNvPr id="7" name="Picture 6">
            <a:extLst>
              <a:ext uri="{FF2B5EF4-FFF2-40B4-BE49-F238E27FC236}">
                <a16:creationId xmlns:a16="http://schemas.microsoft.com/office/drawing/2014/main" id="{758F0A16-D9B1-3740-A0AF-6336DBC21B01}"/>
              </a:ext>
            </a:extLst>
          </p:cNvPr>
          <p:cNvPicPr>
            <a:picLocks noChangeAspect="1"/>
          </p:cNvPicPr>
          <p:nvPr/>
        </p:nvPicPr>
        <p:blipFill rotWithShape="1">
          <a:blip r:embed="rId3"/>
          <a:srcRect l="9610" t="50000"/>
          <a:stretch/>
        </p:blipFill>
        <p:spPr>
          <a:xfrm>
            <a:off x="4810422" y="886608"/>
            <a:ext cx="4057173" cy="37815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body" idx="1"/>
          </p:nvPr>
        </p:nvSpPr>
        <p:spPr>
          <a:xfrm>
            <a:off x="348576" y="66950"/>
            <a:ext cx="6659400" cy="769800"/>
          </a:xfrm>
          <a:prstGeom prst="rect">
            <a:avLst/>
          </a:prstGeom>
        </p:spPr>
        <p:txBody>
          <a:bodyPr spcFirstLastPara="1" wrap="square" lIns="91425" tIns="45700" rIns="91425" bIns="45700" anchor="t" anchorCtr="0">
            <a:noAutofit/>
          </a:bodyPr>
          <a:lstStyle/>
          <a:p>
            <a:pPr marL="0" lvl="0" indent="0"/>
            <a:r>
              <a:rPr lang="en-US" sz="2800" dirty="0"/>
              <a:t>Escuela Primaria Marcus Garvey</a:t>
            </a:r>
            <a:endParaRPr dirty="0"/>
          </a:p>
        </p:txBody>
      </p:sp>
      <p:sp>
        <p:nvSpPr>
          <p:cNvPr id="395" name="Google Shape;395;p53"/>
          <p:cNvSpPr txBox="1">
            <a:spLocks noGrp="1"/>
          </p:cNvSpPr>
          <p:nvPr>
            <p:ph type="body" idx="2"/>
          </p:nvPr>
        </p:nvSpPr>
        <p:spPr>
          <a:xfrm>
            <a:off x="430310" y="577451"/>
            <a:ext cx="5910300" cy="769800"/>
          </a:xfrm>
          <a:prstGeom prst="rect">
            <a:avLst/>
          </a:prstGeom>
        </p:spPr>
        <p:txBody>
          <a:bodyPr spcFirstLastPara="1" wrap="square" lIns="91425" tIns="45700" rIns="91425" bIns="45700" anchor="t" anchorCtr="0">
            <a:noAutofit/>
          </a:bodyPr>
          <a:lstStyle/>
          <a:p>
            <a:pPr marL="0" lvl="0" indent="0"/>
            <a:r>
              <a:rPr lang="en-US" dirty="0" err="1"/>
              <a:t>Escuelas</a:t>
            </a:r>
            <a:r>
              <a:rPr lang="en-US" dirty="0"/>
              <a:t> </a:t>
            </a:r>
            <a:r>
              <a:rPr lang="en-US" dirty="0" err="1"/>
              <a:t>Públicas</a:t>
            </a:r>
            <a:r>
              <a:rPr lang="en-US" dirty="0"/>
              <a:t> de Chicago</a:t>
            </a:r>
            <a:endParaRPr dirty="0"/>
          </a:p>
        </p:txBody>
      </p:sp>
      <p:pic>
        <p:nvPicPr>
          <p:cNvPr id="396" name="Google Shape;396;p53" descr="A picture containing person, indoor&#10;&#10;Description automatically generated">
            <a:hlinkClick r:id="rId3"/>
          </p:cNvPr>
          <p:cNvPicPr preferRelativeResize="0"/>
          <p:nvPr/>
        </p:nvPicPr>
        <p:blipFill rotWithShape="1">
          <a:blip r:embed="rId4">
            <a:alphaModFix/>
          </a:blip>
          <a:srcRect/>
          <a:stretch/>
        </p:blipFill>
        <p:spPr>
          <a:xfrm>
            <a:off x="1771987" y="1233123"/>
            <a:ext cx="5600026" cy="3139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body" idx="1"/>
          </p:nvPr>
        </p:nvSpPr>
        <p:spPr>
          <a:xfrm>
            <a:off x="269575" y="47963"/>
            <a:ext cx="8019600" cy="769800"/>
          </a:xfrm>
          <a:prstGeom prst="rect">
            <a:avLst/>
          </a:prstGeom>
        </p:spPr>
        <p:txBody>
          <a:bodyPr spcFirstLastPara="1" wrap="square" lIns="91425" tIns="45700" rIns="91425" bIns="45700" anchor="t" anchorCtr="0">
            <a:noAutofit/>
          </a:bodyPr>
          <a:lstStyle/>
          <a:p>
            <a:pPr marL="0" lvl="0" indent="0"/>
            <a:r>
              <a:rPr lang="en-US" dirty="0" err="1"/>
              <a:t>Aplicación</a:t>
            </a:r>
            <a:r>
              <a:rPr lang="en-US" dirty="0"/>
              <a:t> de los </a:t>
            </a:r>
            <a:r>
              <a:rPr lang="en-US" dirty="0" err="1"/>
              <a:t>indicadores</a:t>
            </a:r>
            <a:r>
              <a:rPr lang="en-US" dirty="0"/>
              <a:t> de SEL </a:t>
            </a:r>
            <a:br>
              <a:rPr lang="en-US" dirty="0"/>
            </a:br>
            <a:r>
              <a:rPr lang="en-US" dirty="0" err="1"/>
              <a:t>en</a:t>
            </a:r>
            <a:r>
              <a:rPr lang="en-US" dirty="0"/>
              <a:t> la </a:t>
            </a:r>
            <a:r>
              <a:rPr lang="en-US" dirty="0" err="1"/>
              <a:t>escuela</a:t>
            </a:r>
            <a:endParaRPr dirty="0"/>
          </a:p>
        </p:txBody>
      </p:sp>
      <p:sp>
        <p:nvSpPr>
          <p:cNvPr id="402" name="Google Shape;402;p54"/>
          <p:cNvSpPr txBox="1">
            <a:spLocks noGrp="1"/>
          </p:cNvSpPr>
          <p:nvPr>
            <p:ph type="body" idx="2"/>
          </p:nvPr>
        </p:nvSpPr>
        <p:spPr>
          <a:xfrm>
            <a:off x="269575" y="1080149"/>
            <a:ext cx="5162400" cy="4015387"/>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err="1"/>
              <a:t>En</a:t>
            </a:r>
            <a:r>
              <a:rPr lang="en-US" dirty="0"/>
              <a:t> la Primaria Marcus Garvey</a:t>
            </a:r>
            <a:endParaRPr dirty="0"/>
          </a:p>
          <a:p>
            <a:pPr lvl="0"/>
            <a:r>
              <a:rPr lang="es-MX" sz="2000" b="0" dirty="0"/>
              <a:t>¿Qué indicadores de SEL en la escuela eran más evidentes? </a:t>
            </a:r>
            <a:r>
              <a:rPr lang="en-US" sz="2000" b="0" dirty="0"/>
              <a:t>¿Por </a:t>
            </a:r>
            <a:r>
              <a:rPr lang="en-US" sz="2000" b="0" dirty="0" err="1"/>
              <a:t>qué</a:t>
            </a:r>
            <a:r>
              <a:rPr lang="en-US" sz="2000" b="0" dirty="0"/>
              <a:t>?</a:t>
            </a:r>
          </a:p>
          <a:p>
            <a:pPr lvl="0"/>
            <a:r>
              <a:rPr lang="es-MX" sz="2000" b="0" dirty="0"/>
              <a:t>¿Qué trabajo cree que hizo la escuela para que apareciera ese indicador?</a:t>
            </a:r>
            <a:endParaRPr lang="en-US" sz="2000" b="0" dirty="0"/>
          </a:p>
        </p:txBody>
      </p:sp>
      <p:sp>
        <p:nvSpPr>
          <p:cNvPr id="403" name="Google Shape;403;p54"/>
          <p:cNvSpPr txBox="1"/>
          <p:nvPr/>
        </p:nvSpPr>
        <p:spPr>
          <a:xfrm>
            <a:off x="316400" y="3000375"/>
            <a:ext cx="6932100" cy="127467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500" b="1" dirty="0" err="1">
                <a:solidFill>
                  <a:schemeClr val="dk1"/>
                </a:solidFill>
              </a:rPr>
              <a:t>En</a:t>
            </a:r>
            <a:r>
              <a:rPr lang="en-US" sz="2500" b="1" dirty="0">
                <a:solidFill>
                  <a:schemeClr val="dk1"/>
                </a:solidFill>
              </a:rPr>
              <a:t> </a:t>
            </a:r>
            <a:r>
              <a:rPr lang="en-US" sz="2500" b="1" dirty="0" err="1">
                <a:solidFill>
                  <a:schemeClr val="dk1"/>
                </a:solidFill>
              </a:rPr>
              <a:t>nuestra</a:t>
            </a:r>
            <a:r>
              <a:rPr lang="en-US" sz="2500" b="1" dirty="0">
                <a:solidFill>
                  <a:schemeClr val="dk1"/>
                </a:solidFill>
              </a:rPr>
              <a:t> </a:t>
            </a:r>
            <a:r>
              <a:rPr lang="en-US" sz="2500" b="1" dirty="0" err="1">
                <a:solidFill>
                  <a:schemeClr val="dk1"/>
                </a:solidFill>
              </a:rPr>
              <a:t>escuela</a:t>
            </a:r>
            <a:endParaRPr sz="2500" b="1" dirty="0">
              <a:solidFill>
                <a:schemeClr val="dk1"/>
              </a:solidFill>
            </a:endParaRPr>
          </a:p>
          <a:p>
            <a:pPr lvl="3"/>
            <a:r>
              <a:rPr lang="es-MX" sz="2000" dirty="0"/>
              <a:t>¿Qué indicadores son los más fuertes aquí? </a:t>
            </a:r>
            <a:r>
              <a:rPr lang="en-US" sz="2000" dirty="0"/>
              <a:t>¿Por </a:t>
            </a:r>
            <a:r>
              <a:rPr lang="en-US" sz="2000" dirty="0" err="1"/>
              <a:t>qué</a:t>
            </a:r>
            <a:r>
              <a:rPr lang="en-US" sz="2000" dirty="0"/>
              <a:t>?</a:t>
            </a:r>
          </a:p>
          <a:p>
            <a:pPr lvl="3"/>
            <a:r>
              <a:rPr lang="es-MX" sz="2000" dirty="0"/>
              <a:t>¿De cuáles no está seguro? </a:t>
            </a:r>
            <a:r>
              <a:rPr lang="en-US" sz="2000" dirty="0"/>
              <a:t>¿Por </a:t>
            </a:r>
            <a:r>
              <a:rPr lang="en-US" sz="2000" dirty="0" err="1"/>
              <a:t>qué</a:t>
            </a:r>
            <a:r>
              <a:rPr lang="en-US" sz="2000" dirty="0"/>
              <a:t>?</a:t>
            </a:r>
          </a:p>
        </p:txBody>
      </p:sp>
      <p:pic>
        <p:nvPicPr>
          <p:cNvPr id="404" name="Google Shape;404;p54"/>
          <p:cNvPicPr preferRelativeResize="0"/>
          <p:nvPr/>
        </p:nvPicPr>
        <p:blipFill>
          <a:blip r:embed="rId3">
            <a:alphaModFix/>
          </a:blip>
          <a:stretch>
            <a:fillRect/>
          </a:stretch>
        </p:blipFill>
        <p:spPr>
          <a:xfrm>
            <a:off x="6124850" y="1080144"/>
            <a:ext cx="2901724" cy="1358175"/>
          </a:xfrm>
          <a:prstGeom prst="rect">
            <a:avLst/>
          </a:prstGeom>
          <a:noFill/>
          <a:ln>
            <a:noFill/>
          </a:ln>
        </p:spPr>
      </p:pic>
      <p:pic>
        <p:nvPicPr>
          <p:cNvPr id="405" name="Google Shape;405;p54"/>
          <p:cNvPicPr preferRelativeResize="0"/>
          <p:nvPr/>
        </p:nvPicPr>
        <p:blipFill rotWithShape="1">
          <a:blip r:embed="rId4">
            <a:alphaModFix/>
          </a:blip>
          <a:srcRect l="19467" r="19467"/>
          <a:stretch/>
        </p:blipFill>
        <p:spPr>
          <a:xfrm>
            <a:off x="6740573" y="2148428"/>
            <a:ext cx="2286001" cy="2126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a:r>
              <a:rPr lang="en-US" sz="3500" dirty="0">
                <a:solidFill>
                  <a:srgbClr val="FFFFFF"/>
                </a:solidFill>
              </a:rPr>
              <a:t>PARA EL FACILITADOR DE LA PRESENTACIÓN:</a:t>
            </a:r>
          </a:p>
          <a:p>
            <a:pPr marL="0" lvl="0" indent="0" algn="ctr"/>
            <a:r>
              <a:rPr lang="en-US" sz="3500" dirty="0" err="1">
                <a:solidFill>
                  <a:srgbClr val="FFFFFF"/>
                </a:solidFill>
              </a:rPr>
              <a:t>Opción</a:t>
            </a:r>
            <a:r>
              <a:rPr lang="en-US" sz="3500" dirty="0">
                <a:solidFill>
                  <a:srgbClr val="FFFFFF"/>
                </a:solidFill>
              </a:rPr>
              <a:t> de </a:t>
            </a:r>
            <a:r>
              <a:rPr lang="en-US" sz="3500" dirty="0" err="1">
                <a:solidFill>
                  <a:srgbClr val="FFFFFF"/>
                </a:solidFill>
              </a:rPr>
              <a:t>conclusión</a:t>
            </a:r>
            <a:r>
              <a:rPr lang="en-US" sz="3500" dirty="0">
                <a:solidFill>
                  <a:srgbClr val="FFFFFF"/>
                </a:solidFill>
              </a:rPr>
              <a:t> #1: </a:t>
            </a:r>
          </a:p>
          <a:p>
            <a:pPr marL="0" lvl="0" indent="0" algn="ctr"/>
            <a:r>
              <a:rPr lang="en-US" sz="3500" dirty="0">
                <a:solidFill>
                  <a:srgbClr val="FFFFFF"/>
                </a:solidFill>
              </a:rPr>
              <a:t>Si se </a:t>
            </a:r>
            <a:r>
              <a:rPr lang="en-US" sz="3500" dirty="0" err="1">
                <a:solidFill>
                  <a:srgbClr val="FFFFFF"/>
                </a:solidFill>
              </a:rPr>
              <a:t>presenta</a:t>
            </a:r>
            <a:r>
              <a:rPr lang="en-US" sz="3500" dirty="0">
                <a:solidFill>
                  <a:srgbClr val="FFFFFF"/>
                </a:solidFill>
              </a:rPr>
              <a:t> a una </a:t>
            </a:r>
            <a:r>
              <a:rPr lang="en-US" sz="3500" dirty="0" err="1">
                <a:solidFill>
                  <a:srgbClr val="FFFFFF"/>
                </a:solidFill>
              </a:rPr>
              <a:t>comunidad</a:t>
            </a:r>
            <a:r>
              <a:rPr lang="en-US" sz="3500" dirty="0">
                <a:solidFill>
                  <a:srgbClr val="FFFFFF"/>
                </a:solidFill>
              </a:rPr>
              <a:t> escolar </a:t>
            </a:r>
            <a:r>
              <a:rPr lang="en-US" sz="3500" dirty="0" err="1">
                <a:solidFill>
                  <a:srgbClr val="FFFFFF"/>
                </a:solidFill>
              </a:rPr>
              <a:t>en</a:t>
            </a:r>
            <a:r>
              <a:rPr lang="en-US" sz="3500" dirty="0">
                <a:solidFill>
                  <a:srgbClr val="FFFFFF"/>
                </a:solidFill>
              </a:rPr>
              <a:t> la que los </a:t>
            </a:r>
            <a:r>
              <a:rPr lang="en-US" sz="3500" dirty="0" err="1">
                <a:solidFill>
                  <a:srgbClr val="FFFFFF"/>
                </a:solidFill>
              </a:rPr>
              <a:t>participantes</a:t>
            </a:r>
            <a:r>
              <a:rPr lang="en-US" sz="3500" dirty="0">
                <a:solidFill>
                  <a:srgbClr val="FFFFFF"/>
                </a:solidFill>
              </a:rPr>
              <a:t> </a:t>
            </a:r>
            <a:r>
              <a:rPr lang="en-US" sz="3500" dirty="0" err="1">
                <a:solidFill>
                  <a:srgbClr val="FFFFFF"/>
                </a:solidFill>
              </a:rPr>
              <a:t>tienen</a:t>
            </a:r>
            <a:r>
              <a:rPr lang="en-US" sz="3500" dirty="0">
                <a:solidFill>
                  <a:srgbClr val="FFFFFF"/>
                </a:solidFill>
              </a:rPr>
              <a:t> </a:t>
            </a:r>
            <a:r>
              <a:rPr lang="en-US" sz="3500" dirty="0" err="1">
                <a:solidFill>
                  <a:srgbClr val="FFFFFF"/>
                </a:solidFill>
              </a:rPr>
              <a:t>muchas</a:t>
            </a:r>
            <a:r>
              <a:rPr lang="en-US" sz="3500" dirty="0">
                <a:solidFill>
                  <a:srgbClr val="FFFFFF"/>
                </a:solidFill>
              </a:rPr>
              <a:t> </a:t>
            </a:r>
            <a:r>
              <a:rPr lang="en-US" sz="3500" dirty="0" err="1">
                <a:solidFill>
                  <a:srgbClr val="FFFFFF"/>
                </a:solidFill>
              </a:rPr>
              <a:t>funciones</a:t>
            </a:r>
            <a:r>
              <a:rPr lang="en-US" sz="3500" dirty="0">
                <a:solidFill>
                  <a:srgbClr val="FFFFFF"/>
                </a:solidFill>
              </a:rPr>
              <a:t> </a:t>
            </a:r>
            <a:r>
              <a:rPr lang="en-US" sz="3500" dirty="0" err="1">
                <a:solidFill>
                  <a:srgbClr val="FFFFFF"/>
                </a:solidFill>
              </a:rPr>
              <a:t>diferentes</a:t>
            </a:r>
            <a:r>
              <a:rPr lang="en-US" sz="3500" dirty="0">
                <a:solidFill>
                  <a:srgbClr val="FFFFFF"/>
                </a:solidFill>
              </a:rPr>
              <a:t>...</a:t>
            </a:r>
          </a:p>
          <a:p>
            <a:pPr marL="0" lvl="0" indent="0" algn="ctr"/>
            <a:endParaRPr lang="en-US" sz="3500"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316400" y="157950"/>
            <a:ext cx="8560200" cy="1863300"/>
          </a:xfrm>
          <a:prstGeom prst="rect">
            <a:avLst/>
          </a:prstGeom>
        </p:spPr>
        <p:txBody>
          <a:bodyPr spcFirstLastPara="1" wrap="square" lIns="91425" tIns="45700" rIns="91425" bIns="45700" anchor="t" anchorCtr="0">
            <a:noAutofit/>
          </a:bodyPr>
          <a:lstStyle/>
          <a:p>
            <a:pPr marL="0" lvl="0" indent="0"/>
            <a:r>
              <a:rPr lang="en-US" dirty="0"/>
              <a:t>¿</a:t>
            </a:r>
            <a:r>
              <a:rPr lang="en-US" dirty="0" err="1"/>
              <a:t>Cómo</a:t>
            </a:r>
            <a:r>
              <a:rPr lang="en-US" dirty="0"/>
              <a:t> se </a:t>
            </a:r>
            <a:r>
              <a:rPr lang="en-US" dirty="0" err="1"/>
              <a:t>sentiría</a:t>
            </a:r>
            <a:r>
              <a:rPr lang="en-US" dirty="0"/>
              <a:t>, se </a:t>
            </a:r>
            <a:r>
              <a:rPr lang="en-US" dirty="0" err="1"/>
              <a:t>vería</a:t>
            </a:r>
            <a:r>
              <a:rPr lang="en-US" dirty="0"/>
              <a:t> y </a:t>
            </a:r>
            <a:r>
              <a:rPr lang="en-US" dirty="0" err="1"/>
              <a:t>sonaría</a:t>
            </a:r>
            <a:r>
              <a:rPr lang="en-US" dirty="0"/>
              <a:t> </a:t>
            </a:r>
            <a:r>
              <a:rPr lang="en-US" dirty="0" err="1"/>
              <a:t>nuestra</a:t>
            </a:r>
            <a:r>
              <a:rPr lang="en-US" dirty="0"/>
              <a:t> </a:t>
            </a:r>
            <a:r>
              <a:rPr lang="en-US" dirty="0" err="1"/>
              <a:t>escuela</a:t>
            </a:r>
            <a:r>
              <a:rPr lang="en-US" dirty="0"/>
              <a:t> </a:t>
            </a:r>
            <a:r>
              <a:rPr lang="en-US" dirty="0" err="1"/>
              <a:t>si</a:t>
            </a:r>
            <a:r>
              <a:rPr lang="en-US" dirty="0"/>
              <a:t> </a:t>
            </a:r>
            <a:r>
              <a:rPr lang="en-US" dirty="0" err="1"/>
              <a:t>hiciéramos</a:t>
            </a:r>
            <a:r>
              <a:rPr lang="en-US" dirty="0"/>
              <a:t> de SEL una </a:t>
            </a:r>
            <a:r>
              <a:rPr lang="en-US" dirty="0" err="1"/>
              <a:t>parte</a:t>
            </a:r>
            <a:r>
              <a:rPr lang="en-US" dirty="0"/>
              <a:t> integral de </a:t>
            </a:r>
            <a:r>
              <a:rPr lang="en-US" dirty="0" err="1"/>
              <a:t>nuestra</a:t>
            </a:r>
            <a:r>
              <a:rPr lang="en-US" dirty="0"/>
              <a:t> forma de </a:t>
            </a:r>
            <a:r>
              <a:rPr lang="en-US" dirty="0" err="1"/>
              <a:t>hacer</a:t>
            </a:r>
            <a:r>
              <a:rPr lang="en-US" dirty="0"/>
              <a:t> las </a:t>
            </a:r>
            <a:r>
              <a:rPr lang="en-US" dirty="0" err="1"/>
              <a:t>cosas</a:t>
            </a:r>
            <a:r>
              <a:rPr lang="en-US" dirty="0"/>
              <a:t>? </a:t>
            </a:r>
            <a:endParaRPr dirty="0"/>
          </a:p>
        </p:txBody>
      </p:sp>
      <p:cxnSp>
        <p:nvCxnSpPr>
          <p:cNvPr id="417" name="Google Shape;417;p56"/>
          <p:cNvCxnSpPr/>
          <p:nvPr/>
        </p:nvCxnSpPr>
        <p:spPr>
          <a:xfrm>
            <a:off x="4114800" y="1738066"/>
            <a:ext cx="1493400" cy="14766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56"/>
          <p:cNvCxnSpPr/>
          <p:nvPr/>
        </p:nvCxnSpPr>
        <p:spPr>
          <a:xfrm>
            <a:off x="5624675" y="3181566"/>
            <a:ext cx="83100" cy="14766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6"/>
          <p:cNvCxnSpPr/>
          <p:nvPr/>
        </p:nvCxnSpPr>
        <p:spPr>
          <a:xfrm rot="10800000" flipH="1">
            <a:off x="5635548" y="1727268"/>
            <a:ext cx="1725600" cy="147660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56"/>
          <p:cNvSpPr txBox="1"/>
          <p:nvPr/>
        </p:nvSpPr>
        <p:spPr>
          <a:xfrm>
            <a:off x="4558253" y="1658150"/>
            <a:ext cx="3046884" cy="461635"/>
          </a:xfrm>
          <a:prstGeom prst="rect">
            <a:avLst/>
          </a:prstGeom>
          <a:noFill/>
          <a:ln>
            <a:noFill/>
          </a:ln>
        </p:spPr>
        <p:txBody>
          <a:bodyPr spcFirstLastPara="1" wrap="square" lIns="91425" tIns="91425" rIns="91425" bIns="91425" anchor="t" anchorCtr="0">
            <a:spAutoFit/>
          </a:bodyPr>
          <a:lstStyle/>
          <a:p>
            <a:r>
              <a:rPr lang="es-MX" sz="1800" b="1" dirty="0"/>
              <a:t>SE SENTIRÍA COMO</a:t>
            </a:r>
            <a:endParaRPr lang="en-US" sz="1800" b="1" dirty="0"/>
          </a:p>
        </p:txBody>
      </p:sp>
      <p:sp>
        <p:nvSpPr>
          <p:cNvPr id="421" name="Google Shape;421;p56"/>
          <p:cNvSpPr txBox="1"/>
          <p:nvPr/>
        </p:nvSpPr>
        <p:spPr>
          <a:xfrm>
            <a:off x="3244025" y="3987766"/>
            <a:ext cx="2463750" cy="461635"/>
          </a:xfrm>
          <a:prstGeom prst="rect">
            <a:avLst/>
          </a:prstGeom>
          <a:noFill/>
          <a:ln>
            <a:noFill/>
          </a:ln>
        </p:spPr>
        <p:txBody>
          <a:bodyPr spcFirstLastPara="1" wrap="square" lIns="91425" tIns="91425" rIns="91425" bIns="91425" anchor="t" anchorCtr="0">
            <a:spAutoFit/>
          </a:bodyPr>
          <a:lstStyle/>
          <a:p>
            <a:r>
              <a:rPr lang="es-MX" sz="1800" b="1" dirty="0"/>
              <a:t>SONARÍA COMO</a:t>
            </a:r>
            <a:endParaRPr lang="en-US" sz="1800" b="1" dirty="0"/>
          </a:p>
        </p:txBody>
      </p:sp>
      <p:sp>
        <p:nvSpPr>
          <p:cNvPr id="422" name="Google Shape;422;p56"/>
          <p:cNvSpPr txBox="1"/>
          <p:nvPr/>
        </p:nvSpPr>
        <p:spPr>
          <a:xfrm>
            <a:off x="6076075" y="3987766"/>
            <a:ext cx="2463750" cy="461635"/>
          </a:xfrm>
          <a:prstGeom prst="rect">
            <a:avLst/>
          </a:prstGeom>
          <a:noFill/>
          <a:ln>
            <a:noFill/>
          </a:ln>
        </p:spPr>
        <p:txBody>
          <a:bodyPr spcFirstLastPara="1" wrap="square" lIns="91425" tIns="91425" rIns="91425" bIns="91425" anchor="t" anchorCtr="0">
            <a:spAutoFit/>
          </a:bodyPr>
          <a:lstStyle/>
          <a:p>
            <a:r>
              <a:rPr lang="es-MX" sz="1800" b="1" dirty="0"/>
              <a:t>SE VERÍA COMO</a:t>
            </a:r>
            <a:endParaRPr lang="en-US" sz="18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7"/>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7"/>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a:endParaRPr lang="en-US" sz="3500" dirty="0">
              <a:solidFill>
                <a:srgbClr val="FFFFFF"/>
              </a:solidFill>
            </a:endParaRPr>
          </a:p>
          <a:p>
            <a:pPr marL="0" lvl="0" indent="0" algn="ctr"/>
            <a:endParaRPr lang="en-US" sz="3500" dirty="0">
              <a:solidFill>
                <a:srgbClr val="FFFFFF"/>
              </a:solidFill>
            </a:endParaRPr>
          </a:p>
          <a:p>
            <a:pPr marL="0" lvl="0" indent="0" algn="ctr"/>
            <a:r>
              <a:rPr lang="en-US" sz="3500" dirty="0">
                <a:solidFill>
                  <a:srgbClr val="FFFFFF"/>
                </a:solidFill>
              </a:rPr>
              <a:t>PARA EL FACILITADOR DE LA PRESENTACIÓN:</a:t>
            </a:r>
          </a:p>
          <a:p>
            <a:pPr marL="0" lvl="0" indent="0" algn="ctr"/>
            <a:r>
              <a:rPr lang="en-US" sz="3500" dirty="0" err="1">
                <a:solidFill>
                  <a:srgbClr val="FFFFFF"/>
                </a:solidFill>
              </a:rPr>
              <a:t>Opción</a:t>
            </a:r>
            <a:r>
              <a:rPr lang="en-US" sz="3500" dirty="0">
                <a:solidFill>
                  <a:srgbClr val="FFFFFF"/>
                </a:solidFill>
              </a:rPr>
              <a:t> de </a:t>
            </a:r>
            <a:r>
              <a:rPr lang="en-US" sz="3500" dirty="0" err="1">
                <a:solidFill>
                  <a:srgbClr val="FFFFFF"/>
                </a:solidFill>
              </a:rPr>
              <a:t>conclusión</a:t>
            </a:r>
            <a:r>
              <a:rPr lang="en-US" sz="3500" dirty="0">
                <a:solidFill>
                  <a:srgbClr val="FFFFFF"/>
                </a:solidFill>
              </a:rPr>
              <a:t> #2: </a:t>
            </a:r>
          </a:p>
          <a:p>
            <a:pPr marL="0" lvl="0" indent="0" algn="ctr"/>
            <a:r>
              <a:rPr lang="en-US" sz="3500" dirty="0">
                <a:solidFill>
                  <a:srgbClr val="FFFFFF"/>
                </a:solidFill>
              </a:rPr>
              <a:t>Si se </a:t>
            </a:r>
            <a:r>
              <a:rPr lang="en-US" sz="3500" dirty="0" err="1">
                <a:solidFill>
                  <a:srgbClr val="FFFFFF"/>
                </a:solidFill>
              </a:rPr>
              <a:t>presenta</a:t>
            </a:r>
            <a:r>
              <a:rPr lang="en-US" sz="3500" dirty="0">
                <a:solidFill>
                  <a:srgbClr val="FFFFFF"/>
                </a:solidFill>
              </a:rPr>
              <a:t> a los maestros...</a:t>
            </a:r>
          </a:p>
          <a:p>
            <a:pPr marL="0" lvl="0" indent="0" algn="ctr"/>
            <a:endParaRPr lang="en-US" sz="3500" dirty="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p:nvPr/>
        </p:nvSpPr>
        <p:spPr>
          <a:xfrm>
            <a:off x="670635" y="2510956"/>
            <a:ext cx="1625700" cy="341100"/>
          </a:xfrm>
          <a:prstGeom prst="rect">
            <a:avLst/>
          </a:prstGeom>
          <a:noFill/>
          <a:ln>
            <a:noFill/>
          </a:ln>
        </p:spPr>
        <p:txBody>
          <a:bodyPr spcFirstLastPara="1" wrap="square" lIns="34275" tIns="17150" rIns="34275" bIns="17150" anchor="t" anchorCtr="0">
            <a:noAutofit/>
          </a:bodyPr>
          <a:lstStyle/>
          <a:p>
            <a:pPr marL="0" marR="0" lvl="0" indent="0" algn="r" rtl="0">
              <a:lnSpc>
                <a:spcPct val="90000"/>
              </a:lnSpc>
              <a:spcBef>
                <a:spcPts val="0"/>
              </a:spcBef>
              <a:spcAft>
                <a:spcPts val="0"/>
              </a:spcAft>
              <a:buClr>
                <a:srgbClr val="000000"/>
              </a:buClr>
              <a:buSzPts val="700"/>
              <a:buFont typeface="Arial"/>
              <a:buNone/>
            </a:pPr>
            <a:r>
              <a:rPr lang="en-US" sz="1700" b="1" dirty="0" err="1">
                <a:solidFill>
                  <a:schemeClr val="accent2"/>
                </a:solidFill>
                <a:latin typeface="Roboto"/>
                <a:ea typeface="Roboto"/>
                <a:cs typeface="Roboto"/>
                <a:sym typeface="Roboto"/>
              </a:rPr>
              <a:t>Clima</a:t>
            </a:r>
            <a:r>
              <a:rPr lang="en-US" sz="1700" b="1" dirty="0">
                <a:solidFill>
                  <a:schemeClr val="accent2"/>
                </a:solidFill>
                <a:latin typeface="Roboto"/>
                <a:ea typeface="Roboto"/>
                <a:cs typeface="Roboto"/>
                <a:sym typeface="Roboto"/>
              </a:rPr>
              <a:t> de </a:t>
            </a:r>
            <a:r>
              <a:rPr lang="en-US" sz="1700" b="1" dirty="0" err="1">
                <a:solidFill>
                  <a:schemeClr val="accent2"/>
                </a:solidFill>
                <a:latin typeface="Roboto"/>
                <a:ea typeface="Roboto"/>
                <a:cs typeface="Roboto"/>
                <a:sym typeface="Roboto"/>
              </a:rPr>
              <a:t>Apoyo</a:t>
            </a:r>
            <a:endParaRPr sz="1700" dirty="0">
              <a:solidFill>
                <a:schemeClr val="accent2"/>
              </a:solidFill>
              <a:latin typeface="Roboto"/>
              <a:ea typeface="Roboto"/>
              <a:cs typeface="Roboto"/>
              <a:sym typeface="Roboto"/>
            </a:endParaRPr>
          </a:p>
          <a:p>
            <a:pPr marL="0" lvl="0" indent="0" algn="r" rtl="0">
              <a:spcBef>
                <a:spcPts val="0"/>
              </a:spcBef>
              <a:spcAft>
                <a:spcPts val="0"/>
              </a:spcAft>
              <a:buClr>
                <a:schemeClr val="dk1"/>
              </a:buClr>
              <a:buFont typeface="Arial"/>
              <a:buNone/>
            </a:pPr>
            <a:endParaRPr sz="1700" dirty="0">
              <a:solidFill>
                <a:schemeClr val="dk1"/>
              </a:solidFill>
              <a:latin typeface="Roboto"/>
              <a:ea typeface="Roboto"/>
              <a:cs typeface="Roboto"/>
              <a:sym typeface="Roboto"/>
            </a:endParaRPr>
          </a:p>
        </p:txBody>
      </p:sp>
      <p:sp>
        <p:nvSpPr>
          <p:cNvPr id="435" name="Google Shape;435;p58"/>
          <p:cNvSpPr/>
          <p:nvPr/>
        </p:nvSpPr>
        <p:spPr>
          <a:xfrm>
            <a:off x="3341291" y="4315470"/>
            <a:ext cx="4727693" cy="379131"/>
          </a:xfrm>
          <a:prstGeom prst="rect">
            <a:avLst/>
          </a:prstGeom>
          <a:noFill/>
          <a:ln>
            <a:noFill/>
          </a:ln>
        </p:spPr>
        <p:txBody>
          <a:bodyPr spcFirstLastPara="1" wrap="square" lIns="34275" tIns="17150" rIns="34275" bIns="17150" anchor="t" anchorCtr="0">
            <a:noAutofit/>
          </a:bodyPr>
          <a:lstStyle/>
          <a:p>
            <a:pPr lvl="0"/>
            <a:r>
              <a:rPr lang="es-MX" sz="1800" b="1" dirty="0">
                <a:solidFill>
                  <a:schemeClr val="accent2"/>
                </a:solidFill>
              </a:rPr>
              <a:t>Instrucción</a:t>
            </a:r>
            <a:r>
              <a:rPr lang="en-US" sz="1700" b="1" dirty="0">
                <a:solidFill>
                  <a:schemeClr val="accent2"/>
                </a:solidFill>
                <a:latin typeface="Roboto"/>
                <a:ea typeface="Roboto"/>
                <a:cs typeface="Roboto"/>
                <a:sym typeface="Roboto"/>
              </a:rPr>
              <a:t> SEL E</a:t>
            </a:r>
            <a:r>
              <a:rPr lang="es-MX" sz="1800" b="1" dirty="0">
                <a:solidFill>
                  <a:schemeClr val="accent2"/>
                </a:solidFill>
              </a:rPr>
              <a:t>xplícita</a:t>
            </a:r>
            <a:endParaRPr sz="1700" dirty="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dirty="0">
              <a:solidFill>
                <a:schemeClr val="accent2"/>
              </a:solidFill>
              <a:latin typeface="Roboto"/>
              <a:ea typeface="Roboto"/>
              <a:cs typeface="Roboto"/>
              <a:sym typeface="Roboto"/>
            </a:endParaRPr>
          </a:p>
        </p:txBody>
      </p:sp>
      <p:sp>
        <p:nvSpPr>
          <p:cNvPr id="436" name="Google Shape;436;p58"/>
          <p:cNvSpPr/>
          <p:nvPr/>
        </p:nvSpPr>
        <p:spPr>
          <a:xfrm>
            <a:off x="6849772" y="2270422"/>
            <a:ext cx="2294228" cy="834600"/>
          </a:xfrm>
          <a:prstGeom prst="rect">
            <a:avLst/>
          </a:prstGeom>
          <a:noFill/>
          <a:ln>
            <a:noFill/>
          </a:ln>
        </p:spPr>
        <p:txBody>
          <a:bodyPr spcFirstLastPara="1" wrap="square" lIns="34275" tIns="17150" rIns="34275" bIns="17150" anchor="t" anchorCtr="0">
            <a:noAutofit/>
          </a:bodyPr>
          <a:lstStyle/>
          <a:p>
            <a:pPr lvl="0" algn="ctr"/>
            <a:r>
              <a:rPr lang="en-US" sz="1800" b="1" dirty="0">
                <a:solidFill>
                  <a:schemeClr val="accent2"/>
                </a:solidFill>
                <a:latin typeface="Arial" panose="020B0604020202020204" pitchFamily="34" charset="0"/>
                <a:ea typeface="Roboto"/>
                <a:cs typeface="Arial" panose="020B0604020202020204" pitchFamily="34" charset="0"/>
                <a:sym typeface="Roboto"/>
              </a:rPr>
              <a:t>SEL </a:t>
            </a:r>
            <a:r>
              <a:rPr lang="en-US" sz="1800" b="1" dirty="0" err="1">
                <a:solidFill>
                  <a:schemeClr val="accent2"/>
                </a:solidFill>
                <a:latin typeface="Arial" panose="020B0604020202020204" pitchFamily="34" charset="0"/>
                <a:ea typeface="Roboto"/>
                <a:cs typeface="Arial" panose="020B0604020202020204" pitchFamily="34" charset="0"/>
                <a:sym typeface="Roboto"/>
              </a:rPr>
              <a:t>Integrado</a:t>
            </a:r>
            <a:r>
              <a:rPr lang="en-US" sz="1800" b="1" dirty="0">
                <a:solidFill>
                  <a:schemeClr val="accent2"/>
                </a:solidFill>
                <a:latin typeface="Arial" panose="020B0604020202020204" pitchFamily="34" charset="0"/>
                <a:ea typeface="Roboto"/>
                <a:cs typeface="Arial" panose="020B0604020202020204" pitchFamily="34" charset="0"/>
                <a:sym typeface="Roboto"/>
              </a:rPr>
              <a:t> con </a:t>
            </a:r>
            <a:r>
              <a:rPr lang="es-MX" sz="1800" b="1" dirty="0">
                <a:solidFill>
                  <a:schemeClr val="accent2"/>
                </a:solidFill>
                <a:latin typeface="Arial" panose="020B0604020202020204" pitchFamily="34" charset="0"/>
                <a:cs typeface="Arial" panose="020B0604020202020204" pitchFamily="34" charset="0"/>
              </a:rPr>
              <a:t>Instrucción</a:t>
            </a:r>
            <a:r>
              <a:rPr lang="en-US" sz="1800" b="1" dirty="0">
                <a:solidFill>
                  <a:schemeClr val="accent2"/>
                </a:solidFill>
                <a:latin typeface="Arial" panose="020B0604020202020204" pitchFamily="34" charset="0"/>
                <a:ea typeface="Roboto"/>
                <a:cs typeface="Arial" panose="020B0604020202020204" pitchFamily="34" charset="0"/>
                <a:sym typeface="Roboto"/>
              </a:rPr>
              <a:t> </a:t>
            </a:r>
            <a:r>
              <a:rPr lang="es-MX" sz="1800" b="1" dirty="0">
                <a:solidFill>
                  <a:schemeClr val="accent2"/>
                </a:solidFill>
                <a:latin typeface="Arial" panose="020B0604020202020204" pitchFamily="34" charset="0"/>
                <a:ea typeface="Roboto"/>
                <a:cs typeface="Arial" panose="020B0604020202020204" pitchFamily="34" charset="0"/>
                <a:sym typeface="Roboto"/>
              </a:rPr>
              <a:t>A</a:t>
            </a:r>
            <a:r>
              <a:rPr lang="es-MX" sz="1800" b="1" dirty="0">
                <a:solidFill>
                  <a:schemeClr val="accent2"/>
                </a:solidFill>
              </a:rPr>
              <a:t>cadémica</a:t>
            </a:r>
            <a:endParaRPr sz="1800" dirty="0">
              <a:solidFill>
                <a:schemeClr val="accent2"/>
              </a:solidFill>
              <a:latin typeface="Arial" panose="020B0604020202020204" pitchFamily="34" charset="0"/>
              <a:ea typeface="Roboto"/>
              <a:cs typeface="Arial" panose="020B0604020202020204" pitchFamily="34" charset="0"/>
              <a:sym typeface="Roboto"/>
            </a:endParaRPr>
          </a:p>
          <a:p>
            <a:pPr marL="177800" marR="0" lvl="0" indent="0" algn="ctr" rtl="0">
              <a:spcBef>
                <a:spcPts val="0"/>
              </a:spcBef>
              <a:spcAft>
                <a:spcPts val="0"/>
              </a:spcAft>
              <a:buNone/>
            </a:pPr>
            <a:endParaRPr sz="1700" dirty="0">
              <a:solidFill>
                <a:schemeClr val="accent2"/>
              </a:solidFill>
              <a:latin typeface="Roboto"/>
              <a:ea typeface="Roboto"/>
              <a:cs typeface="Roboto"/>
              <a:sym typeface="Roboto"/>
            </a:endParaRPr>
          </a:p>
        </p:txBody>
      </p:sp>
      <p:sp>
        <p:nvSpPr>
          <p:cNvPr id="437" name="Google Shape;437;p58"/>
          <p:cNvSpPr/>
          <p:nvPr/>
        </p:nvSpPr>
        <p:spPr>
          <a:xfrm>
            <a:off x="3243453" y="1373619"/>
            <a:ext cx="2832900" cy="27150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38" name="Google Shape;438;p58"/>
          <p:cNvPicPr preferRelativeResize="0"/>
          <p:nvPr/>
        </p:nvPicPr>
        <p:blipFill rotWithShape="1">
          <a:blip r:embed="rId3">
            <a:alphaModFix/>
          </a:blip>
          <a:srcRect l="7558" t="4694" r="6457" b="3964"/>
          <a:stretch/>
        </p:blipFill>
        <p:spPr>
          <a:xfrm>
            <a:off x="3765922" y="1809021"/>
            <a:ext cx="1811260" cy="1904137"/>
          </a:xfrm>
          <a:prstGeom prst="rect">
            <a:avLst/>
          </a:prstGeom>
          <a:noFill/>
          <a:ln>
            <a:noFill/>
          </a:ln>
        </p:spPr>
      </p:pic>
      <p:cxnSp>
        <p:nvCxnSpPr>
          <p:cNvPr id="439" name="Google Shape;439;p58"/>
          <p:cNvCxnSpPr/>
          <p:nvPr/>
        </p:nvCxnSpPr>
        <p:spPr>
          <a:xfrm>
            <a:off x="6260872" y="2539531"/>
            <a:ext cx="588900" cy="0"/>
          </a:xfrm>
          <a:prstGeom prst="straightConnector1">
            <a:avLst/>
          </a:prstGeom>
          <a:noFill/>
          <a:ln w="38100" cap="flat" cmpd="sng">
            <a:solidFill>
              <a:srgbClr val="ED7D31"/>
            </a:solidFill>
            <a:prstDash val="dot"/>
            <a:round/>
            <a:headEnd type="none" w="med" len="med"/>
            <a:tailEnd type="none" w="med" len="med"/>
          </a:ln>
        </p:spPr>
      </p:cxnSp>
      <p:sp>
        <p:nvSpPr>
          <p:cNvPr id="440" name="Google Shape;440;p58"/>
          <p:cNvSpPr/>
          <p:nvPr/>
        </p:nvSpPr>
        <p:spPr>
          <a:xfrm>
            <a:off x="5948263" y="2440868"/>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1" name="Google Shape;441;p58"/>
          <p:cNvSpPr/>
          <p:nvPr/>
        </p:nvSpPr>
        <p:spPr>
          <a:xfrm>
            <a:off x="4602121" y="4023462"/>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442" name="Google Shape;442;p58"/>
          <p:cNvCxnSpPr/>
          <p:nvPr/>
        </p:nvCxnSpPr>
        <p:spPr>
          <a:xfrm>
            <a:off x="2405244" y="2609618"/>
            <a:ext cx="588900" cy="0"/>
          </a:xfrm>
          <a:prstGeom prst="straightConnector1">
            <a:avLst/>
          </a:prstGeom>
          <a:noFill/>
          <a:ln w="38100" cap="flat" cmpd="sng">
            <a:solidFill>
              <a:srgbClr val="ED7D31"/>
            </a:solidFill>
            <a:prstDash val="dot"/>
            <a:round/>
            <a:headEnd type="none" w="med" len="med"/>
            <a:tailEnd type="none" w="med" len="med"/>
          </a:ln>
        </p:spPr>
      </p:cxnSp>
      <p:sp>
        <p:nvSpPr>
          <p:cNvPr id="443" name="Google Shape;443;p58"/>
          <p:cNvSpPr/>
          <p:nvPr/>
        </p:nvSpPr>
        <p:spPr>
          <a:xfrm>
            <a:off x="3137591" y="2510956"/>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4" name="Google Shape;444;p58"/>
          <p:cNvSpPr txBox="1">
            <a:spLocks noGrp="1"/>
          </p:cNvSpPr>
          <p:nvPr>
            <p:ph type="body" idx="1"/>
          </p:nvPr>
        </p:nvSpPr>
        <p:spPr>
          <a:xfrm>
            <a:off x="301717" y="353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El SEL </a:t>
            </a:r>
            <a:r>
              <a:rPr lang="en" dirty="0" err="1"/>
              <a:t>en</a:t>
            </a:r>
            <a:r>
              <a:rPr lang="en" dirty="0"/>
              <a:t> el Aula</a:t>
            </a:r>
            <a:endParaRPr dirty="0"/>
          </a:p>
        </p:txBody>
      </p:sp>
      <p:sp>
        <p:nvSpPr>
          <p:cNvPr id="445" name="Google Shape;445;p58"/>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r>
              <a:rPr lang="es-MX" dirty="0"/>
              <a:t>Un taburete de 3 patas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p:nvPr/>
        </p:nvSpPr>
        <p:spPr>
          <a:xfrm>
            <a:off x="815981" y="1609244"/>
            <a:ext cx="2436900" cy="25929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52" name="Google Shape;452;p59"/>
          <p:cNvPicPr preferRelativeResize="0"/>
          <p:nvPr/>
        </p:nvPicPr>
        <p:blipFill rotWithShape="1">
          <a:blip r:embed="rId3">
            <a:alphaModFix/>
          </a:blip>
          <a:srcRect l="7558" t="4694" r="6457" b="3964"/>
          <a:stretch/>
        </p:blipFill>
        <p:spPr>
          <a:xfrm>
            <a:off x="1270499" y="2102614"/>
            <a:ext cx="1527850" cy="1606174"/>
          </a:xfrm>
          <a:prstGeom prst="rect">
            <a:avLst/>
          </a:prstGeom>
          <a:noFill/>
          <a:ln>
            <a:noFill/>
          </a:ln>
        </p:spPr>
      </p:pic>
      <p:sp>
        <p:nvSpPr>
          <p:cNvPr id="453" name="Google Shape;453;p59"/>
          <p:cNvSpPr txBox="1"/>
          <p:nvPr/>
        </p:nvSpPr>
        <p:spPr>
          <a:xfrm>
            <a:off x="978628" y="4473094"/>
            <a:ext cx="5710500" cy="11250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endParaRPr sz="1400" i="1">
              <a:solidFill>
                <a:schemeClr val="dk1"/>
              </a:solidFill>
            </a:endParaRPr>
          </a:p>
        </p:txBody>
      </p:sp>
      <p:sp>
        <p:nvSpPr>
          <p:cNvPr id="454" name="Google Shape;454;p59"/>
          <p:cNvSpPr txBox="1"/>
          <p:nvPr/>
        </p:nvSpPr>
        <p:spPr>
          <a:xfrm>
            <a:off x="4130600" y="1245550"/>
            <a:ext cx="4871100" cy="2741700"/>
          </a:xfrm>
          <a:prstGeom prst="rect">
            <a:avLst/>
          </a:prstGeom>
          <a:noFill/>
          <a:ln>
            <a:noFill/>
          </a:ln>
        </p:spPr>
        <p:txBody>
          <a:bodyPr spcFirstLastPara="1" wrap="square" lIns="34275" tIns="34275" rIns="34275" bIns="34275" anchor="t" anchorCtr="0">
            <a:noAutofit/>
          </a:bodyPr>
          <a:lstStyle/>
          <a:p>
            <a:pPr lvl="0"/>
            <a:r>
              <a:rPr lang="en-US" sz="2500" b="1" dirty="0">
                <a:latin typeface="Calibri"/>
                <a:ea typeface="Calibri"/>
                <a:cs typeface="Calibri"/>
                <a:sym typeface="Calibri"/>
              </a:rPr>
              <a:t>¿</a:t>
            </a:r>
            <a:r>
              <a:rPr lang="en-US" sz="2500" b="1" dirty="0" err="1">
                <a:latin typeface="Calibri"/>
                <a:ea typeface="Calibri"/>
                <a:cs typeface="Calibri"/>
                <a:sym typeface="Calibri"/>
              </a:rPr>
              <a:t>Cómo</a:t>
            </a:r>
            <a:r>
              <a:rPr lang="en-US" sz="2500" b="1" dirty="0">
                <a:latin typeface="Calibri"/>
                <a:ea typeface="Calibri"/>
                <a:cs typeface="Calibri"/>
                <a:sym typeface="Calibri"/>
              </a:rPr>
              <a:t> se </a:t>
            </a:r>
            <a:r>
              <a:rPr lang="en-US" sz="2500" b="1" dirty="0" err="1">
                <a:latin typeface="Calibri"/>
                <a:ea typeface="Calibri"/>
                <a:cs typeface="Calibri"/>
                <a:sym typeface="Calibri"/>
              </a:rPr>
              <a:t>alinea</a:t>
            </a:r>
            <a:r>
              <a:rPr lang="en-US" sz="2500" b="1" dirty="0">
                <a:latin typeface="Calibri"/>
                <a:ea typeface="Calibri"/>
                <a:cs typeface="Calibri"/>
                <a:sym typeface="Calibri"/>
              </a:rPr>
              <a:t> </a:t>
            </a:r>
            <a:r>
              <a:rPr lang="en-US" sz="2500" b="1" dirty="0" err="1">
                <a:latin typeface="Calibri"/>
                <a:ea typeface="Calibri"/>
                <a:cs typeface="Calibri"/>
                <a:sym typeface="Calibri"/>
              </a:rPr>
              <a:t>esto</a:t>
            </a:r>
            <a:r>
              <a:rPr lang="en-US" sz="2500" b="1" dirty="0">
                <a:latin typeface="Calibri"/>
                <a:ea typeface="Calibri"/>
                <a:cs typeface="Calibri"/>
                <a:sym typeface="Calibri"/>
              </a:rPr>
              <a:t> con lo que </a:t>
            </a:r>
            <a:r>
              <a:rPr lang="en-US" sz="2500" b="1" dirty="0" err="1">
                <a:latin typeface="Calibri"/>
                <a:ea typeface="Calibri"/>
                <a:cs typeface="Calibri"/>
                <a:sym typeface="Calibri"/>
              </a:rPr>
              <a:t>ya</a:t>
            </a:r>
            <a:r>
              <a:rPr lang="en-US" sz="2500" b="1" dirty="0">
                <a:latin typeface="Calibri"/>
                <a:ea typeface="Calibri"/>
                <a:cs typeface="Calibri"/>
                <a:sym typeface="Calibri"/>
              </a:rPr>
              <a:t> </a:t>
            </a:r>
            <a:r>
              <a:rPr lang="en-US" sz="2500" b="1" dirty="0" err="1">
                <a:latin typeface="Calibri"/>
                <a:ea typeface="Calibri"/>
                <a:cs typeface="Calibri"/>
                <a:sym typeface="Calibri"/>
              </a:rPr>
              <a:t>estamos</a:t>
            </a:r>
            <a:r>
              <a:rPr lang="en-US" sz="2500" b="1" dirty="0">
                <a:latin typeface="Calibri"/>
                <a:ea typeface="Calibri"/>
                <a:cs typeface="Calibri"/>
                <a:sym typeface="Calibri"/>
              </a:rPr>
              <a:t> </a:t>
            </a:r>
            <a:r>
              <a:rPr lang="en-US" sz="2500" b="1" dirty="0" err="1">
                <a:latin typeface="Calibri"/>
                <a:ea typeface="Calibri"/>
                <a:cs typeface="Calibri"/>
                <a:sym typeface="Calibri"/>
              </a:rPr>
              <a:t>enfocando</a:t>
            </a:r>
            <a:r>
              <a:rPr lang="en-US" sz="2500" b="1" dirty="0">
                <a:latin typeface="Calibri"/>
                <a:ea typeface="Calibri"/>
                <a:cs typeface="Calibri"/>
                <a:sym typeface="Calibri"/>
              </a:rPr>
              <a:t>?</a:t>
            </a:r>
          </a:p>
          <a:p>
            <a:pPr lvl="0"/>
            <a:endParaRPr lang="en-US" sz="2500" b="1" dirty="0">
              <a:latin typeface="Calibri"/>
              <a:ea typeface="Calibri"/>
              <a:cs typeface="Calibri"/>
              <a:sym typeface="Calibri"/>
            </a:endParaRPr>
          </a:p>
          <a:p>
            <a:pPr lvl="0"/>
            <a:r>
              <a:rPr lang="en-US" sz="2500" b="1" dirty="0">
                <a:latin typeface="Calibri"/>
                <a:ea typeface="Calibri"/>
                <a:cs typeface="Calibri"/>
                <a:sym typeface="Calibri"/>
              </a:rPr>
              <a:t>¿</a:t>
            </a:r>
            <a:r>
              <a:rPr lang="en-US" sz="2500" b="1" dirty="0" err="1">
                <a:latin typeface="Calibri"/>
                <a:ea typeface="Calibri"/>
                <a:cs typeface="Calibri"/>
                <a:sym typeface="Calibri"/>
              </a:rPr>
              <a:t>Qué</a:t>
            </a:r>
            <a:r>
              <a:rPr lang="en-US" sz="2500" b="1" dirty="0">
                <a:latin typeface="Calibri"/>
                <a:ea typeface="Calibri"/>
                <a:cs typeface="Calibri"/>
                <a:sym typeface="Calibri"/>
              </a:rPr>
              <a:t> es lo que </a:t>
            </a:r>
            <a:r>
              <a:rPr lang="en-US" sz="2500" b="1" dirty="0" err="1">
                <a:latin typeface="Calibri"/>
                <a:ea typeface="Calibri"/>
                <a:cs typeface="Calibri"/>
                <a:sym typeface="Calibri"/>
              </a:rPr>
              <a:t>más</a:t>
            </a:r>
            <a:r>
              <a:rPr lang="en-US" sz="2500" b="1" dirty="0">
                <a:latin typeface="Calibri"/>
                <a:ea typeface="Calibri"/>
                <a:cs typeface="Calibri"/>
                <a:sym typeface="Calibri"/>
              </a:rPr>
              <a:t> les llama la </a:t>
            </a:r>
            <a:r>
              <a:rPr lang="en-US" sz="2500" b="1" dirty="0" err="1">
                <a:latin typeface="Calibri"/>
                <a:ea typeface="Calibri"/>
                <a:cs typeface="Calibri"/>
                <a:sym typeface="Calibri"/>
              </a:rPr>
              <a:t>atención</a:t>
            </a:r>
            <a:r>
              <a:rPr lang="en-US" sz="2500" b="1" dirty="0">
                <a:latin typeface="Calibri"/>
                <a:ea typeface="Calibri"/>
                <a:cs typeface="Calibri"/>
                <a:sym typeface="Calibri"/>
              </a:rPr>
              <a:t>?</a:t>
            </a:r>
          </a:p>
          <a:p>
            <a:pPr lvl="0"/>
            <a:endParaRPr lang="en-US" sz="2500" b="1" dirty="0">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2500" b="1" dirty="0">
              <a:latin typeface="Calibri"/>
              <a:ea typeface="Calibri"/>
              <a:cs typeface="Calibri"/>
              <a:sym typeface="Calibri"/>
            </a:endParaRPr>
          </a:p>
        </p:txBody>
      </p:sp>
      <p:sp>
        <p:nvSpPr>
          <p:cNvPr id="455" name="Google Shape;455;p59"/>
          <p:cNvSpPr txBox="1">
            <a:spLocks noGrp="1"/>
          </p:cNvSpPr>
          <p:nvPr>
            <p:ph type="body" idx="1"/>
          </p:nvPr>
        </p:nvSpPr>
        <p:spPr>
          <a:xfrm>
            <a:off x="301716" y="137758"/>
            <a:ext cx="7124995" cy="769800"/>
          </a:xfrm>
          <a:prstGeom prst="rect">
            <a:avLst/>
          </a:prstGeom>
        </p:spPr>
        <p:txBody>
          <a:bodyPr spcFirstLastPara="1" wrap="square" lIns="91425" tIns="45700" rIns="91425" bIns="45700" anchor="t" anchorCtr="0">
            <a:noAutofit/>
          </a:bodyPr>
          <a:lstStyle/>
          <a:p>
            <a:pPr marL="0" lvl="0" indent="0"/>
            <a:r>
              <a:rPr lang="en-US" dirty="0" err="1"/>
              <a:t>Autoevaluación</a:t>
            </a:r>
            <a:r>
              <a:rPr lang="en-US" dirty="0"/>
              <a:t> de SEL </a:t>
            </a:r>
            <a:r>
              <a:rPr lang="en-US" dirty="0" err="1"/>
              <a:t>en</a:t>
            </a:r>
            <a:r>
              <a:rPr lang="en-US" dirty="0"/>
              <a:t> el aula</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19100" y="344143"/>
            <a:ext cx="4267200" cy="377400"/>
          </a:xfrm>
          <a:prstGeom prst="rect">
            <a:avLst/>
          </a:prstGeom>
          <a:noFill/>
          <a:ln>
            <a:noFill/>
          </a:ln>
        </p:spPr>
        <p:txBody>
          <a:bodyPr spcFirstLastPara="1" wrap="square" lIns="41900" tIns="20950" rIns="41900" bIns="20950" anchor="t" anchorCtr="0">
            <a:noAutofit/>
          </a:bodyPr>
          <a:lstStyle/>
          <a:p>
            <a:pPr lvl="0">
              <a:lnSpc>
                <a:spcPct val="90000"/>
              </a:lnSpc>
              <a:buSzPts val="600"/>
            </a:pPr>
            <a:r>
              <a:rPr lang="en-US" sz="3600" b="1" dirty="0" err="1">
                <a:solidFill>
                  <a:schemeClr val="dk1"/>
                </a:solidFill>
                <a:latin typeface="Calibri"/>
                <a:ea typeface="Calibri"/>
                <a:cs typeface="Calibri"/>
                <a:sym typeface="Calibri"/>
              </a:rPr>
              <a:t>Preguntas</a:t>
            </a:r>
            <a:r>
              <a:rPr lang="en-US" sz="3600" b="1" dirty="0">
                <a:solidFill>
                  <a:schemeClr val="dk1"/>
                </a:solidFill>
                <a:latin typeface="Calibri"/>
                <a:ea typeface="Calibri"/>
                <a:cs typeface="Calibri"/>
                <a:sym typeface="Calibri"/>
              </a:rPr>
              <a:t> </a:t>
            </a:r>
            <a:r>
              <a:rPr lang="en-US" sz="3600" b="1" dirty="0" err="1">
                <a:solidFill>
                  <a:schemeClr val="dk1"/>
                </a:solidFill>
                <a:latin typeface="Calibri"/>
                <a:ea typeface="Calibri"/>
                <a:cs typeface="Calibri"/>
                <a:sym typeface="Calibri"/>
              </a:rPr>
              <a:t>guía</a:t>
            </a:r>
            <a:r>
              <a:rPr lang="en-US" sz="3600" b="1" dirty="0">
                <a:solidFill>
                  <a:schemeClr val="dk1"/>
                </a:solidFill>
                <a:latin typeface="Calibri"/>
                <a:ea typeface="Calibri"/>
                <a:cs typeface="Calibri"/>
                <a:sym typeface="Calibri"/>
              </a:rPr>
              <a:t>:</a:t>
            </a:r>
            <a:endParaRPr sz="3600" dirty="0"/>
          </a:p>
        </p:txBody>
      </p:sp>
      <p:sp>
        <p:nvSpPr>
          <p:cNvPr id="144" name="Google Shape;144;p24"/>
          <p:cNvSpPr/>
          <p:nvPr/>
        </p:nvSpPr>
        <p:spPr>
          <a:xfrm>
            <a:off x="377400" y="977943"/>
            <a:ext cx="8389200" cy="2212200"/>
          </a:xfrm>
          <a:prstGeom prst="rect">
            <a:avLst/>
          </a:prstGeom>
          <a:noFill/>
          <a:ln>
            <a:noFill/>
          </a:ln>
        </p:spPr>
        <p:txBody>
          <a:bodyPr spcFirstLastPara="1" wrap="square" lIns="41900" tIns="20950" rIns="41900" bIns="20950" anchor="t" anchorCtr="0">
            <a:noAutofit/>
          </a:bodyPr>
          <a:lstStyle/>
          <a:p>
            <a:pPr lvl="0">
              <a:lnSpc>
                <a:spcPct val="130000"/>
              </a:lnSpc>
              <a:buSzPts val="3300"/>
            </a:pPr>
            <a:r>
              <a:rPr lang="en-US" sz="2800" dirty="0">
                <a:solidFill>
                  <a:schemeClr val="dk1"/>
                </a:solidFill>
                <a:latin typeface="Roboto"/>
                <a:ea typeface="Roboto"/>
                <a:cs typeface="Roboto"/>
                <a:sym typeface="Roboto"/>
              </a:rPr>
              <a:t>¿</a:t>
            </a:r>
            <a:r>
              <a:rPr lang="en-US" sz="2800" b="1" dirty="0" err="1">
                <a:solidFill>
                  <a:schemeClr val="dk1"/>
                </a:solidFill>
                <a:latin typeface="Roboto"/>
                <a:ea typeface="Roboto"/>
                <a:cs typeface="Roboto"/>
                <a:sym typeface="Roboto"/>
              </a:rPr>
              <a:t>Qué</a:t>
            </a:r>
            <a:r>
              <a:rPr lang="en-US" sz="2800" b="1" dirty="0">
                <a:solidFill>
                  <a:schemeClr val="dk1"/>
                </a:solidFill>
                <a:latin typeface="Roboto"/>
                <a:ea typeface="Roboto"/>
                <a:cs typeface="Roboto"/>
                <a:sym typeface="Roboto"/>
              </a:rPr>
              <a:t> </a:t>
            </a:r>
            <a:r>
              <a:rPr lang="en-US" sz="2800" dirty="0">
                <a:solidFill>
                  <a:schemeClr val="dk1"/>
                </a:solidFill>
                <a:latin typeface="Roboto"/>
                <a:ea typeface="Roboto"/>
                <a:cs typeface="Roboto"/>
                <a:sym typeface="Roboto"/>
              </a:rPr>
              <a:t>es </a:t>
            </a:r>
            <a:r>
              <a:rPr lang="en-US" sz="2800" dirty="0">
                <a:solidFill>
                  <a:srgbClr val="157ABF"/>
                </a:solidFill>
                <a:latin typeface="Roboto"/>
                <a:ea typeface="Roboto"/>
                <a:cs typeface="Roboto"/>
                <a:sym typeface="Roboto"/>
              </a:rPr>
              <a:t>SEL</a:t>
            </a:r>
            <a:r>
              <a:rPr lang="en-US" sz="2800" dirty="0">
                <a:solidFill>
                  <a:schemeClr val="dk1"/>
                </a:solidFill>
                <a:latin typeface="Roboto"/>
                <a:ea typeface="Roboto"/>
                <a:cs typeface="Roboto"/>
                <a:sym typeface="Roboto"/>
              </a:rPr>
              <a:t>?</a:t>
            </a:r>
          </a:p>
          <a:p>
            <a:pPr lvl="0">
              <a:lnSpc>
                <a:spcPct val="130000"/>
              </a:lnSpc>
              <a:buSzPts val="3300"/>
            </a:pPr>
            <a:endParaRPr lang="en-US" sz="2800" b="1" dirty="0">
              <a:solidFill>
                <a:schemeClr val="dk1"/>
              </a:solidFill>
              <a:latin typeface="Roboto"/>
              <a:ea typeface="Roboto"/>
              <a:cs typeface="Roboto"/>
              <a:sym typeface="Roboto"/>
            </a:endParaRPr>
          </a:p>
          <a:p>
            <a:pPr lvl="0">
              <a:lnSpc>
                <a:spcPct val="130000"/>
              </a:lnSpc>
              <a:buSzPts val="3300"/>
            </a:pPr>
            <a:r>
              <a:rPr lang="en-US" sz="2800" dirty="0">
                <a:solidFill>
                  <a:schemeClr val="dk1"/>
                </a:solidFill>
                <a:latin typeface="Roboto"/>
                <a:ea typeface="Roboto"/>
                <a:cs typeface="Roboto"/>
                <a:sym typeface="Roboto"/>
              </a:rPr>
              <a:t>¿</a:t>
            </a:r>
            <a:r>
              <a:rPr lang="en-US" sz="2800" b="1" dirty="0">
                <a:solidFill>
                  <a:schemeClr val="dk1"/>
                </a:solidFill>
                <a:latin typeface="Roboto"/>
                <a:ea typeface="Roboto"/>
                <a:cs typeface="Roboto"/>
                <a:sym typeface="Roboto"/>
              </a:rPr>
              <a:t>Por </a:t>
            </a:r>
            <a:r>
              <a:rPr lang="en-US" sz="2800" b="1" dirty="0" err="1">
                <a:solidFill>
                  <a:schemeClr val="dk1"/>
                </a:solidFill>
                <a:latin typeface="Roboto"/>
                <a:ea typeface="Roboto"/>
                <a:cs typeface="Roboto"/>
                <a:sym typeface="Roboto"/>
              </a:rPr>
              <a:t>qué</a:t>
            </a:r>
            <a:r>
              <a:rPr lang="en-US" sz="2800" b="1" dirty="0">
                <a:solidFill>
                  <a:schemeClr val="dk1"/>
                </a:solidFill>
                <a:latin typeface="Roboto"/>
                <a:ea typeface="Roboto"/>
                <a:cs typeface="Roboto"/>
                <a:sym typeface="Roboto"/>
              </a:rPr>
              <a:t> </a:t>
            </a:r>
            <a:r>
              <a:rPr lang="en-US" sz="2800" dirty="0">
                <a:solidFill>
                  <a:schemeClr val="dk1"/>
                </a:solidFill>
                <a:latin typeface="Roboto"/>
                <a:ea typeface="Roboto"/>
                <a:cs typeface="Roboto"/>
                <a:sym typeface="Roboto"/>
              </a:rPr>
              <a:t>es </a:t>
            </a:r>
            <a:r>
              <a:rPr lang="en-US" sz="2800" dirty="0" err="1">
                <a:solidFill>
                  <a:schemeClr val="dk1"/>
                </a:solidFill>
                <a:latin typeface="Roboto"/>
                <a:ea typeface="Roboto"/>
                <a:cs typeface="Roboto"/>
                <a:sym typeface="Roboto"/>
              </a:rPr>
              <a:t>importante</a:t>
            </a:r>
            <a:r>
              <a:rPr lang="en-US" sz="2800" dirty="0">
                <a:solidFill>
                  <a:schemeClr val="dk1"/>
                </a:solidFill>
                <a:latin typeface="Roboto"/>
                <a:ea typeface="Roboto"/>
                <a:cs typeface="Roboto"/>
                <a:sym typeface="Roboto"/>
              </a:rPr>
              <a:t> el </a:t>
            </a:r>
            <a:r>
              <a:rPr lang="en-US" sz="2800" dirty="0">
                <a:solidFill>
                  <a:srgbClr val="157ABF"/>
                </a:solidFill>
                <a:latin typeface="Roboto"/>
                <a:ea typeface="Roboto"/>
                <a:cs typeface="Roboto"/>
                <a:sym typeface="Roboto"/>
              </a:rPr>
              <a:t>SEL</a:t>
            </a:r>
            <a:r>
              <a:rPr lang="en-US" sz="2800" dirty="0">
                <a:solidFill>
                  <a:schemeClr val="dk1"/>
                </a:solidFill>
                <a:latin typeface="Roboto"/>
                <a:ea typeface="Roboto"/>
                <a:cs typeface="Roboto"/>
                <a:sym typeface="Roboto"/>
              </a:rPr>
              <a:t>?</a:t>
            </a:r>
          </a:p>
          <a:p>
            <a:pPr lvl="0">
              <a:lnSpc>
                <a:spcPct val="130000"/>
              </a:lnSpc>
              <a:buSzPts val="3300"/>
            </a:pPr>
            <a:endParaRPr lang="en-US" sz="2800" b="1" dirty="0">
              <a:solidFill>
                <a:schemeClr val="dk1"/>
              </a:solidFill>
              <a:latin typeface="Roboto"/>
              <a:ea typeface="Roboto"/>
              <a:cs typeface="Roboto"/>
              <a:sym typeface="Roboto"/>
            </a:endParaRPr>
          </a:p>
          <a:p>
            <a:pPr lvl="0">
              <a:lnSpc>
                <a:spcPct val="130000"/>
              </a:lnSpc>
              <a:buSzPts val="3300"/>
            </a:pPr>
            <a:r>
              <a:rPr lang="en-US" sz="2800" dirty="0">
                <a:solidFill>
                  <a:schemeClr val="dk1"/>
                </a:solidFill>
                <a:latin typeface="Roboto"/>
                <a:ea typeface="Roboto"/>
                <a:cs typeface="Roboto"/>
                <a:sym typeface="Roboto"/>
              </a:rPr>
              <a:t>¿</a:t>
            </a:r>
            <a:r>
              <a:rPr lang="en-US" sz="2800" b="1" dirty="0" err="1">
                <a:solidFill>
                  <a:schemeClr val="dk1"/>
                </a:solidFill>
                <a:latin typeface="Roboto"/>
                <a:ea typeface="Roboto"/>
                <a:cs typeface="Roboto"/>
                <a:sym typeface="Roboto"/>
              </a:rPr>
              <a:t>Cómo</a:t>
            </a:r>
            <a:r>
              <a:rPr lang="en-US" sz="2800" b="1" dirty="0">
                <a:solidFill>
                  <a:schemeClr val="dk1"/>
                </a:solidFill>
                <a:latin typeface="Roboto"/>
                <a:ea typeface="Roboto"/>
                <a:cs typeface="Roboto"/>
                <a:sym typeface="Roboto"/>
              </a:rPr>
              <a:t> </a:t>
            </a:r>
            <a:r>
              <a:rPr lang="en-US" sz="2800" dirty="0" err="1">
                <a:solidFill>
                  <a:schemeClr val="dk1"/>
                </a:solidFill>
                <a:latin typeface="Roboto"/>
                <a:ea typeface="Roboto"/>
                <a:cs typeface="Roboto"/>
                <a:sym typeface="Roboto"/>
              </a:rPr>
              <a:t>pueden</a:t>
            </a:r>
            <a:r>
              <a:rPr lang="en-US" sz="2800" dirty="0">
                <a:solidFill>
                  <a:schemeClr val="dk1"/>
                </a:solidFill>
                <a:latin typeface="Roboto"/>
                <a:ea typeface="Roboto"/>
                <a:cs typeface="Roboto"/>
                <a:sym typeface="Roboto"/>
              </a:rPr>
              <a:t> las </a:t>
            </a:r>
            <a:r>
              <a:rPr lang="en-US" sz="2800" dirty="0" err="1">
                <a:solidFill>
                  <a:schemeClr val="dk1"/>
                </a:solidFill>
                <a:latin typeface="Roboto"/>
                <a:ea typeface="Roboto"/>
                <a:cs typeface="Roboto"/>
                <a:sym typeface="Roboto"/>
              </a:rPr>
              <a:t>escuelas</a:t>
            </a:r>
            <a:r>
              <a:rPr lang="en-US" sz="2800" dirty="0">
                <a:solidFill>
                  <a:schemeClr val="dk1"/>
                </a:solidFill>
                <a:latin typeface="Roboto"/>
                <a:ea typeface="Roboto"/>
                <a:cs typeface="Roboto"/>
                <a:sym typeface="Roboto"/>
              </a:rPr>
              <a:t>/colegios </a:t>
            </a:r>
            <a:r>
              <a:rPr lang="en-US" sz="2800" dirty="0" err="1">
                <a:solidFill>
                  <a:schemeClr val="dk1"/>
                </a:solidFill>
                <a:latin typeface="Roboto"/>
                <a:ea typeface="Roboto"/>
                <a:cs typeface="Roboto"/>
                <a:sym typeface="Roboto"/>
              </a:rPr>
              <a:t>promover</a:t>
            </a:r>
            <a:r>
              <a:rPr lang="en-US" sz="2800" dirty="0">
                <a:solidFill>
                  <a:schemeClr val="dk1"/>
                </a:solidFill>
                <a:latin typeface="Roboto"/>
                <a:ea typeface="Roboto"/>
                <a:cs typeface="Roboto"/>
                <a:sym typeface="Roboto"/>
              </a:rPr>
              <a:t> el </a:t>
            </a:r>
            <a:r>
              <a:rPr lang="en-US" sz="2800" dirty="0">
                <a:solidFill>
                  <a:srgbClr val="157ABF"/>
                </a:solidFill>
                <a:latin typeface="Roboto"/>
                <a:ea typeface="Roboto"/>
                <a:cs typeface="Roboto"/>
                <a:sym typeface="Roboto"/>
              </a:rPr>
              <a:t>SEL</a:t>
            </a:r>
            <a:r>
              <a:rPr lang="en-US" sz="2800" dirty="0">
                <a:solidFill>
                  <a:schemeClr val="dk1"/>
                </a:solidFill>
                <a:latin typeface="Roboto"/>
                <a:ea typeface="Roboto"/>
                <a:cs typeface="Roboto"/>
                <a:sym typeface="Roboto"/>
              </a:rPr>
              <a:t> para los </a:t>
            </a:r>
            <a:r>
              <a:rPr lang="en-US" sz="2800" dirty="0" err="1">
                <a:solidFill>
                  <a:schemeClr val="dk1"/>
                </a:solidFill>
                <a:latin typeface="Roboto"/>
                <a:ea typeface="Roboto"/>
                <a:cs typeface="Roboto"/>
                <a:sym typeface="Roboto"/>
              </a:rPr>
              <a:t>estudiantes</a:t>
            </a:r>
            <a:r>
              <a:rPr lang="en-US" sz="2800" dirty="0">
                <a:solidFill>
                  <a:schemeClr val="dk1"/>
                </a:solidFill>
                <a:latin typeface="Roboto"/>
                <a:ea typeface="Roboto"/>
                <a:cs typeface="Roboto"/>
                <a:sym typeface="Roboto"/>
              </a:rPr>
              <a:t>?</a:t>
            </a:r>
          </a:p>
          <a:p>
            <a:pPr lvl="0">
              <a:lnSpc>
                <a:spcPct val="130000"/>
              </a:lnSpc>
              <a:buSzPts val="3300"/>
            </a:pPr>
            <a:endParaRPr lang="en-US" sz="2800" b="1" dirty="0">
              <a:solidFill>
                <a:schemeClr val="dk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0"/>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0"/>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a:r>
              <a:rPr lang="en-US" sz="3500" dirty="0">
                <a:solidFill>
                  <a:srgbClr val="FFFFFF"/>
                </a:solidFill>
              </a:rPr>
              <a:t>PARA EL </a:t>
            </a:r>
          </a:p>
          <a:p>
            <a:pPr marL="0" lvl="0" indent="0" algn="ctr"/>
            <a:r>
              <a:rPr lang="en-US" sz="3500" dirty="0">
                <a:solidFill>
                  <a:srgbClr val="FFFFFF"/>
                </a:solidFill>
              </a:rPr>
              <a:t>FACILITADOR DE LA PRESENTACIÓN:</a:t>
            </a:r>
          </a:p>
          <a:p>
            <a:pPr marL="0" lvl="0" indent="0" algn="ctr"/>
            <a:r>
              <a:rPr lang="en-US" sz="3500" dirty="0" err="1">
                <a:solidFill>
                  <a:srgbClr val="FFFFFF"/>
                </a:solidFill>
              </a:rPr>
              <a:t>Opción</a:t>
            </a:r>
            <a:r>
              <a:rPr lang="en-US" sz="3500" dirty="0">
                <a:solidFill>
                  <a:srgbClr val="FFFFFF"/>
                </a:solidFill>
              </a:rPr>
              <a:t> de </a:t>
            </a:r>
            <a:r>
              <a:rPr lang="en-US" sz="3500" dirty="0" err="1">
                <a:solidFill>
                  <a:srgbClr val="FFFFFF"/>
                </a:solidFill>
              </a:rPr>
              <a:t>conclusión</a:t>
            </a:r>
            <a:r>
              <a:rPr lang="en-US" sz="3500" dirty="0">
                <a:solidFill>
                  <a:srgbClr val="FFFFFF"/>
                </a:solidFill>
              </a:rPr>
              <a:t> #3: </a:t>
            </a:r>
          </a:p>
          <a:p>
            <a:pPr marL="0" lvl="0" indent="0" algn="ctr"/>
            <a:r>
              <a:rPr lang="en-US" sz="3500" dirty="0">
                <a:solidFill>
                  <a:srgbClr val="FFFFFF"/>
                </a:solidFill>
              </a:rPr>
              <a:t>Si se </a:t>
            </a:r>
            <a:r>
              <a:rPr lang="en-US" sz="3500" dirty="0" err="1">
                <a:solidFill>
                  <a:srgbClr val="FFFFFF"/>
                </a:solidFill>
              </a:rPr>
              <a:t>presenta</a:t>
            </a:r>
            <a:r>
              <a:rPr lang="en-US" sz="3500" dirty="0">
                <a:solidFill>
                  <a:srgbClr val="FFFFFF"/>
                </a:solidFill>
              </a:rPr>
              <a:t> a los padres y </a:t>
            </a:r>
            <a:r>
              <a:rPr lang="en-US" sz="3500" dirty="0" err="1">
                <a:solidFill>
                  <a:srgbClr val="FFFFFF"/>
                </a:solidFill>
              </a:rPr>
              <a:t>cuidadores</a:t>
            </a:r>
            <a:r>
              <a:rPr lang="en-US" sz="3500" dirty="0">
                <a:solidFill>
                  <a:srgbClr val="FFFFFF"/>
                </a:solidFill>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body" idx="1"/>
          </p:nvPr>
        </p:nvSpPr>
        <p:spPr>
          <a:xfrm>
            <a:off x="282742" y="132475"/>
            <a:ext cx="5910300" cy="769800"/>
          </a:xfrm>
          <a:prstGeom prst="rect">
            <a:avLst/>
          </a:prstGeom>
        </p:spPr>
        <p:txBody>
          <a:bodyPr spcFirstLastPara="1" wrap="square" lIns="91425" tIns="45700" rIns="91425" bIns="45700" anchor="t" anchorCtr="0">
            <a:noAutofit/>
          </a:bodyPr>
          <a:lstStyle/>
          <a:p>
            <a:pPr marL="0" lvl="0" indent="0"/>
            <a:r>
              <a:rPr lang="en-US" dirty="0"/>
              <a:t>¿</a:t>
            </a:r>
            <a:r>
              <a:rPr lang="en-US" dirty="0" err="1"/>
              <a:t>Qué</a:t>
            </a:r>
            <a:r>
              <a:rPr lang="en-US" dirty="0"/>
              <a:t> es lo que </a:t>
            </a:r>
            <a:r>
              <a:rPr lang="en-US" dirty="0" err="1"/>
              <a:t>sigue</a:t>
            </a:r>
            <a:r>
              <a:rPr lang="en-US" dirty="0"/>
              <a:t>?</a:t>
            </a:r>
            <a:endParaRPr dirty="0"/>
          </a:p>
        </p:txBody>
      </p:sp>
      <p:sp>
        <p:nvSpPr>
          <p:cNvPr id="468" name="Google Shape;468;p61"/>
          <p:cNvSpPr txBox="1">
            <a:spLocks noGrp="1"/>
          </p:cNvSpPr>
          <p:nvPr>
            <p:ph type="body" idx="2"/>
          </p:nvPr>
        </p:nvSpPr>
        <p:spPr>
          <a:xfrm>
            <a:off x="282750" y="683405"/>
            <a:ext cx="8861250" cy="3657600"/>
          </a:xfrm>
          <a:prstGeom prst="rect">
            <a:avLst/>
          </a:prstGeom>
        </p:spPr>
        <p:txBody>
          <a:bodyPr spcFirstLastPara="1" wrap="square" lIns="91425" tIns="45700" rIns="91425" bIns="45700" anchor="t" anchorCtr="0">
            <a:noAutofit/>
          </a:bodyPr>
          <a:lstStyle/>
          <a:p>
            <a:pPr marL="0" lvl="0" indent="0"/>
            <a:r>
              <a:rPr lang="en-US" b="0" dirty="0"/>
              <a:t>¿</a:t>
            </a:r>
            <a:r>
              <a:rPr lang="en-US" b="0" dirty="0" err="1"/>
              <a:t>Qué</a:t>
            </a:r>
            <a:r>
              <a:rPr lang="en-US" b="0" dirty="0"/>
              <a:t> </a:t>
            </a:r>
            <a:r>
              <a:rPr lang="en-US" b="0" dirty="0" err="1"/>
              <a:t>aspecto</a:t>
            </a:r>
            <a:r>
              <a:rPr lang="en-US" b="0" dirty="0"/>
              <a:t> </a:t>
            </a:r>
            <a:r>
              <a:rPr lang="en-US" b="0" dirty="0" err="1"/>
              <a:t>tiene</a:t>
            </a:r>
            <a:r>
              <a:rPr lang="en-US" b="0" dirty="0"/>
              <a:t> el SEL </a:t>
            </a:r>
            <a:r>
              <a:rPr lang="en-US" b="0" dirty="0" err="1"/>
              <a:t>en</a:t>
            </a:r>
            <a:r>
              <a:rPr lang="en-US" b="0" dirty="0"/>
              <a:t> </a:t>
            </a:r>
            <a:r>
              <a:rPr lang="en-US" b="0" dirty="0" err="1"/>
              <a:t>su</a:t>
            </a:r>
            <a:r>
              <a:rPr lang="en-US" b="0" dirty="0"/>
              <a:t> </a:t>
            </a:r>
            <a:r>
              <a:rPr lang="en-US" b="0" dirty="0" err="1"/>
              <a:t>familia</a:t>
            </a:r>
            <a:r>
              <a:rPr lang="en-US" b="0" dirty="0"/>
              <a:t>? ¿</a:t>
            </a:r>
            <a:r>
              <a:rPr lang="en-US" b="0" dirty="0" err="1"/>
              <a:t>Cuándo</a:t>
            </a:r>
            <a:r>
              <a:rPr lang="en-US" b="0" dirty="0"/>
              <a:t> se ha </a:t>
            </a:r>
            <a:r>
              <a:rPr lang="en-US" b="0" dirty="0" err="1"/>
              <a:t>encontrado</a:t>
            </a:r>
            <a:r>
              <a:rPr lang="en-US" b="0" dirty="0"/>
              <a:t> </a:t>
            </a:r>
            <a:r>
              <a:rPr lang="en-US" b="0" dirty="0" err="1"/>
              <a:t>apoyando</a:t>
            </a:r>
            <a:r>
              <a:rPr lang="en-US" b="0" dirty="0"/>
              <a:t> a </a:t>
            </a:r>
            <a:r>
              <a:rPr lang="en-US" b="0" dirty="0" err="1"/>
              <a:t>su</a:t>
            </a:r>
            <a:r>
              <a:rPr lang="en-US" b="0" dirty="0"/>
              <a:t> </a:t>
            </a:r>
            <a:r>
              <a:rPr lang="en-US" b="0" dirty="0" err="1"/>
              <a:t>hijo</a:t>
            </a:r>
            <a:r>
              <a:rPr lang="en-US" b="0" dirty="0"/>
              <a:t> </a:t>
            </a:r>
            <a:r>
              <a:rPr lang="en-US" b="0" dirty="0" err="1"/>
              <a:t>en</a:t>
            </a:r>
            <a:r>
              <a:rPr lang="en-US" b="0" dirty="0"/>
              <a:t> el </a:t>
            </a:r>
            <a:r>
              <a:rPr lang="en-US" b="0" dirty="0" err="1"/>
              <a:t>uso</a:t>
            </a:r>
            <a:r>
              <a:rPr lang="en-US" b="0" dirty="0"/>
              <a:t> de </a:t>
            </a:r>
            <a:r>
              <a:rPr lang="en-US" b="0" dirty="0" err="1"/>
              <a:t>estas</a:t>
            </a:r>
            <a:r>
              <a:rPr lang="en-US" b="0" dirty="0"/>
              <a:t> </a:t>
            </a:r>
            <a:r>
              <a:rPr lang="en-US" b="0" dirty="0" err="1"/>
              <a:t>habilidades</a:t>
            </a:r>
            <a:r>
              <a:rPr lang="en-US" b="0" dirty="0"/>
              <a:t>?</a:t>
            </a:r>
          </a:p>
          <a:p>
            <a:pPr marL="0" lvl="0" indent="0"/>
            <a:endParaRPr lang="en-US" b="0" dirty="0"/>
          </a:p>
          <a:p>
            <a:pPr marL="0" lvl="0" indent="0"/>
            <a:r>
              <a:rPr lang="en-US" b="0" dirty="0"/>
              <a:t>¿</a:t>
            </a:r>
            <a:r>
              <a:rPr lang="en-US" b="0" dirty="0" err="1"/>
              <a:t>Qué</a:t>
            </a:r>
            <a:r>
              <a:rPr lang="en-US" b="0" dirty="0"/>
              <a:t> le </a:t>
            </a:r>
            <a:r>
              <a:rPr lang="en-US" b="0" dirty="0" err="1"/>
              <a:t>gustaría</a:t>
            </a:r>
            <a:r>
              <a:rPr lang="en-US" b="0" dirty="0"/>
              <a:t> </a:t>
            </a:r>
            <a:r>
              <a:rPr lang="en-US" b="0" dirty="0" err="1"/>
              <a:t>ver</a:t>
            </a:r>
            <a:r>
              <a:rPr lang="en-US" b="0" dirty="0"/>
              <a:t> </a:t>
            </a:r>
            <a:r>
              <a:rPr lang="en-US" b="0" dirty="0" err="1"/>
              <a:t>en</a:t>
            </a:r>
            <a:r>
              <a:rPr lang="en-US" b="0" dirty="0"/>
              <a:t> </a:t>
            </a:r>
            <a:r>
              <a:rPr lang="en-US" b="0" dirty="0" err="1"/>
              <a:t>esta</a:t>
            </a:r>
            <a:r>
              <a:rPr lang="en-US" b="0" dirty="0"/>
              <a:t> </a:t>
            </a:r>
            <a:r>
              <a:rPr lang="en-US" b="0" dirty="0" err="1"/>
              <a:t>escuela</a:t>
            </a:r>
            <a:r>
              <a:rPr lang="en-US" b="0" dirty="0"/>
              <a:t> </a:t>
            </a:r>
            <a:r>
              <a:rPr lang="en-US" b="0" dirty="0" err="1"/>
              <a:t>mientras</a:t>
            </a:r>
            <a:r>
              <a:rPr lang="en-US" b="0" dirty="0"/>
              <a:t> </a:t>
            </a:r>
            <a:r>
              <a:rPr lang="en-US" b="0" dirty="0" err="1"/>
              <a:t>trabajamos</a:t>
            </a:r>
            <a:r>
              <a:rPr lang="en-US" b="0" dirty="0"/>
              <a:t> para </a:t>
            </a:r>
            <a:r>
              <a:rPr lang="en-US" b="0" dirty="0" err="1"/>
              <a:t>implementar</a:t>
            </a:r>
            <a:r>
              <a:rPr lang="en-US" b="0" dirty="0"/>
              <a:t> el SEL </a:t>
            </a:r>
            <a:r>
              <a:rPr lang="en-US" b="0" dirty="0" err="1"/>
              <a:t>en</a:t>
            </a:r>
            <a:r>
              <a:rPr lang="en-US" b="0" dirty="0"/>
              <a:t> </a:t>
            </a:r>
            <a:r>
              <a:rPr lang="en-US" b="0" dirty="0" err="1"/>
              <a:t>toda</a:t>
            </a:r>
            <a:r>
              <a:rPr lang="en-US" b="0" dirty="0"/>
              <a:t> la </a:t>
            </a:r>
            <a:r>
              <a:rPr lang="en-US" b="0" dirty="0" err="1"/>
              <a:t>escuela</a:t>
            </a:r>
            <a:r>
              <a:rPr lang="en-US" b="0" dirty="0"/>
              <a:t>?</a:t>
            </a:r>
          </a:p>
          <a:p>
            <a:pPr marL="0" lvl="0" indent="0"/>
            <a:endParaRPr lang="en-US" b="0" dirty="0"/>
          </a:p>
          <a:p>
            <a:pPr marL="0" lvl="0" indent="0"/>
            <a:r>
              <a:rPr lang="en-US" b="0" dirty="0"/>
              <a:t>¿</a:t>
            </a:r>
            <a:r>
              <a:rPr lang="en-US" b="0" dirty="0" err="1"/>
              <a:t>Cómo</a:t>
            </a:r>
            <a:r>
              <a:rPr lang="en-US" b="0" dirty="0"/>
              <a:t> le </a:t>
            </a:r>
            <a:r>
              <a:rPr lang="en-US" b="0" dirty="0" err="1"/>
              <a:t>gustaría</a:t>
            </a:r>
            <a:r>
              <a:rPr lang="en-US" b="0" dirty="0"/>
              <a:t> que se le </a:t>
            </a:r>
            <a:r>
              <a:rPr lang="en-US" b="0" dirty="0" err="1"/>
              <a:t>incluyera</a:t>
            </a:r>
            <a:r>
              <a:rPr lang="en-US" b="0" dirty="0"/>
              <a:t> y se le </a:t>
            </a:r>
            <a:r>
              <a:rPr lang="en-US" b="0" dirty="0" err="1"/>
              <a:t>invitara</a:t>
            </a:r>
            <a:r>
              <a:rPr lang="en-US" b="0" dirty="0"/>
              <a:t> a </a:t>
            </a:r>
            <a:r>
              <a:rPr lang="en-US" b="0" dirty="0" err="1"/>
              <a:t>implementar</a:t>
            </a:r>
            <a:r>
              <a:rPr lang="en-US" b="0" dirty="0"/>
              <a:t> el SEL? </a:t>
            </a:r>
          </a:p>
          <a:p>
            <a:pPr marL="0" lvl="0" indent="0"/>
            <a:endParaRPr lang="en-US"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p:nvPr/>
        </p:nvSpPr>
        <p:spPr>
          <a:xfrm>
            <a:off x="0" y="-16600"/>
            <a:ext cx="9135924"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2"/>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a:r>
              <a:rPr lang="en-US" sz="3500" dirty="0">
                <a:solidFill>
                  <a:srgbClr val="FFFFFF"/>
                </a:solidFill>
              </a:rPr>
              <a:t>PARA EL FACILITADOR DE LA PRESENTACIÓN:</a:t>
            </a:r>
          </a:p>
          <a:p>
            <a:pPr marL="0" lvl="0" indent="0" algn="ctr"/>
            <a:r>
              <a:rPr lang="en-US" sz="3500" dirty="0" err="1">
                <a:solidFill>
                  <a:srgbClr val="FFFFFF"/>
                </a:solidFill>
              </a:rPr>
              <a:t>Opción</a:t>
            </a:r>
            <a:r>
              <a:rPr lang="en-US" sz="3500" dirty="0">
                <a:solidFill>
                  <a:srgbClr val="FFFFFF"/>
                </a:solidFill>
              </a:rPr>
              <a:t> de </a:t>
            </a:r>
            <a:r>
              <a:rPr lang="en-US" sz="3500" dirty="0" err="1">
                <a:solidFill>
                  <a:srgbClr val="FFFFFF"/>
                </a:solidFill>
              </a:rPr>
              <a:t>conclusión</a:t>
            </a:r>
            <a:r>
              <a:rPr lang="en-US" sz="3500" dirty="0">
                <a:solidFill>
                  <a:srgbClr val="FFFFFF"/>
                </a:solidFill>
              </a:rPr>
              <a:t> #4: </a:t>
            </a:r>
          </a:p>
          <a:p>
            <a:pPr marL="0" lvl="0" indent="0" algn="ctr"/>
            <a:r>
              <a:rPr lang="en-US" sz="3500" dirty="0">
                <a:solidFill>
                  <a:srgbClr val="FFFFFF"/>
                </a:solidFill>
              </a:rPr>
              <a:t>Si </a:t>
            </a:r>
            <a:r>
              <a:rPr lang="en-US" sz="3500" dirty="0" err="1">
                <a:solidFill>
                  <a:srgbClr val="FFFFFF"/>
                </a:solidFill>
              </a:rPr>
              <a:t>está</a:t>
            </a:r>
            <a:r>
              <a:rPr lang="en-US" sz="3500" dirty="0">
                <a:solidFill>
                  <a:srgbClr val="FFFFFF"/>
                </a:solidFill>
              </a:rPr>
              <a:t> </a:t>
            </a:r>
            <a:r>
              <a:rPr lang="en-US" sz="3500" dirty="0" err="1">
                <a:solidFill>
                  <a:srgbClr val="FFFFFF"/>
                </a:solidFill>
              </a:rPr>
              <a:t>utilizando</a:t>
            </a:r>
            <a:r>
              <a:rPr lang="en-US" sz="3500" dirty="0">
                <a:solidFill>
                  <a:srgbClr val="FFFFFF"/>
                </a:solidFill>
              </a:rPr>
              <a:t> la </a:t>
            </a:r>
            <a:r>
              <a:rPr lang="en-US" sz="3500" dirty="0" err="1">
                <a:solidFill>
                  <a:srgbClr val="FFFFFF"/>
                </a:solidFill>
              </a:rPr>
              <a:t>Guía</a:t>
            </a:r>
            <a:r>
              <a:rPr lang="en-US" sz="3500" dirty="0">
                <a:solidFill>
                  <a:srgbClr val="FFFFFF"/>
                </a:solidFill>
              </a:rPr>
              <a:t> CASEL para el SEL </a:t>
            </a:r>
            <a:r>
              <a:rPr lang="en-US" sz="3500" dirty="0" err="1">
                <a:solidFill>
                  <a:srgbClr val="FFFFFF"/>
                </a:solidFill>
              </a:rPr>
              <a:t>en</a:t>
            </a:r>
            <a:r>
              <a:rPr lang="en-US" sz="3500" dirty="0">
                <a:solidFill>
                  <a:srgbClr val="FFFFFF"/>
                </a:solidFill>
              </a:rPr>
              <a:t> </a:t>
            </a:r>
            <a:r>
              <a:rPr lang="en-US" sz="3500" dirty="0" err="1">
                <a:solidFill>
                  <a:srgbClr val="FFFFFF"/>
                </a:solidFill>
              </a:rPr>
              <a:t>toda</a:t>
            </a:r>
            <a:r>
              <a:rPr lang="en-US" sz="3500" dirty="0">
                <a:solidFill>
                  <a:srgbClr val="FFFFFF"/>
                </a:solidFill>
              </a:rPr>
              <a:t> la </a:t>
            </a:r>
            <a:r>
              <a:rPr lang="en-US" sz="3500" dirty="0" err="1">
                <a:solidFill>
                  <a:srgbClr val="FFFFFF"/>
                </a:solidFill>
              </a:rPr>
              <a:t>escuela</a:t>
            </a:r>
            <a:r>
              <a:rPr lang="en-US" sz="3500" dirty="0">
                <a:solidFill>
                  <a:srgbClr val="FFFFFF"/>
                </a:solidFill>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481" name="Google Shape;481;p63"/>
          <p:cNvSpPr txBox="1">
            <a:spLocks noGrp="1"/>
          </p:cNvSpPr>
          <p:nvPr>
            <p:ph type="body" idx="1"/>
          </p:nvPr>
        </p:nvSpPr>
        <p:spPr>
          <a:xfrm>
            <a:off x="496821" y="1662877"/>
            <a:ext cx="3288600" cy="2974200"/>
          </a:xfrm>
          <a:prstGeom prst="rect">
            <a:avLst/>
          </a:prstGeom>
        </p:spPr>
        <p:txBody>
          <a:bodyPr spcFirstLastPara="1" wrap="square" lIns="91425" tIns="45700" rIns="91425" bIns="45700" anchor="t" anchorCtr="0">
            <a:noAutofit/>
          </a:bodyPr>
          <a:lstStyle/>
          <a:p>
            <a:pPr marL="0" lvl="0" indent="0"/>
            <a:r>
              <a:rPr lang="en-US" dirty="0"/>
              <a:t>Un </a:t>
            </a:r>
            <a:r>
              <a:rPr lang="en-US" dirty="0" err="1"/>
              <a:t>proceso</a:t>
            </a:r>
            <a:r>
              <a:rPr lang="en-US" dirty="0"/>
              <a:t> para el SEL </a:t>
            </a:r>
            <a:r>
              <a:rPr lang="en-US" dirty="0" err="1"/>
              <a:t>en</a:t>
            </a:r>
            <a:r>
              <a:rPr lang="en-US" dirty="0"/>
              <a:t> </a:t>
            </a:r>
            <a:r>
              <a:rPr lang="en-US" dirty="0" err="1"/>
              <a:t>toda</a:t>
            </a:r>
            <a:r>
              <a:rPr lang="en-US" dirty="0"/>
              <a:t> la </a:t>
            </a:r>
            <a:r>
              <a:rPr lang="en-US" dirty="0" err="1"/>
              <a:t>escuela</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p:nvPr/>
        </p:nvSpPr>
        <p:spPr>
          <a:xfrm>
            <a:off x="0" y="-16601"/>
            <a:ext cx="9143875" cy="5216753"/>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4"/>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a:r>
              <a:rPr lang="en-US" sz="3500" dirty="0">
                <a:solidFill>
                  <a:srgbClr val="FFFFFF"/>
                </a:solidFill>
              </a:rPr>
              <a:t>ACTIVIDAD DE CIERRE:</a:t>
            </a:r>
          </a:p>
          <a:p>
            <a:pPr marL="0" lvl="0" indent="0" algn="ctr"/>
            <a:r>
              <a:rPr lang="en-US" sz="3500" dirty="0" err="1">
                <a:solidFill>
                  <a:srgbClr val="FFFFFF"/>
                </a:solidFill>
              </a:rPr>
              <a:t>Recomendada</a:t>
            </a:r>
            <a:r>
              <a:rPr lang="en-US" sz="3500" dirty="0">
                <a:solidFill>
                  <a:srgbClr val="FFFFFF"/>
                </a:solidFill>
              </a:rPr>
              <a:t> para </a:t>
            </a:r>
            <a:r>
              <a:rPr lang="en-US" sz="3500" dirty="0" err="1">
                <a:solidFill>
                  <a:srgbClr val="FFFFFF"/>
                </a:solidFill>
              </a:rPr>
              <a:t>todos</a:t>
            </a:r>
            <a:r>
              <a:rPr lang="en-US" sz="3500" dirty="0">
                <a:solidFill>
                  <a:srgbClr val="FFFFFF"/>
                </a:solidFill>
              </a:rPr>
              <a:t> los </a:t>
            </a:r>
            <a:r>
              <a:rPr lang="en-US" sz="3500" dirty="0" err="1">
                <a:solidFill>
                  <a:srgbClr val="FFFFFF"/>
                </a:solidFill>
              </a:rPr>
              <a:t>públicos</a:t>
            </a:r>
            <a:endParaRPr lang="en-US" sz="350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100" y="225975"/>
            <a:ext cx="9144000" cy="502200"/>
          </a:xfrm>
          <a:prstGeom prst="rect">
            <a:avLst/>
          </a:prstGeom>
          <a:solidFill>
            <a:srgbClr val="FFFFFF"/>
          </a:solidFill>
          <a:ln>
            <a:noFill/>
          </a:ln>
        </p:spPr>
        <p:txBody>
          <a:bodyPr spcFirstLastPara="1" wrap="square" lIns="62900" tIns="31450" rIns="62900" bIns="31450" anchor="ctr" anchorCtr="0">
            <a:noAutofit/>
          </a:bodyPr>
          <a:lstStyle/>
          <a:p>
            <a:pPr lvl="0" algn="ctr">
              <a:lnSpc>
                <a:spcPct val="90000"/>
              </a:lnSpc>
              <a:buSzPts val="600"/>
            </a:pPr>
            <a:r>
              <a:rPr lang="en-US" sz="3600" b="1" dirty="0">
                <a:solidFill>
                  <a:schemeClr val="dk1"/>
                </a:solidFill>
                <a:latin typeface="Calibri"/>
                <a:ea typeface="Calibri"/>
                <a:cs typeface="Calibri"/>
                <a:sym typeface="Calibri"/>
              </a:rPr>
              <a:t>¿</a:t>
            </a:r>
            <a:r>
              <a:rPr lang="en-US" sz="3600" b="1" dirty="0" err="1">
                <a:solidFill>
                  <a:schemeClr val="dk1"/>
                </a:solidFill>
                <a:latin typeface="Calibri"/>
                <a:ea typeface="Calibri"/>
                <a:cs typeface="Calibri"/>
                <a:sym typeface="Calibri"/>
              </a:rPr>
              <a:t>Cómo</a:t>
            </a:r>
            <a:r>
              <a:rPr lang="en-US" sz="3600" b="1" dirty="0">
                <a:solidFill>
                  <a:schemeClr val="dk1"/>
                </a:solidFill>
                <a:latin typeface="Calibri"/>
                <a:ea typeface="Calibri"/>
                <a:cs typeface="Calibri"/>
                <a:sym typeface="Calibri"/>
              </a:rPr>
              <a:t> ha </a:t>
            </a:r>
            <a:r>
              <a:rPr lang="en-US" sz="3600" b="1" dirty="0" err="1">
                <a:solidFill>
                  <a:schemeClr val="dk1"/>
                </a:solidFill>
                <a:latin typeface="Calibri"/>
                <a:ea typeface="Calibri"/>
                <a:cs typeface="Calibri"/>
                <a:sym typeface="Calibri"/>
              </a:rPr>
              <a:t>cambiado</a:t>
            </a:r>
            <a:r>
              <a:rPr lang="en-US" sz="3600" b="1" dirty="0">
                <a:solidFill>
                  <a:schemeClr val="dk1"/>
                </a:solidFill>
                <a:latin typeface="Calibri"/>
                <a:ea typeface="Calibri"/>
                <a:cs typeface="Calibri"/>
                <a:sym typeface="Calibri"/>
              </a:rPr>
              <a:t> </a:t>
            </a:r>
            <a:r>
              <a:rPr lang="en-US" sz="3600" b="1" dirty="0" err="1">
                <a:solidFill>
                  <a:schemeClr val="dk1"/>
                </a:solidFill>
                <a:latin typeface="Calibri"/>
                <a:ea typeface="Calibri"/>
                <a:cs typeface="Calibri"/>
                <a:sym typeface="Calibri"/>
              </a:rPr>
              <a:t>su</a:t>
            </a:r>
            <a:r>
              <a:rPr lang="en-US" sz="3600" b="1" dirty="0">
                <a:solidFill>
                  <a:schemeClr val="dk1"/>
                </a:solidFill>
                <a:latin typeface="Calibri"/>
                <a:ea typeface="Calibri"/>
                <a:cs typeface="Calibri"/>
                <a:sym typeface="Calibri"/>
              </a:rPr>
              <a:t> </a:t>
            </a:r>
            <a:r>
              <a:rPr lang="en-US" sz="3600" b="1" dirty="0" err="1">
                <a:solidFill>
                  <a:schemeClr val="dk1"/>
                </a:solidFill>
                <a:latin typeface="Calibri"/>
                <a:ea typeface="Calibri"/>
                <a:cs typeface="Calibri"/>
                <a:sym typeface="Calibri"/>
              </a:rPr>
              <a:t>comprensión</a:t>
            </a:r>
            <a:r>
              <a:rPr lang="en-US" sz="3600" b="1" dirty="0">
                <a:solidFill>
                  <a:schemeClr val="dk1"/>
                </a:solidFill>
                <a:latin typeface="Calibri"/>
                <a:ea typeface="Calibri"/>
                <a:cs typeface="Calibri"/>
                <a:sym typeface="Calibri"/>
              </a:rPr>
              <a:t> del SEL?</a:t>
            </a:r>
            <a:endParaRPr sz="3600" b="1" i="0" u="none" strike="noStrike" cap="none" dirty="0">
              <a:solidFill>
                <a:schemeClr val="dk1"/>
              </a:solidFill>
              <a:latin typeface="Calibri"/>
              <a:ea typeface="Calibri"/>
              <a:cs typeface="Calibri"/>
              <a:sym typeface="Calibri"/>
            </a:endParaRPr>
          </a:p>
        </p:txBody>
      </p:sp>
      <p:pic>
        <p:nvPicPr>
          <p:cNvPr id="494" name="Google Shape;494;p65" descr="Screen Shot 2018-02-15 at 4.16.13 PM.png"/>
          <p:cNvPicPr preferRelativeResize="0">
            <a:picLocks noGrp="1"/>
          </p:cNvPicPr>
          <p:nvPr>
            <p:ph type="body" idx="1"/>
          </p:nvPr>
        </p:nvPicPr>
        <p:blipFill rotWithShape="1">
          <a:blip r:embed="rId3">
            <a:alphaModFix/>
          </a:blip>
          <a:srcRect/>
          <a:stretch/>
        </p:blipFill>
        <p:spPr>
          <a:xfrm>
            <a:off x="1006325" y="1568968"/>
            <a:ext cx="7131300" cy="2377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a:spLocks noGrp="1"/>
          </p:cNvSpPr>
          <p:nvPr>
            <p:ph type="title"/>
          </p:nvPr>
        </p:nvSpPr>
        <p:spPr>
          <a:xfrm>
            <a:off x="0" y="2114550"/>
            <a:ext cx="9144000" cy="9942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5300"/>
              <a:buFont typeface="Arial"/>
              <a:buNone/>
            </a:pPr>
            <a:r>
              <a:rPr lang="en" sz="5300" b="0" i="0" u="none" strike="noStrike" cap="none" dirty="0">
                <a:solidFill>
                  <a:schemeClr val="lt1"/>
                </a:solidFill>
                <a:latin typeface="Calibri"/>
                <a:ea typeface="Calibri"/>
                <a:cs typeface="Calibri"/>
                <a:sym typeface="Calibri"/>
              </a:rPr>
              <a:t>Gracias</a:t>
            </a:r>
            <a:endParaRPr sz="5300" b="0" i="0" u="none" strike="noStrike" cap="none" dirty="0">
              <a:solidFill>
                <a:schemeClr val="lt1"/>
              </a:solidFill>
              <a:latin typeface="Calibri"/>
              <a:ea typeface="Calibri"/>
              <a:cs typeface="Calibri"/>
              <a:sym typeface="Calibri"/>
            </a:endParaRPr>
          </a:p>
        </p:txBody>
      </p:sp>
      <p:sp>
        <p:nvSpPr>
          <p:cNvPr id="500" name="Google Shape;500;p66"/>
          <p:cNvSpPr txBox="1"/>
          <p:nvPr/>
        </p:nvSpPr>
        <p:spPr>
          <a:xfrm>
            <a:off x="4098975" y="348175"/>
            <a:ext cx="1455900" cy="47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166650" y="285750"/>
            <a:ext cx="8810700" cy="595500"/>
          </a:xfrm>
          <a:prstGeom prst="rect">
            <a:avLst/>
          </a:prstGeom>
          <a:noFill/>
          <a:ln>
            <a:noFill/>
          </a:ln>
        </p:spPr>
        <p:txBody>
          <a:bodyPr spcFirstLastPara="1" wrap="square" lIns="41900" tIns="20950" rIns="41900" bIns="20950" anchor="t" anchorCtr="0">
            <a:noAutofit/>
          </a:bodyPr>
          <a:lstStyle/>
          <a:p>
            <a:pPr lvl="0" algn="ctr">
              <a:lnSpc>
                <a:spcPct val="90000"/>
              </a:lnSpc>
              <a:buSzPts val="600"/>
            </a:pPr>
            <a:r>
              <a:rPr lang="en-US" sz="3600" b="1" dirty="0">
                <a:solidFill>
                  <a:schemeClr val="dk1"/>
                </a:solidFill>
                <a:latin typeface="Calibri"/>
                <a:ea typeface="Calibri"/>
                <a:cs typeface="Calibri"/>
                <a:sym typeface="Calibri"/>
              </a:rPr>
              <a:t>¿</a:t>
            </a:r>
            <a:r>
              <a:rPr lang="en-US" sz="3600" b="1" dirty="0" err="1">
                <a:solidFill>
                  <a:schemeClr val="dk1"/>
                </a:solidFill>
                <a:latin typeface="Calibri"/>
                <a:ea typeface="Calibri"/>
                <a:cs typeface="Calibri"/>
                <a:sym typeface="Calibri"/>
              </a:rPr>
              <a:t>Cuáles</a:t>
            </a:r>
            <a:r>
              <a:rPr lang="en-US" sz="3600" b="1" dirty="0">
                <a:solidFill>
                  <a:schemeClr val="dk1"/>
                </a:solidFill>
                <a:latin typeface="Calibri"/>
                <a:ea typeface="Calibri"/>
                <a:cs typeface="Calibri"/>
                <a:sym typeface="Calibri"/>
              </a:rPr>
              <a:t> son sus </a:t>
            </a:r>
            <a:r>
              <a:rPr lang="en-US" sz="3600" b="1" dirty="0" err="1">
                <a:solidFill>
                  <a:schemeClr val="dk1"/>
                </a:solidFill>
                <a:latin typeface="Calibri"/>
                <a:ea typeface="Calibri"/>
                <a:cs typeface="Calibri"/>
                <a:sym typeface="Calibri"/>
              </a:rPr>
              <a:t>esperanzas</a:t>
            </a:r>
            <a:r>
              <a:rPr lang="en-US" sz="3600" b="1" dirty="0">
                <a:solidFill>
                  <a:schemeClr val="dk1"/>
                </a:solidFill>
                <a:latin typeface="Calibri"/>
                <a:ea typeface="Calibri"/>
                <a:cs typeface="Calibri"/>
                <a:sym typeface="Calibri"/>
              </a:rPr>
              <a:t> y </a:t>
            </a:r>
            <a:r>
              <a:rPr lang="en-US" sz="3600" b="1" dirty="0" err="1">
                <a:solidFill>
                  <a:schemeClr val="dk1"/>
                </a:solidFill>
                <a:latin typeface="Calibri"/>
                <a:ea typeface="Calibri"/>
                <a:cs typeface="Calibri"/>
                <a:sym typeface="Calibri"/>
              </a:rPr>
              <a:t>sueños</a:t>
            </a:r>
            <a:r>
              <a:rPr lang="en-US" sz="3600" b="1" dirty="0">
                <a:solidFill>
                  <a:schemeClr val="dk1"/>
                </a:solidFill>
                <a:latin typeface="Calibri"/>
                <a:ea typeface="Calibri"/>
                <a:cs typeface="Calibri"/>
                <a:sym typeface="Calibri"/>
              </a:rPr>
              <a:t> para </a:t>
            </a:r>
            <a:r>
              <a:rPr lang="en-US" sz="3600" b="1" dirty="0" err="1">
                <a:solidFill>
                  <a:schemeClr val="dk1"/>
                </a:solidFill>
                <a:latin typeface="Calibri"/>
                <a:ea typeface="Calibri"/>
                <a:cs typeface="Calibri"/>
                <a:sym typeface="Calibri"/>
              </a:rPr>
              <a:t>su</a:t>
            </a:r>
            <a:r>
              <a:rPr lang="en-US" sz="3600" b="1" dirty="0">
                <a:solidFill>
                  <a:schemeClr val="dk1"/>
                </a:solidFill>
                <a:latin typeface="Calibri"/>
                <a:ea typeface="Calibri"/>
                <a:cs typeface="Calibri"/>
                <a:sym typeface="Calibri"/>
              </a:rPr>
              <a:t> </a:t>
            </a:r>
            <a:r>
              <a:rPr lang="en-US" sz="3600" b="1" dirty="0" err="1">
                <a:solidFill>
                  <a:schemeClr val="dk1"/>
                </a:solidFill>
                <a:latin typeface="Calibri"/>
                <a:ea typeface="Calibri"/>
                <a:cs typeface="Calibri"/>
                <a:sym typeface="Calibri"/>
              </a:rPr>
              <a:t>hijo</a:t>
            </a:r>
            <a:r>
              <a:rPr lang="en-US" sz="3600" b="1" dirty="0">
                <a:solidFill>
                  <a:schemeClr val="dk1"/>
                </a:solidFill>
                <a:latin typeface="Calibri"/>
                <a:ea typeface="Calibri"/>
                <a:cs typeface="Calibri"/>
                <a:sym typeface="Calibri"/>
              </a:rPr>
              <a:t> y/o los </a:t>
            </a:r>
            <a:r>
              <a:rPr lang="en-US" sz="3600" b="1" dirty="0" err="1">
                <a:solidFill>
                  <a:schemeClr val="dk1"/>
                </a:solidFill>
                <a:latin typeface="Calibri"/>
                <a:ea typeface="Calibri"/>
                <a:cs typeface="Calibri"/>
                <a:sym typeface="Calibri"/>
              </a:rPr>
              <a:t>niños</a:t>
            </a:r>
            <a:r>
              <a:rPr lang="en-US" sz="3600" b="1" dirty="0">
                <a:solidFill>
                  <a:schemeClr val="dk1"/>
                </a:solidFill>
                <a:latin typeface="Calibri"/>
                <a:ea typeface="Calibri"/>
                <a:cs typeface="Calibri"/>
                <a:sym typeface="Calibri"/>
              </a:rPr>
              <a:t> de </a:t>
            </a:r>
            <a:r>
              <a:rPr lang="en-US" sz="3600" b="1" dirty="0" err="1">
                <a:solidFill>
                  <a:schemeClr val="dk1"/>
                </a:solidFill>
                <a:latin typeface="Calibri"/>
                <a:ea typeface="Calibri"/>
                <a:cs typeface="Calibri"/>
                <a:sym typeface="Calibri"/>
              </a:rPr>
              <a:t>nuestra</a:t>
            </a:r>
            <a:r>
              <a:rPr lang="en-US" sz="3600" b="1" dirty="0">
                <a:solidFill>
                  <a:schemeClr val="dk1"/>
                </a:solidFill>
                <a:latin typeface="Calibri"/>
                <a:ea typeface="Calibri"/>
                <a:cs typeface="Calibri"/>
                <a:sym typeface="Calibri"/>
              </a:rPr>
              <a:t> </a:t>
            </a:r>
            <a:r>
              <a:rPr lang="en-US" sz="3600" b="1" dirty="0" err="1">
                <a:solidFill>
                  <a:schemeClr val="dk1"/>
                </a:solidFill>
                <a:latin typeface="Calibri"/>
                <a:ea typeface="Calibri"/>
                <a:cs typeface="Calibri"/>
                <a:sym typeface="Calibri"/>
              </a:rPr>
              <a:t>comunidad</a:t>
            </a:r>
            <a:r>
              <a:rPr lang="en-US" sz="3600" b="1" dirty="0">
                <a:solidFill>
                  <a:schemeClr val="dk1"/>
                </a:solidFill>
                <a:latin typeface="Calibri"/>
                <a:ea typeface="Calibri"/>
                <a:cs typeface="Calibri"/>
                <a:sym typeface="Calibri"/>
              </a:rPr>
              <a:t>?</a:t>
            </a:r>
            <a:endParaRPr sz="3600" dirty="0"/>
          </a:p>
        </p:txBody>
      </p:sp>
      <p:pic>
        <p:nvPicPr>
          <p:cNvPr id="151" name="Google Shape;151;p25" descr="Screen Shot 2018-02-15 at 4.43.38 PM.png"/>
          <p:cNvPicPr preferRelativeResize="0"/>
          <p:nvPr/>
        </p:nvPicPr>
        <p:blipFill rotWithShape="1">
          <a:blip r:embed="rId3">
            <a:alphaModFix/>
          </a:blip>
          <a:srcRect/>
          <a:stretch/>
        </p:blipFill>
        <p:spPr>
          <a:xfrm>
            <a:off x="1231250" y="1409175"/>
            <a:ext cx="6681499" cy="3036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33300" y="285750"/>
            <a:ext cx="8477400" cy="595500"/>
          </a:xfrm>
          <a:prstGeom prst="rect">
            <a:avLst/>
          </a:prstGeom>
          <a:noFill/>
          <a:ln>
            <a:noFill/>
          </a:ln>
        </p:spPr>
        <p:txBody>
          <a:bodyPr spcFirstLastPara="1" wrap="square" lIns="41900" tIns="20950" rIns="41900" bIns="20950" anchor="t" anchorCtr="0">
            <a:noAutofit/>
          </a:bodyPr>
          <a:lstStyle/>
          <a:p>
            <a:pPr lvl="0">
              <a:lnSpc>
                <a:spcPct val="90000"/>
              </a:lnSpc>
              <a:buClr>
                <a:schemeClr val="dk1"/>
              </a:buClr>
              <a:buSzPts val="600"/>
            </a:pPr>
            <a:r>
              <a:rPr lang="en-US" sz="3600" b="1" dirty="0">
                <a:solidFill>
                  <a:schemeClr val="dk1"/>
                </a:solidFill>
                <a:latin typeface="Calibri"/>
                <a:ea typeface="Calibri"/>
                <a:cs typeface="Calibri"/>
                <a:sym typeface="Calibri"/>
              </a:rPr>
              <a:t>¿</a:t>
            </a:r>
            <a:r>
              <a:rPr lang="en-US" sz="3600" b="1" dirty="0" err="1">
                <a:solidFill>
                  <a:schemeClr val="dk1"/>
                </a:solidFill>
                <a:latin typeface="Calibri"/>
                <a:ea typeface="Calibri"/>
                <a:cs typeface="Calibri"/>
                <a:sym typeface="Calibri"/>
              </a:rPr>
              <a:t>Qué</a:t>
            </a:r>
            <a:r>
              <a:rPr lang="en-US" sz="3600" b="1" dirty="0">
                <a:solidFill>
                  <a:schemeClr val="dk1"/>
                </a:solidFill>
                <a:latin typeface="Calibri"/>
                <a:ea typeface="Calibri"/>
                <a:cs typeface="Calibri"/>
                <a:sym typeface="Calibri"/>
              </a:rPr>
              <a:t> es </a:t>
            </a:r>
            <a:r>
              <a:rPr lang="en-US" sz="3600" b="1" dirty="0" err="1">
                <a:solidFill>
                  <a:schemeClr val="dk1"/>
                </a:solidFill>
                <a:latin typeface="Calibri"/>
                <a:ea typeface="Calibri"/>
                <a:cs typeface="Calibri"/>
                <a:sym typeface="Calibri"/>
              </a:rPr>
              <a:t>posible</a:t>
            </a:r>
            <a:r>
              <a:rPr lang="en-US" sz="3600" b="1" dirty="0">
                <a:solidFill>
                  <a:schemeClr val="dk1"/>
                </a:solidFill>
                <a:latin typeface="Calibri"/>
                <a:ea typeface="Calibri"/>
                <a:cs typeface="Calibri"/>
                <a:sym typeface="Calibri"/>
              </a:rPr>
              <a:t> con el SEL?</a:t>
            </a:r>
            <a:endParaRPr sz="3600" dirty="0"/>
          </a:p>
        </p:txBody>
      </p:sp>
      <p:pic>
        <p:nvPicPr>
          <p:cNvPr id="158" name="Google Shape;158;p26"/>
          <p:cNvPicPr preferRelativeResize="0"/>
          <p:nvPr/>
        </p:nvPicPr>
        <p:blipFill>
          <a:blip r:embed="rId3">
            <a:alphaModFix/>
          </a:blip>
          <a:stretch>
            <a:fillRect/>
          </a:stretch>
        </p:blipFill>
        <p:spPr>
          <a:xfrm>
            <a:off x="2079525" y="1011450"/>
            <a:ext cx="4984951" cy="3323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7"/>
          <p:cNvGrpSpPr/>
          <p:nvPr/>
        </p:nvGrpSpPr>
        <p:grpSpPr>
          <a:xfrm>
            <a:off x="0" y="33"/>
            <a:ext cx="9144001" cy="5143467"/>
            <a:chOff x="0" y="-43106"/>
            <a:chExt cx="9144001" cy="4619189"/>
          </a:xfrm>
        </p:grpSpPr>
        <p:pic>
          <p:nvPicPr>
            <p:cNvPr id="165" name="Google Shape;165;p27"/>
            <p:cNvPicPr preferRelativeResize="0"/>
            <p:nvPr/>
          </p:nvPicPr>
          <p:blipFill rotWithShape="1">
            <a:blip r:embed="rId3">
              <a:alphaModFix/>
            </a:blip>
            <a:srcRect t="6006" b="15067"/>
            <a:stretch/>
          </p:blipFill>
          <p:spPr>
            <a:xfrm>
              <a:off x="0" y="0"/>
              <a:ext cx="9144001" cy="4576083"/>
            </a:xfrm>
            <a:prstGeom prst="rect">
              <a:avLst/>
            </a:prstGeom>
            <a:noFill/>
            <a:ln>
              <a:noFill/>
            </a:ln>
          </p:spPr>
        </p:pic>
        <p:sp>
          <p:nvSpPr>
            <p:cNvPr id="166" name="Google Shape;166;p27"/>
            <p:cNvSpPr/>
            <p:nvPr/>
          </p:nvSpPr>
          <p:spPr>
            <a:xfrm>
              <a:off x="0" y="-43106"/>
              <a:ext cx="9144000" cy="4619100"/>
            </a:xfrm>
            <a:prstGeom prst="rect">
              <a:avLst/>
            </a:prstGeom>
            <a:solidFill>
              <a:srgbClr val="858591">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33" b="0" i="0" u="none" strike="noStrike" cap="none">
                <a:solidFill>
                  <a:schemeClr val="lt1"/>
                </a:solidFill>
                <a:latin typeface="Arial"/>
                <a:ea typeface="Arial"/>
                <a:cs typeface="Arial"/>
                <a:sym typeface="Arial"/>
              </a:endParaRPr>
            </a:p>
          </p:txBody>
        </p:sp>
      </p:grpSp>
      <p:sp>
        <p:nvSpPr>
          <p:cNvPr id="167" name="Google Shape;167;p27"/>
          <p:cNvSpPr txBox="1"/>
          <p:nvPr/>
        </p:nvSpPr>
        <p:spPr>
          <a:xfrm>
            <a:off x="712619" y="4138332"/>
            <a:ext cx="7718762" cy="541244"/>
          </a:xfrm>
          <a:prstGeom prst="rect">
            <a:avLst/>
          </a:prstGeom>
          <a:noFill/>
          <a:ln>
            <a:noFill/>
          </a:ln>
        </p:spPr>
        <p:txBody>
          <a:bodyPr spcFirstLastPara="1" wrap="square" lIns="26175" tIns="13075" rIns="26175" bIns="13075" anchor="t" anchorCtr="0">
            <a:noAutofit/>
          </a:bodyPr>
          <a:lstStyle/>
          <a:p>
            <a:pPr lvl="0" algn="ctr"/>
            <a:r>
              <a:rPr lang="en-US" sz="3750" b="1" dirty="0">
                <a:solidFill>
                  <a:schemeClr val="lt1"/>
                </a:solidFill>
              </a:rPr>
              <a:t>¿Por </a:t>
            </a:r>
            <a:r>
              <a:rPr lang="en-US" sz="3750" b="1" dirty="0" err="1">
                <a:solidFill>
                  <a:schemeClr val="lt1"/>
                </a:solidFill>
              </a:rPr>
              <a:t>qué</a:t>
            </a:r>
            <a:r>
              <a:rPr lang="en-US" sz="3750" b="1" dirty="0">
                <a:solidFill>
                  <a:schemeClr val="lt1"/>
                </a:solidFill>
              </a:rPr>
              <a:t> es </a:t>
            </a:r>
            <a:r>
              <a:rPr lang="en-US" sz="3750" b="1" dirty="0" err="1">
                <a:solidFill>
                  <a:schemeClr val="lt1"/>
                </a:solidFill>
              </a:rPr>
              <a:t>importante</a:t>
            </a:r>
            <a:r>
              <a:rPr lang="en-US" sz="3750" b="1" dirty="0">
                <a:solidFill>
                  <a:schemeClr val="lt1"/>
                </a:solidFill>
              </a:rPr>
              <a:t> el SEL?</a:t>
            </a:r>
            <a:endParaRPr sz="3750" b="1"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0" y="-954439"/>
            <a:ext cx="9144000" cy="6097934"/>
          </a:xfrm>
          <a:prstGeom prst="rect">
            <a:avLst/>
          </a:prstGeom>
          <a:noFill/>
          <a:ln>
            <a:noFill/>
          </a:ln>
        </p:spPr>
      </p:pic>
      <p:grpSp>
        <p:nvGrpSpPr>
          <p:cNvPr id="174" name="Google Shape;174;p28"/>
          <p:cNvGrpSpPr/>
          <p:nvPr/>
        </p:nvGrpSpPr>
        <p:grpSpPr>
          <a:xfrm>
            <a:off x="1031840" y="1742643"/>
            <a:ext cx="453039" cy="231252"/>
            <a:chOff x="6324600" y="4114799"/>
            <a:chExt cx="685800" cy="685800"/>
          </a:xfrm>
        </p:grpSpPr>
        <p:cxnSp>
          <p:nvCxnSpPr>
            <p:cNvPr id="175" name="Google Shape;175;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76" name="Google Shape;176;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
        <p:nvSpPr>
          <p:cNvPr id="177" name="Google Shape;177;p28"/>
          <p:cNvSpPr txBox="1"/>
          <p:nvPr/>
        </p:nvSpPr>
        <p:spPr>
          <a:xfrm>
            <a:off x="1350" y="1742658"/>
            <a:ext cx="9141300" cy="784800"/>
          </a:xfrm>
          <a:prstGeom prst="rect">
            <a:avLst/>
          </a:prstGeom>
          <a:noFill/>
          <a:ln>
            <a:noFill/>
          </a:ln>
        </p:spPr>
        <p:txBody>
          <a:bodyPr spcFirstLastPara="1" wrap="square" lIns="41900" tIns="20950" rIns="41900" bIns="20950" anchor="t" anchorCtr="0">
            <a:noAutofit/>
          </a:bodyPr>
          <a:lstStyle/>
          <a:p>
            <a:pPr lvl="0" algn="ctr">
              <a:buSzPts val="4000"/>
            </a:pPr>
            <a:r>
              <a:rPr lang="en-US" sz="4000" b="1" dirty="0" err="1">
                <a:solidFill>
                  <a:srgbClr val="FFFFFF"/>
                </a:solidFill>
                <a:latin typeface="Calibri"/>
                <a:ea typeface="Calibri"/>
                <a:cs typeface="Calibri"/>
                <a:sym typeface="Calibri"/>
              </a:rPr>
              <a:t>Todo</a:t>
            </a:r>
            <a:r>
              <a:rPr lang="en-US" sz="4000" b="1" dirty="0">
                <a:solidFill>
                  <a:srgbClr val="FFFFFF"/>
                </a:solidFill>
                <a:latin typeface="Calibri"/>
                <a:ea typeface="Calibri"/>
                <a:cs typeface="Calibri"/>
                <a:sym typeface="Calibri"/>
              </a:rPr>
              <a:t> </a:t>
            </a:r>
            <a:r>
              <a:rPr lang="en-US" sz="4000" b="1" dirty="0" err="1">
                <a:solidFill>
                  <a:srgbClr val="FFFFFF"/>
                </a:solidFill>
                <a:latin typeface="Calibri"/>
                <a:ea typeface="Calibri"/>
                <a:cs typeface="Calibri"/>
                <a:sym typeface="Calibri"/>
              </a:rPr>
              <a:t>aprendizaje</a:t>
            </a:r>
            <a:r>
              <a:rPr lang="en-US" sz="4000" b="1" dirty="0">
                <a:solidFill>
                  <a:srgbClr val="FFFFFF"/>
                </a:solidFill>
                <a:latin typeface="Calibri"/>
                <a:ea typeface="Calibri"/>
                <a:cs typeface="Calibri"/>
                <a:sym typeface="Calibri"/>
              </a:rPr>
              <a:t> es social.</a:t>
            </a:r>
          </a:p>
          <a:p>
            <a:pPr lvl="0" algn="ctr">
              <a:buSzPts val="4000"/>
            </a:pPr>
            <a:r>
              <a:rPr lang="en-US" sz="4000" b="1" dirty="0" err="1">
                <a:solidFill>
                  <a:srgbClr val="FFFFFF"/>
                </a:solidFill>
                <a:latin typeface="Calibri"/>
                <a:ea typeface="Calibri"/>
                <a:cs typeface="Calibri"/>
                <a:sym typeface="Calibri"/>
              </a:rPr>
              <a:t>Todo</a:t>
            </a:r>
            <a:r>
              <a:rPr lang="en-US" sz="4000" b="1" dirty="0">
                <a:solidFill>
                  <a:srgbClr val="FFFFFF"/>
                </a:solidFill>
                <a:latin typeface="Calibri"/>
                <a:ea typeface="Calibri"/>
                <a:cs typeface="Calibri"/>
                <a:sym typeface="Calibri"/>
              </a:rPr>
              <a:t> </a:t>
            </a:r>
            <a:r>
              <a:rPr lang="en-US" sz="4000" b="1" dirty="0" err="1">
                <a:solidFill>
                  <a:srgbClr val="FFFFFF"/>
                </a:solidFill>
                <a:latin typeface="Calibri"/>
                <a:ea typeface="Calibri"/>
                <a:cs typeface="Calibri"/>
                <a:sym typeface="Calibri"/>
              </a:rPr>
              <a:t>aprendizaje</a:t>
            </a:r>
            <a:r>
              <a:rPr lang="en-US" sz="4000" b="1" dirty="0">
                <a:solidFill>
                  <a:srgbClr val="FFFFFF"/>
                </a:solidFill>
                <a:latin typeface="Calibri"/>
                <a:ea typeface="Calibri"/>
                <a:cs typeface="Calibri"/>
                <a:sym typeface="Calibri"/>
              </a:rPr>
              <a:t> es </a:t>
            </a:r>
            <a:r>
              <a:rPr lang="en-US" sz="4000" b="1" dirty="0" err="1">
                <a:solidFill>
                  <a:srgbClr val="FFFFFF"/>
                </a:solidFill>
                <a:latin typeface="Calibri"/>
                <a:ea typeface="Calibri"/>
                <a:cs typeface="Calibri"/>
                <a:sym typeface="Calibri"/>
              </a:rPr>
              <a:t>emocional</a:t>
            </a:r>
            <a:r>
              <a:rPr lang="en-US" sz="4000" b="1" dirty="0">
                <a:solidFill>
                  <a:srgbClr val="FFFFFF"/>
                </a:solidFill>
                <a:latin typeface="Calibri"/>
                <a:ea typeface="Calibri"/>
                <a:cs typeface="Calibri"/>
                <a:sym typeface="Calibri"/>
              </a:rPr>
              <a:t>.</a:t>
            </a:r>
          </a:p>
          <a:p>
            <a:pPr lvl="0" algn="ctr">
              <a:buSzPts val="4000"/>
            </a:pPr>
            <a:endParaRPr lang="en-US" sz="4000" b="1"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n" sz="3300" b="1" i="0" u="none" strike="noStrike" cap="none" dirty="0">
                <a:solidFill>
                  <a:srgbClr val="FFFFFF"/>
                </a:solidFill>
                <a:latin typeface="Calibri"/>
                <a:ea typeface="Calibri"/>
                <a:cs typeface="Calibri"/>
                <a:sym typeface="Calibri"/>
              </a:rPr>
              <a:t>.</a:t>
            </a:r>
            <a:endParaRPr sz="3000" b="1" i="0" u="none" strike="noStrike" cap="none" dirty="0">
              <a:solidFill>
                <a:srgbClr val="FFFFFF"/>
              </a:solidFill>
              <a:latin typeface="Calibri"/>
              <a:ea typeface="Calibri"/>
              <a:cs typeface="Calibri"/>
              <a:sym typeface="Calibri"/>
            </a:endParaRPr>
          </a:p>
        </p:txBody>
      </p:sp>
      <p:grpSp>
        <p:nvGrpSpPr>
          <p:cNvPr id="178" name="Google Shape;178;p28"/>
          <p:cNvGrpSpPr/>
          <p:nvPr/>
        </p:nvGrpSpPr>
        <p:grpSpPr>
          <a:xfrm rot="10800000">
            <a:off x="7591048" y="3048116"/>
            <a:ext cx="453039" cy="231252"/>
            <a:chOff x="6324600" y="4114799"/>
            <a:chExt cx="685800" cy="685800"/>
          </a:xfrm>
        </p:grpSpPr>
        <p:cxnSp>
          <p:nvCxnSpPr>
            <p:cNvPr id="179" name="Google Shape;179;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80" name="Google Shape;180;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body" idx="1"/>
          </p:nvPr>
        </p:nvSpPr>
        <p:spPr>
          <a:xfrm>
            <a:off x="226514" y="863885"/>
            <a:ext cx="3162600" cy="769800"/>
          </a:xfrm>
          <a:prstGeom prst="rect">
            <a:avLst/>
          </a:prstGeom>
          <a:noFill/>
          <a:ln>
            <a:noFill/>
          </a:ln>
        </p:spPr>
        <p:txBody>
          <a:bodyPr spcFirstLastPara="1" wrap="square" lIns="91425" tIns="45700" rIns="91425" bIns="45700" anchor="t" anchorCtr="0">
            <a:noAutofit/>
          </a:bodyPr>
          <a:lstStyle/>
          <a:p>
            <a:pPr marL="76200" lvl="0" indent="0">
              <a:spcBef>
                <a:spcPts val="0"/>
              </a:spcBef>
              <a:buClr>
                <a:schemeClr val="dk1"/>
              </a:buClr>
            </a:pPr>
            <a:r>
              <a:rPr lang="en-US" b="1" dirty="0" err="1">
                <a:solidFill>
                  <a:schemeClr val="dk1"/>
                </a:solidFill>
              </a:rPr>
              <a:t>Décadas</a:t>
            </a:r>
            <a:r>
              <a:rPr lang="en-US" b="1" dirty="0">
                <a:solidFill>
                  <a:schemeClr val="dk1"/>
                </a:solidFill>
              </a:rPr>
              <a:t> de</a:t>
            </a:r>
          </a:p>
          <a:p>
            <a:pPr marL="76200" lvl="0" indent="0">
              <a:spcBef>
                <a:spcPts val="0"/>
              </a:spcBef>
              <a:buClr>
                <a:schemeClr val="dk1"/>
              </a:buClr>
            </a:pPr>
            <a:r>
              <a:rPr lang="en-US" b="1" dirty="0" err="1">
                <a:solidFill>
                  <a:schemeClr val="dk1"/>
                </a:solidFill>
              </a:rPr>
              <a:t>estudios</a:t>
            </a:r>
            <a:r>
              <a:rPr lang="en-US" b="1" dirty="0">
                <a:solidFill>
                  <a:schemeClr val="dk1"/>
                </a:solidFill>
              </a:rPr>
              <a:t> de </a:t>
            </a:r>
            <a:r>
              <a:rPr lang="en-US" b="1" dirty="0" err="1">
                <a:solidFill>
                  <a:schemeClr val="dk1"/>
                </a:solidFill>
              </a:rPr>
              <a:t>investigación</a:t>
            </a:r>
            <a:r>
              <a:rPr lang="en-US" b="1" dirty="0">
                <a:solidFill>
                  <a:schemeClr val="dk1"/>
                </a:solidFill>
              </a:rPr>
              <a:t> </a:t>
            </a:r>
            <a:r>
              <a:rPr lang="en-US" b="1" dirty="0" err="1">
                <a:solidFill>
                  <a:schemeClr val="dk1"/>
                </a:solidFill>
              </a:rPr>
              <a:t>demuestran</a:t>
            </a:r>
            <a:r>
              <a:rPr lang="en-US" b="1" dirty="0">
                <a:solidFill>
                  <a:schemeClr val="dk1"/>
                </a:solidFill>
              </a:rPr>
              <a:t> los </a:t>
            </a:r>
            <a:r>
              <a:rPr lang="en-US" b="1" dirty="0" err="1">
                <a:solidFill>
                  <a:schemeClr val="dk1"/>
                </a:solidFill>
              </a:rPr>
              <a:t>siguientes</a:t>
            </a:r>
            <a:r>
              <a:rPr lang="en-US" b="1" dirty="0">
                <a:solidFill>
                  <a:schemeClr val="dk1"/>
                </a:solidFill>
              </a:rPr>
              <a:t> </a:t>
            </a:r>
            <a:r>
              <a:rPr lang="en-US" b="1" dirty="0" err="1">
                <a:solidFill>
                  <a:schemeClr val="dk1"/>
                </a:solidFill>
              </a:rPr>
              <a:t>beneficios</a:t>
            </a:r>
            <a:r>
              <a:rPr lang="en-US" b="1" dirty="0">
                <a:solidFill>
                  <a:schemeClr val="dk1"/>
                </a:solidFill>
              </a:rPr>
              <a:t>…</a:t>
            </a:r>
          </a:p>
          <a:p>
            <a:pPr marL="76200" lvl="0" indent="0">
              <a:spcBef>
                <a:spcPts val="0"/>
              </a:spcBef>
              <a:buClr>
                <a:schemeClr val="dk1"/>
              </a:buClr>
            </a:pPr>
            <a:endParaRPr lang="en-US" b="1" dirty="0">
              <a:solidFill>
                <a:schemeClr val="dk1"/>
              </a:solidFill>
            </a:endParaRPr>
          </a:p>
        </p:txBody>
      </p:sp>
      <p:sp>
        <p:nvSpPr>
          <p:cNvPr id="187" name="Google Shape;187;p29"/>
          <p:cNvSpPr txBox="1">
            <a:spLocks noGrp="1"/>
          </p:cNvSpPr>
          <p:nvPr>
            <p:ph type="body" idx="2"/>
          </p:nvPr>
        </p:nvSpPr>
        <p:spPr>
          <a:xfrm>
            <a:off x="4907688" y="216463"/>
            <a:ext cx="4236312" cy="585900"/>
          </a:xfrm>
          <a:prstGeom prst="rect">
            <a:avLst/>
          </a:prstGeom>
          <a:noFill/>
          <a:ln>
            <a:noFill/>
          </a:ln>
        </p:spPr>
        <p:txBody>
          <a:bodyPr spcFirstLastPara="1" wrap="square" lIns="91425" tIns="45700" rIns="91425" bIns="45700" anchor="t" anchorCtr="0">
            <a:noAutofit/>
          </a:bodyPr>
          <a:lstStyle/>
          <a:p>
            <a:pPr marL="76200" lvl="0" indent="0">
              <a:spcBef>
                <a:spcPts val="0"/>
              </a:spcBef>
            </a:pPr>
            <a:r>
              <a:rPr lang="en-US" sz="1650" dirty="0" err="1"/>
              <a:t>Mejora</a:t>
            </a:r>
            <a:r>
              <a:rPr lang="en-US" sz="1650" dirty="0"/>
              <a:t> de las </a:t>
            </a:r>
            <a:r>
              <a:rPr lang="en-US" sz="1650" dirty="0" err="1"/>
              <a:t>habilidades</a:t>
            </a:r>
            <a:r>
              <a:rPr lang="en-US" sz="1650" dirty="0"/>
              <a:t> </a:t>
            </a:r>
            <a:r>
              <a:rPr lang="en-US" sz="1650" dirty="0" err="1"/>
              <a:t>sociales</a:t>
            </a:r>
            <a:r>
              <a:rPr lang="en-US" sz="1650" dirty="0"/>
              <a:t> y </a:t>
            </a:r>
            <a:r>
              <a:rPr lang="en-US" sz="1650" dirty="0" err="1"/>
              <a:t>emocionales</a:t>
            </a:r>
            <a:r>
              <a:rPr lang="en-US" sz="1650" dirty="0"/>
              <a:t>, las </a:t>
            </a:r>
            <a:r>
              <a:rPr lang="en-US" sz="1650" dirty="0" err="1"/>
              <a:t>actitudes</a:t>
            </a:r>
            <a:r>
              <a:rPr lang="en-US" sz="1650" dirty="0"/>
              <a:t>, las </a:t>
            </a:r>
            <a:r>
              <a:rPr lang="en-US" sz="1650" dirty="0" err="1"/>
              <a:t>relaciones</a:t>
            </a:r>
            <a:r>
              <a:rPr lang="en-US" sz="1650" dirty="0"/>
              <a:t>, el </a:t>
            </a:r>
            <a:r>
              <a:rPr lang="en-US" sz="1650" dirty="0" err="1"/>
              <a:t>rendimiento</a:t>
            </a:r>
            <a:r>
              <a:rPr lang="en-US" sz="1650" dirty="0"/>
              <a:t> </a:t>
            </a:r>
            <a:r>
              <a:rPr lang="en-US" sz="1650" dirty="0" err="1"/>
              <a:t>académico</a:t>
            </a:r>
            <a:r>
              <a:rPr lang="en-US" sz="1650" dirty="0"/>
              <a:t> y la </a:t>
            </a:r>
            <a:r>
              <a:rPr lang="en-US" sz="1650" dirty="0" err="1"/>
              <a:t>percepción</a:t>
            </a:r>
            <a:r>
              <a:rPr lang="en-US" sz="1650" dirty="0"/>
              <a:t> del </a:t>
            </a:r>
            <a:r>
              <a:rPr lang="en-US" sz="1650" dirty="0" err="1"/>
              <a:t>ambiente</a:t>
            </a:r>
            <a:r>
              <a:rPr lang="en-US" sz="1650" dirty="0"/>
              <a:t> </a:t>
            </a:r>
            <a:r>
              <a:rPr lang="en-US" sz="1650" dirty="0" err="1"/>
              <a:t>en</a:t>
            </a:r>
            <a:r>
              <a:rPr lang="en-US" sz="1650" dirty="0"/>
              <a:t> el aula y </a:t>
            </a:r>
            <a:r>
              <a:rPr lang="en-US" sz="1650" dirty="0" err="1"/>
              <a:t>en</a:t>
            </a:r>
            <a:r>
              <a:rPr lang="en-US" sz="1650" dirty="0"/>
              <a:t> la </a:t>
            </a:r>
            <a:r>
              <a:rPr lang="en-US" sz="1650" dirty="0" err="1"/>
              <a:t>escuela</a:t>
            </a:r>
            <a:r>
              <a:rPr lang="en-US" sz="1650" dirty="0"/>
              <a:t>.</a:t>
            </a:r>
            <a:endParaRPr dirty="0"/>
          </a:p>
        </p:txBody>
      </p:sp>
      <p:sp>
        <p:nvSpPr>
          <p:cNvPr id="188" name="Google Shape;188;p29"/>
          <p:cNvSpPr txBox="1">
            <a:spLocks noGrp="1"/>
          </p:cNvSpPr>
          <p:nvPr>
            <p:ph type="body" idx="4"/>
          </p:nvPr>
        </p:nvSpPr>
        <p:spPr>
          <a:xfrm>
            <a:off x="4907688" y="1557674"/>
            <a:ext cx="4236311" cy="585900"/>
          </a:xfrm>
          <a:prstGeom prst="rect">
            <a:avLst/>
          </a:prstGeom>
          <a:noFill/>
          <a:ln>
            <a:noFill/>
          </a:ln>
        </p:spPr>
        <p:txBody>
          <a:bodyPr spcFirstLastPara="1" wrap="square" lIns="91425" tIns="45700" rIns="91425" bIns="45700" anchor="t" anchorCtr="0">
            <a:noAutofit/>
          </a:bodyPr>
          <a:lstStyle/>
          <a:p>
            <a:pPr marL="76200" lvl="0" indent="0">
              <a:spcBef>
                <a:spcPts val="0"/>
              </a:spcBef>
            </a:pPr>
            <a:r>
              <a:rPr lang="en-US" sz="1650" dirty="0" err="1"/>
              <a:t>Disminución</a:t>
            </a:r>
            <a:r>
              <a:rPr lang="en-US" sz="1650" dirty="0"/>
              <a:t> de la </a:t>
            </a:r>
            <a:r>
              <a:rPr lang="en-US" sz="1650" dirty="0" err="1"/>
              <a:t>ansiedad</a:t>
            </a:r>
            <a:r>
              <a:rPr lang="en-US" sz="1650" dirty="0"/>
              <a:t>, los </a:t>
            </a:r>
            <a:r>
              <a:rPr lang="en-US" sz="1650" dirty="0" err="1"/>
              <a:t>problemas</a:t>
            </a:r>
            <a:r>
              <a:rPr lang="en-US" sz="1650" dirty="0"/>
              <a:t> de </a:t>
            </a:r>
            <a:r>
              <a:rPr lang="en-US" sz="1650" dirty="0" err="1"/>
              <a:t>conducta</a:t>
            </a:r>
            <a:r>
              <a:rPr lang="en-US" sz="1650" dirty="0"/>
              <a:t> y el </a:t>
            </a:r>
            <a:r>
              <a:rPr lang="en-US" sz="1650" dirty="0" err="1"/>
              <a:t>consumo</a:t>
            </a:r>
            <a:r>
              <a:rPr lang="en-US" sz="1650" dirty="0"/>
              <a:t> de </a:t>
            </a:r>
            <a:r>
              <a:rPr lang="en-US" sz="1650" dirty="0" err="1"/>
              <a:t>sustancias</a:t>
            </a:r>
            <a:r>
              <a:rPr lang="en-US" sz="1650" dirty="0"/>
              <a:t> de los </a:t>
            </a:r>
            <a:r>
              <a:rPr lang="en-US" sz="1650" dirty="0" err="1"/>
              <a:t>alumnos</a:t>
            </a:r>
            <a:endParaRPr dirty="0"/>
          </a:p>
        </p:txBody>
      </p:sp>
      <p:sp>
        <p:nvSpPr>
          <p:cNvPr id="189" name="Google Shape;189;p29"/>
          <p:cNvSpPr txBox="1">
            <a:spLocks noGrp="1"/>
          </p:cNvSpPr>
          <p:nvPr>
            <p:ph type="body" idx="6"/>
          </p:nvPr>
        </p:nvSpPr>
        <p:spPr>
          <a:xfrm>
            <a:off x="4896972" y="2571750"/>
            <a:ext cx="4247028" cy="585900"/>
          </a:xfrm>
          <a:prstGeom prst="rect">
            <a:avLst/>
          </a:prstGeom>
          <a:noFill/>
          <a:ln>
            <a:noFill/>
          </a:ln>
        </p:spPr>
        <p:txBody>
          <a:bodyPr spcFirstLastPara="1" wrap="square" lIns="91425" tIns="45700" rIns="91425" bIns="45700" anchor="t" anchorCtr="0">
            <a:noAutofit/>
          </a:bodyPr>
          <a:lstStyle/>
          <a:p>
            <a:pPr marL="76200" lvl="0" indent="0">
              <a:spcBef>
                <a:spcPts val="0"/>
              </a:spcBef>
            </a:pPr>
            <a:r>
              <a:rPr lang="en-US" sz="1650" dirty="0" err="1"/>
              <a:t>Mejoras</a:t>
            </a:r>
            <a:r>
              <a:rPr lang="en-US" sz="1650" dirty="0"/>
              <a:t> a largo </a:t>
            </a:r>
            <a:r>
              <a:rPr lang="en-US" sz="1650" dirty="0" err="1"/>
              <a:t>plazo</a:t>
            </a:r>
            <a:r>
              <a:rPr lang="en-US" sz="1650" dirty="0"/>
              <a:t> </a:t>
            </a:r>
            <a:r>
              <a:rPr lang="en-US" sz="1650" dirty="0" err="1"/>
              <a:t>en</a:t>
            </a:r>
            <a:r>
              <a:rPr lang="en-US" sz="1650" dirty="0"/>
              <a:t> las </a:t>
            </a:r>
            <a:r>
              <a:rPr lang="en-US" sz="1650" dirty="0" err="1"/>
              <a:t>habilidades</a:t>
            </a:r>
            <a:r>
              <a:rPr lang="en-US" sz="1650" dirty="0"/>
              <a:t>, </a:t>
            </a:r>
            <a:r>
              <a:rPr lang="en-US" sz="1650" dirty="0" err="1"/>
              <a:t>actitudes</a:t>
            </a:r>
            <a:r>
              <a:rPr lang="en-US" sz="1650" dirty="0"/>
              <a:t>, </a:t>
            </a:r>
            <a:r>
              <a:rPr lang="en-US" sz="1650" dirty="0" err="1"/>
              <a:t>comportamiento</a:t>
            </a:r>
            <a:r>
              <a:rPr lang="en-US" sz="1650" dirty="0"/>
              <a:t> prosocial y </a:t>
            </a:r>
            <a:r>
              <a:rPr lang="en-US" sz="1650" dirty="0" err="1"/>
              <a:t>rendimiento</a:t>
            </a:r>
            <a:r>
              <a:rPr lang="en-US" sz="1650" dirty="0"/>
              <a:t> </a:t>
            </a:r>
            <a:r>
              <a:rPr lang="en-US" sz="1650" dirty="0" err="1"/>
              <a:t>académico</a:t>
            </a:r>
            <a:r>
              <a:rPr lang="en-US" sz="1650" dirty="0"/>
              <a:t> de los </a:t>
            </a:r>
            <a:r>
              <a:rPr lang="en-US" sz="1650" dirty="0" err="1"/>
              <a:t>estudiantes</a:t>
            </a:r>
            <a:endParaRPr dirty="0"/>
          </a:p>
        </p:txBody>
      </p:sp>
      <p:sp>
        <p:nvSpPr>
          <p:cNvPr id="190" name="Google Shape;190;p29"/>
          <p:cNvSpPr txBox="1"/>
          <p:nvPr/>
        </p:nvSpPr>
        <p:spPr>
          <a:xfrm>
            <a:off x="4930605" y="3657600"/>
            <a:ext cx="4009800" cy="585900"/>
          </a:xfrm>
          <a:prstGeom prst="rect">
            <a:avLst/>
          </a:prstGeom>
          <a:noFill/>
          <a:ln>
            <a:noFill/>
          </a:ln>
        </p:spPr>
        <p:txBody>
          <a:bodyPr spcFirstLastPara="1" wrap="square" lIns="91425" tIns="45700" rIns="91425" bIns="45700" anchor="t" anchorCtr="0">
            <a:noAutofit/>
          </a:bodyPr>
          <a:lstStyle/>
          <a:p>
            <a:pPr marL="101597" lvl="0">
              <a:buClr>
                <a:schemeClr val="accent1"/>
              </a:buClr>
              <a:buSzPts val="2400"/>
            </a:pPr>
            <a:r>
              <a:rPr lang="en-US" sz="1650" dirty="0" err="1">
                <a:solidFill>
                  <a:srgbClr val="222A35"/>
                </a:solidFill>
              </a:rPr>
              <a:t>Inversión</a:t>
            </a:r>
            <a:r>
              <a:rPr lang="en-US" sz="1650" dirty="0">
                <a:solidFill>
                  <a:srgbClr val="222A35"/>
                </a:solidFill>
              </a:rPr>
              <a:t> </a:t>
            </a:r>
            <a:r>
              <a:rPr lang="en-US" sz="1650" dirty="0" err="1">
                <a:solidFill>
                  <a:srgbClr val="222A35"/>
                </a:solidFill>
              </a:rPr>
              <a:t>financiera</a:t>
            </a:r>
            <a:r>
              <a:rPr lang="en-US" sz="1650" dirty="0">
                <a:solidFill>
                  <a:srgbClr val="222A35"/>
                </a:solidFill>
              </a:rPr>
              <a:t> </a:t>
            </a:r>
            <a:r>
              <a:rPr lang="en-US" sz="1650" dirty="0" err="1">
                <a:solidFill>
                  <a:srgbClr val="222A35"/>
                </a:solidFill>
              </a:rPr>
              <a:t>inteligente</a:t>
            </a:r>
            <a:r>
              <a:rPr lang="en-US" sz="1650" dirty="0">
                <a:solidFill>
                  <a:srgbClr val="222A35"/>
                </a:solidFill>
              </a:rPr>
              <a:t> </a:t>
            </a:r>
            <a:r>
              <a:rPr lang="en-US" sz="1650" dirty="0" err="1">
                <a:solidFill>
                  <a:srgbClr val="222A35"/>
                </a:solidFill>
              </a:rPr>
              <a:t>según</a:t>
            </a:r>
            <a:r>
              <a:rPr lang="en-US" sz="1650" dirty="0">
                <a:solidFill>
                  <a:srgbClr val="222A35"/>
                </a:solidFill>
              </a:rPr>
              <a:t> la </a:t>
            </a:r>
            <a:r>
              <a:rPr lang="en-US" sz="1650" dirty="0" err="1">
                <a:solidFill>
                  <a:srgbClr val="222A35"/>
                </a:solidFill>
              </a:rPr>
              <a:t>investigación</a:t>
            </a:r>
            <a:r>
              <a:rPr lang="en-US" sz="1650" dirty="0">
                <a:solidFill>
                  <a:srgbClr val="222A35"/>
                </a:solidFill>
              </a:rPr>
              <a:t> de </a:t>
            </a:r>
            <a:r>
              <a:rPr lang="en-US" sz="1650" dirty="0" err="1">
                <a:solidFill>
                  <a:srgbClr val="222A35"/>
                </a:solidFill>
              </a:rPr>
              <a:t>costo-beneficio</a:t>
            </a:r>
            <a:endParaRPr dirty="0"/>
          </a:p>
        </p:txBody>
      </p:sp>
      <p:pic>
        <p:nvPicPr>
          <p:cNvPr id="191" name="Google Shape;191;p29"/>
          <p:cNvPicPr preferRelativeResize="0"/>
          <p:nvPr/>
        </p:nvPicPr>
        <p:blipFill rotWithShape="1">
          <a:blip r:embed="rId3">
            <a:alphaModFix/>
          </a:blip>
          <a:srcRect/>
          <a:stretch/>
        </p:blipFill>
        <p:spPr>
          <a:xfrm>
            <a:off x="3876829" y="662960"/>
            <a:ext cx="718967" cy="585825"/>
          </a:xfrm>
          <a:prstGeom prst="rect">
            <a:avLst/>
          </a:prstGeom>
          <a:noFill/>
          <a:ln>
            <a:noFill/>
          </a:ln>
        </p:spPr>
      </p:pic>
      <p:pic>
        <p:nvPicPr>
          <p:cNvPr id="192" name="Google Shape;192;p29"/>
          <p:cNvPicPr preferRelativeResize="0"/>
          <p:nvPr/>
        </p:nvPicPr>
        <p:blipFill rotWithShape="1">
          <a:blip r:embed="rId4">
            <a:alphaModFix/>
          </a:blip>
          <a:srcRect/>
          <a:stretch/>
        </p:blipFill>
        <p:spPr>
          <a:xfrm>
            <a:off x="3900439" y="2147620"/>
            <a:ext cx="732281" cy="585825"/>
          </a:xfrm>
          <a:prstGeom prst="rect">
            <a:avLst/>
          </a:prstGeom>
          <a:noFill/>
          <a:ln>
            <a:noFill/>
          </a:ln>
        </p:spPr>
      </p:pic>
      <p:pic>
        <p:nvPicPr>
          <p:cNvPr id="193" name="Google Shape;193;p29"/>
          <p:cNvPicPr preferRelativeResize="0"/>
          <p:nvPr/>
        </p:nvPicPr>
        <p:blipFill rotWithShape="1">
          <a:blip r:embed="rId5">
            <a:alphaModFix/>
          </a:blip>
          <a:srcRect/>
          <a:stretch/>
        </p:blipFill>
        <p:spPr>
          <a:xfrm>
            <a:off x="3930318" y="3632280"/>
            <a:ext cx="672525" cy="466725"/>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8675</TotalTime>
  <Words>8806</Words>
  <Application>Microsoft Macintosh PowerPoint</Application>
  <PresentationFormat>On-screen Show (16:9)</PresentationFormat>
  <Paragraphs>530</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Arial</vt:lpstr>
      <vt:lpstr>Montserrat</vt:lpstr>
      <vt:lpstr>Chivo Light</vt:lpstr>
      <vt:lpstr>Roboto Condensed</vt:lpstr>
      <vt:lpstr>Oswald Regular</vt:lpstr>
      <vt:lpstr>Source Sans Pro</vt:lpstr>
      <vt:lpstr>Roboto</vt:lpstr>
      <vt:lpstr>Custom Design</vt:lpstr>
      <vt:lpstr>Aprendizaje social y emocional</vt:lpstr>
      <vt:lpstr>PowerPoint Presentation</vt:lpstr>
      <vt:lpstr>Bienvenidos</vt:lpstr>
      <vt:lpstr>Preguntas guía:</vt:lpstr>
      <vt:lpstr>¿Cuáles son sus esperanzas y sueños para su hijo y/o los niños de nuestra comunidad?</vt:lpstr>
      <vt:lpstr>¿Qué es posible con el SEL?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¿Cómo ha cambiado su comprensión del SEL?</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Emotional Learning</dc:title>
  <dc:creator>Lili Borrero</dc:creator>
  <cp:lastModifiedBy>Claire Schu</cp:lastModifiedBy>
  <cp:revision>26</cp:revision>
  <dcterms:modified xsi:type="dcterms:W3CDTF">2021-07-20T20:05:07Z</dcterms:modified>
</cp:coreProperties>
</file>