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4" r:id="rId24"/>
    <p:sldId id="279" r:id="rId25"/>
    <p:sldId id="280" r:id="rId26"/>
    <p:sldId id="281" r:id="rId27"/>
    <p:sldId id="282" r:id="rId28"/>
    <p:sldId id="283" r:id="rId29"/>
  </p:sldIdLst>
  <p:sldSz cx="18288000" cy="13716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4" roundtripDataSignature="AMtx7mhdsvfyEmTrAJ6DgvUoK7J9Jr1f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Bernstein" initials="" lastIdx="2" clrIdx="0"/>
  <p:cmAuthor id="1" name="Sherrie Rave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50721"/>
  </p:normalViewPr>
  <p:slideViewPr>
    <p:cSldViewPr snapToGrid="0" snapToObjects="1">
      <p:cViewPr varScale="1">
        <p:scale>
          <a:sx n="25" d="100"/>
          <a:sy n="25" d="100"/>
        </p:scale>
        <p:origin x="21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238" cy="4667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9pPr>
          </a:lstStyle>
          <a:p>
            <a:endParaRPr/>
          </a:p>
        </p:txBody>
      </p:sp>
      <p:sp>
        <p:nvSpPr>
          <p:cNvPr id="4" name="Google Shape;4;n"/>
          <p:cNvSpPr txBox="1">
            <a:spLocks noGrp="1"/>
          </p:cNvSpPr>
          <p:nvPr>
            <p:ph type="dt" idx="10"/>
          </p:nvPr>
        </p:nvSpPr>
        <p:spPr>
          <a:xfrm>
            <a:off x="3978275" y="0"/>
            <a:ext cx="3043238" cy="466725"/>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9pPr>
          </a:lstStyle>
          <a:p>
            <a:endParaRPr/>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43238" cy="46672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9pPr>
          </a:lstStyle>
          <a:p>
            <a:endParaRPr/>
          </a:p>
        </p:txBody>
      </p:sp>
      <p:sp>
        <p:nvSpPr>
          <p:cNvPr id="8" name="Google Shape;8;n"/>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0QYECoGey9o&amp;list=PLjTBw7Pj1x5yuL3YYPi6PKPG62nbi-ePR&amp;index=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4YxyAcV9QX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1: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8" name="Google Shape;118;p1: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1: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Ask participants to read the statement on the screen and discuss what this means to them.</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Possible discussion:</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Young people can’t learn when their social and emotional needs aren’t met.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Young people learn not just through content delivery, but through the interactions they have with educators and peers.</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Young people who have positive relationships with educators are more likely to learn from them.</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In order to learn, young people need to have self-awareness, self-management, social awareness, relationship skills, and responsible decision-making skills</a:t>
            </a:r>
            <a:endParaRPr sz="1200" b="0" i="0" u="none" strike="noStrike" cap="none">
              <a:solidFill>
                <a:schemeClr val="dk1"/>
              </a:solidFill>
              <a:latin typeface="Calibri"/>
              <a:ea typeface="Calibri"/>
              <a:cs typeface="Calibri"/>
              <a:sym typeface="Calibri"/>
            </a:endParaRPr>
          </a:p>
        </p:txBody>
      </p:sp>
      <p:sp>
        <p:nvSpPr>
          <p:cNvPr id="230" name="Google Shape;230;p11: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r>
              <a:rPr lang="en-US" sz="1200" b="0" i="0" u="none" strike="noStrike" cap="none">
                <a:solidFill>
                  <a:schemeClr val="dk1"/>
                </a:solidFill>
                <a:latin typeface="Calibri"/>
                <a:ea typeface="Calibri"/>
                <a:cs typeface="Calibri"/>
                <a:sym typeface="Calibri"/>
              </a:rPr>
              <a:t>Systemic implementation of SEL both fosters and depends upon an equitable learning environment, where all young people and adults feel respected, valued, and affirmed in their individual interests, talents, social identities, cultural values and backgrounds.</a:t>
            </a:r>
            <a:endParaRPr/>
          </a:p>
          <a:p>
            <a:pPr marL="457200" marR="0" lvl="0" indent="-228600" algn="l" rtl="0">
              <a:lnSpc>
                <a:spcPct val="100000"/>
              </a:lnSpc>
              <a:spcBef>
                <a:spcPts val="360"/>
              </a:spcBef>
              <a:spcAft>
                <a:spcPts val="0"/>
              </a:spcAft>
              <a:buSzPts val="1400"/>
              <a:buNone/>
            </a:pPr>
            <a:r>
              <a:rPr lang="en-US" sz="1200" b="0" i="0" u="none" strike="noStrike" cap="none">
                <a:solidFill>
                  <a:schemeClr val="dk1"/>
                </a:solidFill>
                <a:latin typeface="Calibri"/>
                <a:ea typeface="Calibri"/>
                <a:cs typeface="Calibri"/>
                <a:sym typeface="Calibri"/>
              </a:rPr>
              <a:t>While SEL alone will not solve longstanding and deep-seated inequities in the education system, it can help promote understanding, examine biases, reflect on and address the impact of racism, build cross-cultural relationships, and cultivate adult and youth practices that close opportunity gaps and create a more inclusive school community. In doing so, school communities can promote high-quality educational opportunities and outcomes for all youth, irrespective of race, socioeconomic status, gender, sexual orientation, and other differences.</a:t>
            </a:r>
            <a:endParaRPr/>
          </a:p>
          <a:p>
            <a:pPr marL="457200" marR="0" lvl="0" indent="-22860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0" i="0" u="none" strike="noStrike" cap="none">
                <a:solidFill>
                  <a:schemeClr val="dk1"/>
                </a:solidFill>
                <a:latin typeface="Calibri"/>
                <a:ea typeface="Calibri"/>
                <a:cs typeface="Calibri"/>
                <a:sym typeface="Calibri"/>
              </a:rPr>
              <a:t>As participants to discuss: </a:t>
            </a:r>
            <a:endParaRPr/>
          </a:p>
          <a:p>
            <a:pPr marL="457200" marR="0" lvl="0" indent="-228600" algn="l" rtl="0">
              <a:lnSpc>
                <a:spcPct val="100000"/>
              </a:lnSpc>
              <a:spcBef>
                <a:spcPts val="360"/>
              </a:spcBef>
              <a:spcAft>
                <a:spcPts val="0"/>
              </a:spcAft>
              <a:buSzPts val="1400"/>
              <a:buNone/>
            </a:pPr>
            <a:r>
              <a:rPr lang="en-US" sz="1200"/>
              <a:t>What is our school community already doing to ensure that every young person gets what they need to succeed?</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0" i="0" u="none" strike="noStrike" cap="none">
                <a:solidFill>
                  <a:schemeClr val="dk1"/>
                </a:solidFill>
                <a:latin typeface="Calibri"/>
                <a:ea typeface="Calibri"/>
                <a:cs typeface="Calibri"/>
                <a:sym typeface="Calibri"/>
              </a:rPr>
              <a:t>What are the ways that SEL can help create a more inclusive environment and ensure all young people have what they need to succeed?</a:t>
            </a:r>
            <a:endParaRPr/>
          </a:p>
        </p:txBody>
      </p:sp>
      <p:sp>
        <p:nvSpPr>
          <p:cNvPr id="244" name="Google Shape;24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p:nvPr/>
        </p:nvSpPr>
        <p:spPr>
          <a:xfrm>
            <a:off x="4144617" y="9117535"/>
            <a:ext cx="3168900" cy="482100"/>
          </a:xfrm>
          <a:prstGeom prst="rect">
            <a:avLst/>
          </a:prstGeom>
          <a:noFill/>
          <a:ln>
            <a:noFill/>
          </a:ln>
        </p:spPr>
        <p:txBody>
          <a:bodyPr spcFirstLastPara="1" wrap="square" lIns="93250" tIns="48475" rIns="93250" bIns="484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13</a:t>
            </a:fld>
            <a:endParaRPr sz="1300" b="0" i="0" u="none" strike="noStrike" cap="none">
              <a:solidFill>
                <a:srgbClr val="000000"/>
              </a:solidFill>
              <a:latin typeface="Times New Roman"/>
              <a:ea typeface="Times New Roman"/>
              <a:cs typeface="Times New Roman"/>
              <a:sym typeface="Times New Roman"/>
            </a:endParaRPr>
          </a:p>
        </p:txBody>
      </p:sp>
      <p:sp>
        <p:nvSpPr>
          <p:cNvPr id="251" name="Google Shape;251;p13:notes"/>
          <p:cNvSpPr txBox="1"/>
          <p:nvPr/>
        </p:nvSpPr>
        <p:spPr>
          <a:xfrm>
            <a:off x="4142963" y="9117535"/>
            <a:ext cx="3170700" cy="482100"/>
          </a:xfrm>
          <a:prstGeom prst="rect">
            <a:avLst/>
          </a:prstGeom>
          <a:noFill/>
          <a:ln>
            <a:noFill/>
          </a:ln>
        </p:spPr>
        <p:txBody>
          <a:bodyPr spcFirstLastPara="1" wrap="square" lIns="96250" tIns="48100" rIns="96250" bIns="48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252" name="Google Shape;252;p13:notes"/>
          <p:cNvSpPr txBox="1">
            <a:spLocks noGrp="1"/>
          </p:cNvSpPr>
          <p:nvPr>
            <p:ph type="body" idx="1"/>
          </p:nvPr>
        </p:nvSpPr>
        <p:spPr>
          <a:xfrm>
            <a:off x="1295401" y="3943118"/>
            <a:ext cx="5198100" cy="5223600"/>
          </a:xfrm>
          <a:prstGeom prst="rect">
            <a:avLst/>
          </a:prstGeom>
          <a:noFill/>
          <a:ln>
            <a:noFill/>
          </a:ln>
        </p:spPr>
        <p:txBody>
          <a:bodyPr spcFirstLastPara="1" wrap="square" lIns="94000" tIns="47000" rIns="94000" bIns="470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rgbClr val="676663"/>
                </a:solidFill>
                <a:latin typeface="Arial"/>
                <a:ea typeface="Arial"/>
                <a:cs typeface="Arial"/>
                <a:sym typeface="Arial"/>
              </a:rPr>
              <a:t>In order to lead happy and productive lives, it’s critical that people understand themselves and master a variety of other crucial skills, attitudes, and mindsets. These include forming healthy relationships, collaborating effectively, managing stress and conflict, pursuing ethical solutions to problems, advocating for themselves and others, and empathizing with others.  We know from research that these attitudes and skills can be explicitly taught, learned, and practiced.</a:t>
            </a:r>
            <a:endParaRPr sz="110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rgbClr val="676663"/>
                </a:solidFill>
                <a:latin typeface="Arial"/>
                <a:ea typeface="Arial"/>
                <a:cs typeface="Arial"/>
                <a:sym typeface="Arial"/>
              </a:rPr>
              <a:t>Research tells us that young people are more successful in school and daily life when they:</a:t>
            </a:r>
            <a:endParaRPr sz="110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a:solidFill>
                  <a:srgbClr val="676663"/>
                </a:solidFill>
                <a:latin typeface="Arial"/>
                <a:ea typeface="Arial"/>
                <a:cs typeface="Arial"/>
                <a:sym typeface="Arial"/>
              </a:rPr>
              <a:t>Know and can manage themselves.</a:t>
            </a:r>
            <a:endParaRPr sz="110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a:solidFill>
                  <a:srgbClr val="676663"/>
                </a:solidFill>
                <a:latin typeface="Arial"/>
                <a:ea typeface="Arial"/>
                <a:cs typeface="Arial"/>
                <a:sym typeface="Arial"/>
              </a:rPr>
              <a:t>Understand the perspectives of others and relate effectively with them.</a:t>
            </a:r>
            <a:endParaRPr sz="110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a:solidFill>
                  <a:srgbClr val="676663"/>
                </a:solidFill>
                <a:latin typeface="Arial"/>
                <a:ea typeface="Arial"/>
                <a:cs typeface="Arial"/>
                <a:sym typeface="Arial"/>
              </a:rPr>
              <a:t>Make sound choices about personal and social decisions (Weissberg et al., 2016).</a:t>
            </a:r>
            <a:endParaRPr sz="110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rgbClr val="676663"/>
                </a:solidFill>
                <a:latin typeface="Arial"/>
                <a:ea typeface="Arial"/>
                <a:cs typeface="Arial"/>
                <a:sym typeface="Arial"/>
              </a:rPr>
              <a:t>If we want young people to cultivate these skills, attitudes, and mindsets throughout their lives, then SEL must be part of every child’s education.</a:t>
            </a:r>
            <a:endParaRPr sz="1100"/>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Citations are not included on the slide but below for reference: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a:solidFill>
                  <a:srgbClr val="000000"/>
                </a:solidFill>
                <a:latin typeface="Calibri"/>
                <a:ea typeface="Calibri"/>
                <a:cs typeface="Calibri"/>
                <a:sym typeface="Calibri"/>
              </a:rPr>
              <a:t>Meta-analysis source (top section): </a:t>
            </a:r>
            <a:r>
              <a:rPr lang="en-US" sz="1100">
                <a:solidFill>
                  <a:srgbClr val="000000"/>
                </a:solidFill>
                <a:latin typeface="Calibri"/>
                <a:ea typeface="Calibri"/>
                <a:cs typeface="Calibri"/>
                <a:sym typeface="Calibri"/>
              </a:rPr>
              <a:t>Durlak, J.A., Weissberg, R.P., Dymnicki, A.B., Taylor, R.D., &amp; Schellinger, K. (2011). The impact of enhancing students’ social and emotional learning: A meta-analysis of school-based universal interventions. </a:t>
            </a:r>
            <a:r>
              <a:rPr lang="en-US" sz="1100" i="1">
                <a:solidFill>
                  <a:srgbClr val="000000"/>
                </a:solidFill>
                <a:latin typeface="Calibri"/>
                <a:ea typeface="Calibri"/>
                <a:cs typeface="Calibri"/>
                <a:sym typeface="Calibri"/>
              </a:rPr>
              <a:t>Child Development</a:t>
            </a:r>
            <a:r>
              <a:rPr lang="en-US" sz="1100">
                <a:solidFill>
                  <a:srgbClr val="000000"/>
                </a:solidFill>
                <a:latin typeface="Calibri"/>
                <a:ea typeface="Calibri"/>
                <a:cs typeface="Calibri"/>
                <a:sym typeface="Calibri"/>
              </a:rPr>
              <a:t>: 82 (1), 405-432. </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a:solidFill>
                  <a:srgbClr val="000000"/>
                </a:solidFill>
                <a:latin typeface="Calibri"/>
                <a:ea typeface="Calibri"/>
                <a:cs typeface="Calibri"/>
                <a:sym typeface="Calibri"/>
              </a:rPr>
              <a:t>Teacher burnout (bottom left): </a:t>
            </a:r>
            <a:r>
              <a:rPr lang="en-US" sz="1100" i="0"/>
              <a:t>Jennings, P.A. &amp; Greenberg, M.T. (2009). </a:t>
            </a:r>
            <a:r>
              <a:rPr lang="en-US" sz="1100" i="1"/>
              <a:t>The prosocial classroom: Teacher social and emotional competence in relation to student and classroom outcomes</a:t>
            </a:r>
            <a:r>
              <a:rPr lang="en-US" sz="1100" i="0"/>
              <a:t>. American Educational Research Association. </a:t>
            </a:r>
            <a:endParaRPr/>
          </a:p>
          <a:p>
            <a:pPr marL="0" marR="0" lvl="0" indent="0" algn="l" rtl="0">
              <a:lnSpc>
                <a:spcPct val="100000"/>
              </a:lnSpc>
              <a:spcBef>
                <a:spcPts val="0"/>
              </a:spcBef>
              <a:spcAft>
                <a:spcPts val="0"/>
              </a:spcAft>
              <a:buClr>
                <a:schemeClr val="dk1"/>
              </a:buClr>
              <a:buSzPts val="1100"/>
              <a:buFont typeface="Calibri"/>
              <a:buNone/>
            </a:pPr>
            <a:endParaRPr sz="1100" i="0"/>
          </a:p>
          <a:p>
            <a:pPr marL="0" marR="0" lvl="0" indent="0" algn="l" rtl="0">
              <a:lnSpc>
                <a:spcPct val="100000"/>
              </a:lnSpc>
              <a:spcBef>
                <a:spcPts val="0"/>
              </a:spcBef>
              <a:spcAft>
                <a:spcPts val="0"/>
              </a:spcAft>
              <a:buClr>
                <a:srgbClr val="000000"/>
              </a:buClr>
              <a:buSzPts val="1100"/>
              <a:buFont typeface="Calibri"/>
              <a:buNone/>
            </a:pPr>
            <a:r>
              <a:rPr lang="en-US" sz="1100" b="1">
                <a:solidFill>
                  <a:srgbClr val="000000"/>
                </a:solidFill>
                <a:latin typeface="Calibri"/>
                <a:ea typeface="Calibri"/>
                <a:cs typeface="Calibri"/>
                <a:sym typeface="Calibri"/>
              </a:rPr>
              <a:t>Adult outcomes (bottom right): </a:t>
            </a:r>
            <a:r>
              <a:rPr lang="en-US" sz="1100" i="0"/>
              <a:t>Jones, D.E., Greenberg, M., &amp; Crowley, M. (2015) Early social-emotional functioning and public health: The relationship between kindergarten social competence and future wellness. </a:t>
            </a:r>
            <a:r>
              <a:rPr lang="en-US" sz="1100" i="1"/>
              <a:t>American Journal of Public Health 105 </a:t>
            </a:r>
            <a:r>
              <a:rPr lang="en-US" sz="1100" i="0"/>
              <a:t>(11), 2283-2290. </a:t>
            </a:r>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pic>
        <p:nvPicPr>
          <p:cNvPr id="253" name="Google Shape;253;p13:notes"/>
          <p:cNvPicPr preferRelativeResize="0"/>
          <p:nvPr/>
        </p:nvPicPr>
        <p:blipFill rotWithShape="1">
          <a:blip r:embed="rId3">
            <a:alphaModFix/>
          </a:blip>
          <a:srcRect/>
          <a:stretch/>
        </p:blipFill>
        <p:spPr>
          <a:xfrm>
            <a:off x="1373257" y="201665"/>
            <a:ext cx="4726057" cy="3506996"/>
          </a:xfrm>
          <a:prstGeom prst="rect">
            <a:avLst/>
          </a:prstGeom>
          <a:noFill/>
          <a:ln>
            <a:noFill/>
          </a:ln>
        </p:spPr>
      </p:pic>
      <p:sp>
        <p:nvSpPr>
          <p:cNvPr id="254" name="Google Shape;25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rgbClr val="000000"/>
                </a:solidFill>
                <a:latin typeface="Arial"/>
                <a:ea typeface="Arial"/>
                <a:cs typeface="Arial"/>
                <a:sym typeface="Arial"/>
              </a:rPr>
              <a:t>13</a:t>
            </a:fld>
            <a:endParaRPr sz="1300" b="0" i="0" u="none" strike="noStrike" cap="none">
              <a:solidFill>
                <a:srgbClr val="000000"/>
              </a:solidFill>
              <a:latin typeface="Arial"/>
              <a:ea typeface="Arial"/>
              <a:cs typeface="Arial"/>
              <a:sym typeface="Arial"/>
            </a:endParaRPr>
          </a:p>
        </p:txBody>
      </p:sp>
      <p:sp>
        <p:nvSpPr>
          <p:cNvPr id="255" name="Google Shape;25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4: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p>
            <a:pPr marL="914400" lvl="1" indent="-228600" algn="l" rtl="0">
              <a:lnSpc>
                <a:spcPct val="100000"/>
              </a:lnSpc>
              <a:spcBef>
                <a:spcPts val="360"/>
              </a:spcBef>
              <a:spcAft>
                <a:spcPts val="0"/>
              </a:spcAft>
              <a:buSzPts val="1400"/>
              <a:buNone/>
            </a:pPr>
            <a:r>
              <a:rPr lang="en-US" sz="1200">
                <a:solidFill>
                  <a:schemeClr val="dk1"/>
                </a:solidFill>
                <a:latin typeface="Arial"/>
                <a:ea typeface="Arial"/>
                <a:cs typeface="Arial"/>
                <a:sym typeface="Arial"/>
              </a:rPr>
              <a:t>Overview slide showing growing demand.</a:t>
            </a:r>
            <a:endParaRPr/>
          </a:p>
          <a:p>
            <a:pPr marL="914400" lvl="1" indent="-228600" algn="l" rtl="0">
              <a:lnSpc>
                <a:spcPct val="100000"/>
              </a:lnSpc>
              <a:spcBef>
                <a:spcPts val="360"/>
              </a:spcBef>
              <a:spcAft>
                <a:spcPts val="0"/>
              </a:spcAft>
              <a:buSzPts val="1400"/>
              <a:buNone/>
            </a:pPr>
            <a:endParaRPr sz="1200">
              <a:solidFill>
                <a:schemeClr val="dk1"/>
              </a:solidFill>
              <a:latin typeface="Arial"/>
              <a:ea typeface="Arial"/>
              <a:cs typeface="Arial"/>
              <a:sym typeface="Arial"/>
            </a:endParaRPr>
          </a:p>
          <a:p>
            <a:pPr marL="914400" lvl="1" indent="-228600" algn="l" rtl="0">
              <a:lnSpc>
                <a:spcPct val="100000"/>
              </a:lnSpc>
              <a:spcBef>
                <a:spcPts val="360"/>
              </a:spcBef>
              <a:spcAft>
                <a:spcPts val="0"/>
              </a:spcAft>
              <a:buSzPts val="1400"/>
              <a:buNone/>
            </a:pPr>
            <a:r>
              <a:rPr lang="en-US" sz="1200">
                <a:solidFill>
                  <a:schemeClr val="dk1"/>
                </a:solidFill>
                <a:latin typeface="Arial"/>
                <a:ea typeface="Arial"/>
                <a:cs typeface="Arial"/>
                <a:sym typeface="Arial"/>
              </a:rPr>
              <a:t>Over the last few years, </a:t>
            </a:r>
            <a:r>
              <a:rPr lang="en-US" sz="1200" b="0" i="0" u="none" strike="noStrike">
                <a:solidFill>
                  <a:schemeClr val="dk1"/>
                </a:solidFill>
                <a:latin typeface="Arial"/>
                <a:ea typeface="Arial"/>
                <a:cs typeface="Arial"/>
                <a:sym typeface="Arial"/>
              </a:rPr>
              <a:t>across the country momentum has increased because the research has confirmed our instincts about what is important, and we see all sectors, including parents, employers, principals, teachers, and the young people themselves who are screaming: WE BELIEVE SEL IS CRITICAL. </a:t>
            </a:r>
            <a:endParaRPr sz="1200">
              <a:solidFill>
                <a:schemeClr val="dk1"/>
              </a:solidFill>
              <a:latin typeface="Arial"/>
              <a:ea typeface="Arial"/>
              <a:cs typeface="Arial"/>
              <a:sym typeface="Arial"/>
            </a:endParaRPr>
          </a:p>
          <a:p>
            <a:pPr marL="914400" lvl="1" indent="-228600" algn="l" rtl="0">
              <a:lnSpc>
                <a:spcPct val="100000"/>
              </a:lnSpc>
              <a:spcBef>
                <a:spcPts val="360"/>
              </a:spcBef>
              <a:spcAft>
                <a:spcPts val="0"/>
              </a:spcAft>
              <a:buSzPts val="1400"/>
              <a:buNone/>
            </a:pPr>
            <a:endParaRPr sz="1400">
              <a:solidFill>
                <a:schemeClr val="dk1"/>
              </a:solidFill>
              <a:latin typeface="Arial"/>
              <a:ea typeface="Arial"/>
              <a:cs typeface="Arial"/>
              <a:sym typeface="Arial"/>
            </a:endParaRPr>
          </a:p>
          <a:p>
            <a:pPr marL="914400" lvl="1" indent="-228600" algn="l" rtl="0">
              <a:lnSpc>
                <a:spcPct val="100000"/>
              </a:lnSpc>
              <a:spcBef>
                <a:spcPts val="360"/>
              </a:spcBef>
              <a:spcAft>
                <a:spcPts val="0"/>
              </a:spcAft>
              <a:buSzPts val="1400"/>
              <a:buNone/>
            </a:pPr>
            <a:endParaRPr sz="1400">
              <a:solidFill>
                <a:schemeClr val="dk1"/>
              </a:solidFill>
              <a:latin typeface="Arial"/>
              <a:ea typeface="Arial"/>
              <a:cs typeface="Arial"/>
              <a:sym typeface="Arial"/>
            </a:endParaRPr>
          </a:p>
          <a:p>
            <a:pPr marL="914400" lvl="1" indent="-228600" algn="l" rtl="0">
              <a:lnSpc>
                <a:spcPct val="100000"/>
              </a:lnSpc>
              <a:spcBef>
                <a:spcPts val="360"/>
              </a:spcBef>
              <a:spcAft>
                <a:spcPts val="0"/>
              </a:spcAft>
              <a:buSzPts val="1400"/>
              <a:buNone/>
            </a:pPr>
            <a:endParaRPr sz="1200">
              <a:solidFill>
                <a:schemeClr val="dk1"/>
              </a:solidFill>
              <a:latin typeface="Arial"/>
              <a:ea typeface="Arial"/>
              <a:cs typeface="Arial"/>
              <a:sym typeface="Arial"/>
            </a:endParaRPr>
          </a:p>
        </p:txBody>
      </p:sp>
      <p:sp>
        <p:nvSpPr>
          <p:cNvPr id="277" name="Google Shape;277;p14: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dirty="0"/>
          </a:p>
        </p:txBody>
      </p:sp>
      <p:sp>
        <p:nvSpPr>
          <p:cNvPr id="305" name="Google Shape;305;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6: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SzPts val="1400"/>
              <a:buNone/>
            </a:pPr>
            <a:endParaRPr dirty="0"/>
          </a:p>
        </p:txBody>
      </p:sp>
      <p:sp>
        <p:nvSpPr>
          <p:cNvPr id="312" name="Google Shape;312;p16: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rgbClr val="000000"/>
              </a:buClr>
              <a:buSzPts val="1100"/>
              <a:buFont typeface="Arial"/>
              <a:buNone/>
            </a:pPr>
            <a:r>
              <a:rPr lang="en-US"/>
              <a:t>Based on learnings from more than a decade of research and field-testing in districts across the country, CASEL has identified four focus areas of systemic implementation. This process for implementation is not linear or one-size-fits all, but the experience across dozens of school districts and communities has demonstrated some common themes. </a:t>
            </a:r>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Clr>
                <a:srgbClr val="000000"/>
              </a:buClr>
              <a:buSzPts val="1100"/>
              <a:buFont typeface="Arial"/>
              <a:buNone/>
            </a:pPr>
            <a:r>
              <a:rPr lang="en-US"/>
              <a:t>First, it’s critically important that all schools begin with a strong foundation and plan for SEL. While young people are the core of everything we do, what we’ve learned is that SEL implementation also depends upon adults who have strong social and emotional competencies and are skilled at promoting SEL for youth. Therefore, we find that successful school communities often engage simultaneous in strategies that support both SEL for adults and for young people. The entire implementation process is driven by continuous improvement that helps school communities quickly learn from what they’re doing and refine their efforts to ensure high-quality implementation that has lasting impact.</a:t>
            </a:r>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400"/>
              <a:buNone/>
            </a:pPr>
            <a:r>
              <a:rPr lang="en-US"/>
              <a:t>Participant reflection: Glancing at these areas of implementation, what work have we already been focused on? What areas have we paid less attention to? Why?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rgbClr val="000000"/>
              </a:buClr>
              <a:buSzPts val="1100"/>
              <a:buFont typeface="Arial"/>
              <a:buNone/>
            </a:pPr>
            <a:r>
              <a:rPr lang="en-US"/>
              <a:t>Transition: Let’s take a closer look at each focus area.</a:t>
            </a:r>
            <a:endParaRPr/>
          </a:p>
        </p:txBody>
      </p:sp>
      <p:sp>
        <p:nvSpPr>
          <p:cNvPr id="324" name="Google Shape;3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solidFill>
                  <a:srgbClr val="000000"/>
                </a:solidFill>
              </a:rPr>
              <a:t>Talking points:</a:t>
            </a:r>
            <a:endParaRPr>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a:solidFill>
                  <a:srgbClr val="000000"/>
                </a:solidFill>
              </a:rPr>
              <a:t>Focus Area 1 is a critically important starting point for getting organized. It has two parts focused on A) developing the foundational level of support needed to launch implementation, and B) creating a robust SEL plan.</a:t>
            </a:r>
            <a:endParaRPr>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US">
                <a:solidFill>
                  <a:srgbClr val="000000"/>
                </a:solidFill>
              </a:rPr>
              <a:t>This focus area helps set the stage for an intentional, collaborative effort to help SEL take root. This process of building awareness commitment and ownership is cumulative. Awareness is only the first step – we want to move beyond awareness and thinking “yes, SEL is a good idea” to commitment: “SEL is a good idea. Just tell me what to do and I’ll do it.” and move toward ownership – ”SEL is a good idea, it is my responsibility to do my part to cultivate SEL. I know what to do and how to do it.” </a:t>
            </a:r>
            <a:endParaRPr>
              <a:solidFill>
                <a:srgbClr val="000000"/>
              </a:solidFill>
            </a:endParaRPr>
          </a:p>
          <a:p>
            <a:pPr marL="0" lvl="0" indent="0" algn="l" rtl="0">
              <a:lnSpc>
                <a:spcPct val="100000"/>
              </a:lnSpc>
              <a:spcBef>
                <a:spcPts val="0"/>
              </a:spcBef>
              <a:spcAft>
                <a:spcPts val="0"/>
              </a:spcAft>
              <a:buSzPts val="1400"/>
              <a:buNone/>
            </a:pPr>
            <a:endParaRPr/>
          </a:p>
        </p:txBody>
      </p:sp>
      <p:sp>
        <p:nvSpPr>
          <p:cNvPr id="333" name="Google Shape;333;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Focus Areas 2 and 3 are all about promoting SEL for both staff and young people, and the work in these focus areas is ongoing. You don’t need to “complete” Focus Area 2 before beginning Focus Area 3, and many engage in activities in both focus areas at the same time. The idea in Focus Area 2 is simply that you continuously take stock of their needs surrounding adult SEL and establish systems and supports that strengthen both adult and youth SEL.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Successful SEL implementation depends on how well staff work together to facilitate SEL instruction, foster a positive school community, and model social and emotional competence.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In this focus area, we will work on strategies for supporting adults in developing both their professional skills as well as their social and emotional competence.</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And just as promoting SEL for young people isn’t just about skills development, promoting SEL for adults also means cultivating supportive and trusting relationships through intentionally structuring opportunities for collaboration to occur. Lastly, this focus area, guides adults in considering the importance of modeling SEL in their daily interactions.</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r>
              <a:rPr lang="en-US">
                <a:solidFill>
                  <a:srgbClr val="423F37"/>
                </a:solidFill>
                <a:latin typeface="Arial"/>
                <a:ea typeface="Arial"/>
                <a:cs typeface="Arial"/>
                <a:sym typeface="Arial"/>
              </a:rPr>
              <a:t>The goal is creating a work environment in which staff feel supported, empowered, able to collaborate effectively and build relational trust, and also able to develop their social and emotional skills -- so that they’re ready to promote SEL in young people.</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Clr>
                <a:srgbClr val="000000"/>
              </a:buClr>
              <a:buSzPts val="1100"/>
              <a:buFont typeface="Arial"/>
              <a:buNone/>
            </a:pPr>
            <a:r>
              <a:rPr lang="en-US">
                <a:solidFill>
                  <a:srgbClr val="423F37"/>
                </a:solidFill>
                <a:latin typeface="Arial"/>
                <a:ea typeface="Arial"/>
                <a:cs typeface="Arial"/>
                <a:sym typeface="Arial"/>
              </a:rPr>
              <a:t>Turn &amp; Talk: What is one way you’re already promoting adult SEL in your work? </a:t>
            </a:r>
            <a:endParaRPr>
              <a:solidFill>
                <a:srgbClr val="423F37"/>
              </a:solidFill>
              <a:latin typeface="Arial"/>
              <a:ea typeface="Arial"/>
              <a:cs typeface="Arial"/>
              <a:sym typeface="Arial"/>
            </a:endParaRPr>
          </a:p>
        </p:txBody>
      </p:sp>
      <p:sp>
        <p:nvSpPr>
          <p:cNvPr id="342" name="Google Shape;342;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Take a few minutes for a Welcoming Activity appropriate for the group and time available.  This can be as simple as Turn to Your Partner and asking “What’s New?” or another activity to bring the participants into the space ready to learn about SEL.  Additional suggested activities are available in the SEL 3 Signature Practices Playbook:</a:t>
            </a:r>
            <a:endParaRP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https://schoolguide.casel.org/uploads/2018/12/CASEL_SEL-3-Signature-Practices-Playbook-V3.pdf</a:t>
            </a:r>
            <a:endParaRP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980000"/>
              </a:buClr>
              <a:buSzPts val="1200"/>
              <a:buFont typeface="Calibri"/>
              <a:buNone/>
            </a:pPr>
            <a:r>
              <a:rPr lang="en-US" sz="1200" b="0" i="0" u="none" strike="noStrike" cap="none">
                <a:solidFill>
                  <a:srgbClr val="980000"/>
                </a:solidFill>
                <a:latin typeface="Calibri"/>
                <a:ea typeface="Calibri"/>
                <a:cs typeface="Calibri"/>
                <a:sym typeface="Calibri"/>
              </a:rPr>
              <a:t>Why do a welcoming activity that focuses on learning new ideas?  Participants arrive with a wide range of understanding of SEL and you want to create an environment in which it is safe to not know much about the topic.  You also want to connect people to one another to reduce their anxiety and create a sense of belonging. </a:t>
            </a:r>
            <a:endParaRPr sz="1200" b="0" i="0" u="none" strike="noStrike" cap="none">
              <a:solidFill>
                <a:srgbClr val="980000"/>
              </a:solidFill>
              <a:latin typeface="Calibri"/>
              <a:ea typeface="Calibri"/>
              <a:cs typeface="Calibri"/>
              <a:sym typeface="Calibri"/>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2" name="Google Shape;132;p2: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Read aloud these research quotes and ask participants to reflect on one that resonates with them at this moment.  Turn and talk in trios to share their quote and why they selected it today.</a:t>
            </a:r>
            <a:endParaRPr sz="1200" b="0" i="0" u="none" strike="noStrike" cap="none">
              <a:solidFill>
                <a:schemeClr val="dk1"/>
              </a:solidFill>
              <a:latin typeface="Calibri"/>
              <a:ea typeface="Calibri"/>
              <a:cs typeface="Calibri"/>
              <a:sym typeface="Calibri"/>
            </a:endParaRPr>
          </a:p>
        </p:txBody>
      </p:sp>
      <p:sp>
        <p:nvSpPr>
          <p:cNvPr id="350" name="Google Shape;35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423F37"/>
                </a:solidFill>
                <a:latin typeface="Arial"/>
                <a:ea typeface="Arial"/>
                <a:cs typeface="Arial"/>
                <a:sym typeface="Arial"/>
              </a:rPr>
              <a:t>Focus Area 3 is really the heart of the sitewide SEL process and what all of your efforts are aimed at - promoting SEL for youth</a:t>
            </a: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423F37"/>
                </a:solidFill>
                <a:latin typeface="Arial"/>
                <a:ea typeface="Arial"/>
                <a:cs typeface="Arial"/>
                <a:sym typeface="Arial"/>
              </a:rPr>
              <a:t>Remember that definition for sitewide SEL? If we want young people to truly internalize SEL, they have to hear consistent messages, see it modeled, have opportunities to practice and reflect SEL throughout their daily lives. That means that promoting SEL must occur through systemic approach that integrates SEL</a:t>
            </a:r>
            <a:r>
              <a:rPr lang="en-US" sz="1100">
                <a:solidFill>
                  <a:srgbClr val="000000"/>
                </a:solidFill>
              </a:rPr>
              <a:t> </a:t>
            </a:r>
            <a:r>
              <a:rPr lang="en-US" sz="1100" b="1">
                <a:solidFill>
                  <a:srgbClr val="000000"/>
                </a:solidFill>
              </a:rPr>
              <a:t>sitewide, </a:t>
            </a:r>
            <a:r>
              <a:rPr lang="en-US" sz="1100">
                <a:solidFill>
                  <a:srgbClr val="000000"/>
                </a:solidFill>
              </a:rPr>
              <a:t>in all </a:t>
            </a:r>
            <a:r>
              <a:rPr lang="en-US" sz="1100" b="1">
                <a:solidFill>
                  <a:srgbClr val="000000"/>
                </a:solidFill>
              </a:rPr>
              <a:t>classrooms and learning spaces</a:t>
            </a:r>
            <a:r>
              <a:rPr lang="en-US" sz="1100">
                <a:solidFill>
                  <a:srgbClr val="000000"/>
                </a:solidFill>
              </a:rPr>
              <a:t>, and in partnership with</a:t>
            </a:r>
            <a:r>
              <a:rPr lang="en-US" sz="1100" b="1">
                <a:solidFill>
                  <a:srgbClr val="000000"/>
                </a:solidFill>
              </a:rPr>
              <a:t> families and community</a:t>
            </a:r>
            <a:r>
              <a:rPr lang="en-US" sz="1100">
                <a:solidFill>
                  <a:srgbClr val="000000"/>
                </a:solidFill>
              </a:rPr>
              <a:t>. </a:t>
            </a:r>
            <a:endParaRPr sz="1100">
              <a:solidFill>
                <a:srgbClr val="000000"/>
              </a:solidFill>
            </a:endParaRPr>
          </a:p>
          <a:p>
            <a:pPr marL="0" lvl="0" indent="0" algn="l" rtl="0">
              <a:lnSpc>
                <a:spcPct val="100000"/>
              </a:lnSpc>
              <a:spcBef>
                <a:spcPts val="0"/>
              </a:spcBef>
              <a:spcAft>
                <a:spcPts val="0"/>
              </a:spcAft>
              <a:buSzPts val="1400"/>
              <a:buNone/>
            </a:pP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Some key activities for this focus area include:</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-Taking stock of and identifying efforts to improve climate, such as developing norms</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-Adopting an evidence-based program that provides structured opportunities for all young people to practice SEL</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-Fostering supportive learning environments through community- and relationship-building</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-Integrating SEL into academics and explicitly teaching SEL</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-Engaging families as partners in discussing and promoting SEL with strategies</a:t>
            </a:r>
            <a:endParaRPr sz="1100">
              <a:solidFill>
                <a:srgbClr val="000000"/>
              </a:solidFill>
            </a:endParaRPr>
          </a:p>
          <a:p>
            <a:pPr marL="0" lvl="0" indent="0" algn="l" rtl="0">
              <a:lnSpc>
                <a:spcPct val="100000"/>
              </a:lnSpc>
              <a:spcBef>
                <a:spcPts val="0"/>
              </a:spcBef>
              <a:spcAft>
                <a:spcPts val="0"/>
              </a:spcAft>
              <a:buSzPts val="1400"/>
              <a:buNone/>
            </a:pPr>
            <a:r>
              <a:rPr lang="en-US" sz="1100">
                <a:solidFill>
                  <a:srgbClr val="000000"/>
                </a:solidFill>
              </a:rPr>
              <a:t>-Aligning SEL efforts between in-school and out-of-school time</a:t>
            </a:r>
            <a:endParaRPr sz="1100">
              <a:solidFill>
                <a:srgbClr val="000000"/>
              </a:solidFill>
            </a:endParaRPr>
          </a:p>
          <a:p>
            <a:pPr marL="0" lvl="0" indent="0" algn="l" rtl="0">
              <a:lnSpc>
                <a:spcPct val="100000"/>
              </a:lnSpc>
              <a:spcBef>
                <a:spcPts val="0"/>
              </a:spcBef>
              <a:spcAft>
                <a:spcPts val="0"/>
              </a:spcAft>
              <a:buSzPts val="1400"/>
              <a:buNone/>
            </a:pPr>
            <a:endParaRPr sz="1100">
              <a:solidFill>
                <a:srgbClr val="000000"/>
              </a:solidFil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423F37"/>
              </a:solidFill>
              <a:latin typeface="Arial"/>
              <a:ea typeface="Arial"/>
              <a:cs typeface="Arial"/>
              <a:sym typeface="Arial"/>
            </a:endParaRPr>
          </a:p>
        </p:txBody>
      </p:sp>
      <p:sp>
        <p:nvSpPr>
          <p:cNvPr id="357" name="Google Shape;35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When teachers take an equity approach, situating their instruction within a context of strong relationships and cultural knowledge consistently promoting marginalized voices and bringing elements of student choice into the lesson design they are practicing and modeling SEL. Teachers also engage in their own social and emotional learning while developing their own social-emotional and cultural competence.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are three essential areas of implementation for establishing strong social-emotional and academic classrooms: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 supportive classroom environment</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Explicit SEL instruction</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Integration of SEL practices into daily instruction</a:t>
            </a:r>
            <a:endParaRPr sz="1200" b="0" i="0" u="none" strike="noStrike" cap="none">
              <a:solidFill>
                <a:schemeClr val="dk1"/>
              </a:solidFill>
              <a:latin typeface="Calibri"/>
              <a:ea typeface="Calibri"/>
              <a:cs typeface="Calibri"/>
              <a:sym typeface="Calibri"/>
            </a:endParaRPr>
          </a:p>
        </p:txBody>
      </p:sp>
      <p:sp>
        <p:nvSpPr>
          <p:cNvPr id="365" name="Google Shape;36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VIDEO LINK: Jaymie Sacramento, 1</a:t>
            </a:r>
            <a:r>
              <a:rPr lang="en-US" baseline="30000" dirty="0"/>
              <a:t>st</a:t>
            </a:r>
            <a:r>
              <a:rPr lang="en-US" dirty="0"/>
              <a:t> grade teacher in Oakland, CA. </a:t>
            </a:r>
            <a:r>
              <a:rPr lang="en-US" dirty="0">
                <a:hlinkClick r:id="rId3"/>
              </a:rPr>
              <a:t>https://www.youtube.com/watch?v=0QYECoGey9o&amp;list=PLjTBw7Pj1x5yuL3YYPi6PKPG62nbi-ePR&amp;index=2</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Gather in trios to view video clip:  One person focuses on ways the teacher has built a supportive classroom environment. One person looks for ways that SEL is integrated into academic learning.  One person looks for evidence that the students have had explicit SEL instruction (their language and behavior showing self-awareness (identity, goals), social awareness (the group), relationships (1:1), and responsible decision making (regarding lesson and assignments). </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9110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a:solidFill>
                  <a:srgbClr val="000000"/>
                </a:solidFill>
              </a:rPr>
              <a:t>Talking points:</a:t>
            </a:r>
            <a:endParaRPr>
              <a:solidFill>
                <a:srgbClr val="000000"/>
              </a:solidFill>
            </a:endParaRPr>
          </a:p>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r>
              <a:rPr lang="en-US">
                <a:solidFill>
                  <a:srgbClr val="000000"/>
                </a:solidFill>
              </a:rPr>
              <a:t>Focus Area 4: Practice continuous improvement, comes last numerically but continuous improvement really drives the entire implementation process and is embedded throughout the other focus areas. </a:t>
            </a:r>
            <a:endParaRPr>
              <a:solidFill>
                <a:srgbClr val="000000"/>
              </a:solidFill>
            </a:endParaRPr>
          </a:p>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r>
              <a:rPr lang="en-US">
                <a:solidFill>
                  <a:srgbClr val="000000"/>
                </a:solidFill>
              </a:rPr>
              <a:t>This focus area helps develop a system for continuous improvement so that they have structured processes for:</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collecting data for implementation and outcomes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reflecting on those data frequently in structured and consistent ways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using data for decision-making on a regular basis  </a:t>
            </a:r>
            <a:endParaRPr>
              <a:solidFill>
                <a:srgbClr val="000000"/>
              </a:solidFill>
            </a:endParaRPr>
          </a:p>
        </p:txBody>
      </p:sp>
      <p:sp>
        <p:nvSpPr>
          <p:cNvPr id="381" name="Google Shape;38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go deeper into all of these focus areas and see the associated guidance, resources and downloadable tools at schoolguide.casel.org.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school guide is continually being refined and improved, so please also share any feedback you have.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Presenter: You may want to open this up to a Q&amp;A before closing out.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Suggested closing question: </a:t>
            </a:r>
            <a:endParaRPr/>
          </a:p>
          <a:p>
            <a:pPr marL="0" lvl="0" indent="0" algn="l" rtl="0">
              <a:lnSpc>
                <a:spcPct val="100000"/>
              </a:lnSpc>
              <a:spcBef>
                <a:spcPts val="0"/>
              </a:spcBef>
              <a:spcAft>
                <a:spcPts val="0"/>
              </a:spcAft>
              <a:buSzPts val="1400"/>
              <a:buNone/>
            </a:pPr>
            <a:r>
              <a:rPr lang="en-US"/>
              <a:t>What is one way you’re thinking differently about SEL? </a:t>
            </a:r>
            <a:endParaRPr/>
          </a:p>
          <a:p>
            <a:pPr marL="0" lvl="0" indent="0" algn="l" rtl="0">
              <a:lnSpc>
                <a:spcPct val="100000"/>
              </a:lnSpc>
              <a:spcBef>
                <a:spcPts val="0"/>
              </a:spcBef>
              <a:spcAft>
                <a:spcPts val="0"/>
              </a:spcAft>
              <a:buSzPts val="1400"/>
              <a:buNone/>
            </a:pPr>
            <a:r>
              <a:rPr lang="en-US"/>
              <a:t>What is one next step we should take together to promote SEL in our school?</a:t>
            </a:r>
            <a:endParaRPr/>
          </a:p>
        </p:txBody>
      </p:sp>
      <p:sp>
        <p:nvSpPr>
          <p:cNvPr id="390" name="Google Shape;390;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Talking points: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go deeper into all of these focus areas and see the associated guidance, resources and downloadable tools at schoolguide.casel.org.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 can people who don’t formally work in schools leverage the school guide? </a:t>
            </a:r>
            <a:endParaRPr/>
          </a:p>
          <a:p>
            <a:pPr marL="0" lvl="0" indent="0" algn="l" rtl="0">
              <a:lnSpc>
                <a:spcPct val="100000"/>
              </a:lnSpc>
              <a:spcBef>
                <a:spcPts val="0"/>
              </a:spcBef>
              <a:spcAft>
                <a:spcPts val="0"/>
              </a:spcAft>
              <a:buSzPts val="1400"/>
              <a:buNone/>
            </a:pPr>
            <a:r>
              <a:rPr lang="en-US"/>
              <a:t>We at CASEL recognize that educators beyond the school day have a powerful role to play in SEL implementation. We have considered how to include these stakeholders in the process, editing every tool/resource on the site:</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Calibri"/>
              <a:buChar char="-"/>
            </a:pPr>
            <a:r>
              <a:rPr lang="en-US"/>
              <a:t>On the ”where to start page” – see the “partnering” option</a:t>
            </a:r>
            <a:endParaRPr/>
          </a:p>
          <a:p>
            <a:pPr marL="171450" lvl="0" indent="-171450" algn="l" rtl="0">
              <a:lnSpc>
                <a:spcPct val="100000"/>
              </a:lnSpc>
              <a:spcBef>
                <a:spcPts val="0"/>
              </a:spcBef>
              <a:spcAft>
                <a:spcPts val="0"/>
              </a:spcAft>
              <a:buSzPts val="1400"/>
              <a:buFont typeface="Calibri"/>
              <a:buChar char="-"/>
            </a:pPr>
            <a:r>
              <a:rPr lang="en-US"/>
              <a:t>Also have an OST landing page with all the tools to be used in conjunction with the content throughout the SG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school guide is continually being refined and improved, so please also share any feedback you have.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Presenter: You may want to open this up to a Q&amp;A before closing out.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Suggested closing question: </a:t>
            </a:r>
            <a:endParaRPr/>
          </a:p>
          <a:p>
            <a:pPr marL="0" lvl="0" indent="0" algn="l" rtl="0">
              <a:lnSpc>
                <a:spcPct val="100000"/>
              </a:lnSpc>
              <a:spcBef>
                <a:spcPts val="0"/>
              </a:spcBef>
              <a:spcAft>
                <a:spcPts val="0"/>
              </a:spcAft>
              <a:buSzPts val="1400"/>
              <a:buNone/>
            </a:pPr>
            <a:r>
              <a:rPr lang="en-US"/>
              <a:t>What is one way you’re thinking differently about SEL? </a:t>
            </a:r>
            <a:endParaRPr/>
          </a:p>
          <a:p>
            <a:pPr marL="0" lvl="0" indent="0" algn="l" rtl="0">
              <a:lnSpc>
                <a:spcPct val="100000"/>
              </a:lnSpc>
              <a:spcBef>
                <a:spcPts val="0"/>
              </a:spcBef>
              <a:spcAft>
                <a:spcPts val="0"/>
              </a:spcAft>
              <a:buSzPts val="1400"/>
              <a:buNone/>
            </a:pPr>
            <a:r>
              <a:rPr lang="en-US"/>
              <a:t>What is one next step we should take together to promote SEL in our school?</a:t>
            </a:r>
            <a:endParaRPr/>
          </a:p>
        </p:txBody>
      </p:sp>
      <p:sp>
        <p:nvSpPr>
          <p:cNvPr id="401" name="Google Shape;401;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This closing is an important part of learning and experiencing SEL so make sure you allow for enough time at the end.  Take a few minutes for an Optimistic Closure that helps participants make sense of their new learning and leave the meeting feeling connected to one another.  This can be as simple as Turn to Your Partner and asking “What is something you learned that you want to think more about and why?” or the prompt on the slide. Additional activities are available in the SEL 3 Signature Practices Playbook.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Suggested closing questions: </a:t>
            </a:r>
            <a:endParaRPr dirty="0"/>
          </a:p>
          <a:p>
            <a:pPr marL="0" lvl="0" indent="0" algn="l" rtl="0">
              <a:lnSpc>
                <a:spcPct val="100000"/>
              </a:lnSpc>
              <a:spcBef>
                <a:spcPts val="0"/>
              </a:spcBef>
              <a:spcAft>
                <a:spcPts val="0"/>
              </a:spcAft>
              <a:buSzPts val="1400"/>
              <a:buNone/>
            </a:pPr>
            <a:r>
              <a:rPr lang="en-US" dirty="0"/>
              <a:t>What is one way you’re thinking differently about SEL? </a:t>
            </a:r>
            <a:endParaRPr dirty="0"/>
          </a:p>
          <a:p>
            <a:pPr marL="0" lvl="0" indent="0" algn="l" rtl="0">
              <a:lnSpc>
                <a:spcPct val="100000"/>
              </a:lnSpc>
              <a:spcBef>
                <a:spcPts val="0"/>
              </a:spcBef>
              <a:spcAft>
                <a:spcPts val="0"/>
              </a:spcAft>
              <a:buSzPts val="1400"/>
              <a:buNone/>
            </a:pPr>
            <a:r>
              <a:rPr lang="en-US" dirty="0"/>
              <a:t>What is one next step we should take together to promote SEL in our school </a:t>
            </a:r>
            <a:r>
              <a:rPr lang="en-US" dirty="0" err="1"/>
              <a:t>communit</a:t>
            </a:r>
            <a:r>
              <a:rPr lang="en-US" dirty="0"/>
              <a:t>?</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13" name="Google Shape;41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19" name="Google Shape;41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minute</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will be the questions that we will be looking at together.  (Decide if you want to take participant questions along the way or at the end of the presentation and let participants know).   If participants ask questions that you don’t have an answer for record it and get back to them asap.</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0" name="Google Shape;140;p3: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6 minutes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(30 sec)Invite participants to jot down 1 or 2 hopes/dreams .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(5.5 min) Ask them to turn to nearby partner and share and then listen.  Ask folks to popcorn out what pairs shared - record on chart. </a:t>
            </a:r>
            <a:r>
              <a:rPr lang="en-US" sz="1200" b="0" i="0" u="none" strike="noStrike" cap="none">
                <a:solidFill>
                  <a:srgbClr val="D02800"/>
                </a:solidFill>
                <a:latin typeface="Calibri"/>
                <a:ea typeface="Calibri"/>
                <a:cs typeface="Calibri"/>
                <a:sym typeface="Calibri"/>
              </a:rPr>
              <a:t>In order to learn new ideas people need to care about it - it needs to be personal.</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8" name="Google Shape;148;p4: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(15 min)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LINK:  </a:t>
            </a:r>
            <a:r>
              <a:rPr lang="en-US" sz="1200" b="0" i="0" u="sng" strike="noStrike" cap="none" dirty="0">
                <a:solidFill>
                  <a:schemeClr val="dk1"/>
                </a:solidFill>
                <a:latin typeface="Calibri"/>
                <a:ea typeface="Calibri"/>
                <a:cs typeface="Calibri"/>
                <a:sym typeface="Calibri"/>
                <a:hlinkClick r:id="rId3"/>
              </a:rPr>
              <a:t>https://youtu.be/4YxyAcV9QXc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 min) Introduce the video as being from CASEL - a national organization that supports social and emotional learning for all of our children.</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(6 min) Watch the video</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In trios discuss what connections you can make between your current work and the national SEL movement?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(3 min) Ask for a few comments to share with the group</a:t>
            </a:r>
            <a:endParaRPr dirty="0"/>
          </a:p>
          <a:p>
            <a:pPr marL="0" marR="0" lvl="0" indent="0" algn="l" rtl="0">
              <a:lnSpc>
                <a:spcPct val="100000"/>
              </a:lnSpc>
              <a:spcBef>
                <a:spcPts val="36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56" name="Google Shape;156;p5: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4" name="Google Shape;164;p6: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Depending on the group select one of these options for engaging with the CASEL SEL definition: </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Read aloud the definition.  Pause.  Ask participants to think and select a word or phrase that resonates with them today.  Think silently why they selected that word/phrase.  Turn and share in partners.  At the end of 3 – 5 minutes ask for a few folks to share out (no more than 3).  When one person shares out a word/phrase ask if any others selected the same one?  This builds a sense of community and shared experience without having everyone share out loud.</a:t>
            </a:r>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 If participants are familiar with SEL from previous work you might extend/exchange the prompt to ask them them what would they change in the definition?  What would they add?  Think and share why.</a:t>
            </a:r>
            <a:endParaRPr sz="1200" b="0" i="0" u="none" strike="noStrike" cap="none">
              <a:solidFill>
                <a:schemeClr val="dk1"/>
              </a:solidFill>
              <a:latin typeface="Calibri"/>
              <a:ea typeface="Calibri"/>
              <a:cs typeface="Calibri"/>
              <a:sym typeface="Calibri"/>
            </a:endParaRPr>
          </a:p>
        </p:txBody>
      </p:sp>
      <p:sp>
        <p:nvSpPr>
          <p:cNvPr id="179" name="Google Shape;179;p7: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1143000" y="766763"/>
            <a:ext cx="4573588"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Let’s take a look a the Five Core SEL Competencies of Self-Awareness, Self-Management, Social Awareness, Relationship Skills, and Responsible Decision Making. These five competency clusters are interrelated and often operate simultaneously. Two of the clusters in red focus on intrapersonal skills related to the self, the two in blue focus on interpersonal skills related to others, and the one in green focuses on responsible decision making.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Five SEL Core Competencies include skills that are significantly correlated to success in school, work, and life. [Read through them.]</a:t>
            </a:r>
            <a:endParaRPr/>
          </a:p>
          <a:p>
            <a:pPr marL="0" marR="0" lvl="0" indent="0" algn="l" rtl="0">
              <a:lnSpc>
                <a:spcPct val="100000"/>
              </a:lnSpc>
              <a:spcBef>
                <a:spcPts val="36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8" name="Google Shape;188;p8: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8</a:t>
            </a:fld>
            <a:endParaRPr sz="12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1143000" y="766763"/>
            <a:ext cx="4573588" cy="3430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360"/>
              </a:spcBef>
              <a:spcAft>
                <a:spcPts val="0"/>
              </a:spcAft>
              <a:buClr>
                <a:schemeClr val="lt1"/>
              </a:buClr>
              <a:buSzPts val="1200"/>
              <a:buFont typeface="Calibri"/>
              <a:buNone/>
            </a:pPr>
            <a:r>
              <a:rPr lang="en-US" sz="1200" b="0">
                <a:solidFill>
                  <a:schemeClr val="lt1"/>
                </a:solidFill>
                <a:latin typeface="Calibri"/>
                <a:ea typeface="Calibri"/>
                <a:cs typeface="Calibri"/>
                <a:sym typeface="Calibri"/>
              </a:rPr>
              <a:t>SEL competencies are not developed in a vacuum – but through the experiences that students have in classrooms, throughout the school, and in their homes and communities. </a:t>
            </a:r>
            <a:endParaRP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Sitewide SEL</a:t>
            </a:r>
            <a:r>
              <a:rPr lang="en-US" sz="1200" b="0" i="0" u="none" strike="noStrike" cap="none">
                <a:solidFill>
                  <a:schemeClr val="dk1"/>
                </a:solidFill>
                <a:latin typeface="Calibri"/>
                <a:ea typeface="Calibri"/>
                <a:cs typeface="Calibri"/>
                <a:sym typeface="Calibri"/>
              </a:rPr>
              <a:t> is a systemic approach to integrating academic, social, and emotional learning across all learning contexts. This approach infuses SEL into all aspects of instruction and programming and promotes equitable outcomes for all youth. Central to this system is high-quality professional learning for all adults and the use of data for continuous improvement. </a:t>
            </a:r>
            <a:br>
              <a:rPr lang="en-US"/>
            </a:br>
            <a:endParaRPr sz="1200" b="0">
              <a:solidFill>
                <a:schemeClr val="lt1"/>
              </a:solidFill>
              <a:latin typeface="Calibri"/>
              <a:ea typeface="Calibri"/>
              <a:cs typeface="Calibri"/>
              <a:sym typeface="Calibri"/>
            </a:endParaRPr>
          </a:p>
        </p:txBody>
      </p:sp>
      <p:sp>
        <p:nvSpPr>
          <p:cNvPr id="217" name="Google Shape;217;p9:notes"/>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Google Shape;11;p30"/>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TOP SLIDE">
  <p:cSld name="DARK TOP SLIDE">
    <p:spTree>
      <p:nvGrpSpPr>
        <p:cNvPr id="1" name="Shape 46"/>
        <p:cNvGrpSpPr/>
        <p:nvPr/>
      </p:nvGrpSpPr>
      <p:grpSpPr>
        <a:xfrm>
          <a:off x="0" y="0"/>
          <a:ext cx="0" cy="0"/>
          <a:chOff x="0" y="0"/>
          <a:chExt cx="0" cy="0"/>
        </a:xfrm>
      </p:grpSpPr>
      <p:sp>
        <p:nvSpPr>
          <p:cNvPr id="47" name="Google Shape;47;p39"/>
          <p:cNvSpPr/>
          <p:nvPr/>
        </p:nvSpPr>
        <p:spPr>
          <a:xfrm>
            <a:off x="0" y="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48" name="Google Shape;48;p39"/>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2"/>
                </a:solidFill>
                <a:latin typeface="Calibri"/>
                <a:ea typeface="Calibri"/>
                <a:cs typeface="Calibri"/>
                <a:sym typeface="Calibri"/>
              </a:rPr>
              <a:t>your logo</a:t>
            </a:r>
            <a:endParaRPr sz="2000" b="0" i="0" u="none" strike="noStrike" cap="none">
              <a:solidFill>
                <a:schemeClr val="accent2"/>
              </a:solidFill>
              <a:latin typeface="Calibri"/>
              <a:ea typeface="Calibri"/>
              <a:cs typeface="Calibri"/>
              <a:sym typeface="Calibri"/>
            </a:endParaRPr>
          </a:p>
        </p:txBody>
      </p:sp>
      <p:cxnSp>
        <p:nvCxnSpPr>
          <p:cNvPr id="49" name="Google Shape;49;p39"/>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cxnSp>
        <p:nvCxnSpPr>
          <p:cNvPr id="50" name="Google Shape;50;p39"/>
          <p:cNvCxnSpPr/>
          <p:nvPr/>
        </p:nvCxnSpPr>
        <p:spPr>
          <a:xfrm>
            <a:off x="704850" y="12249150"/>
            <a:ext cx="0" cy="741363"/>
          </a:xfrm>
          <a:prstGeom prst="straightConnector1">
            <a:avLst/>
          </a:prstGeom>
          <a:noFill/>
          <a:ln w="63500" cap="flat" cmpd="sng">
            <a:solidFill>
              <a:srgbClr val="0078C0"/>
            </a:solidFill>
            <a:prstDash val="solid"/>
            <a:miter lim="800000"/>
            <a:headEnd type="none" w="sm" len="sm"/>
            <a:tailEnd type="none" w="sm" len="sm"/>
          </a:ln>
        </p:spPr>
      </p:cxnSp>
      <p:sp>
        <p:nvSpPr>
          <p:cNvPr id="51" name="Google Shape;51;p39"/>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lt2"/>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52" name="Google Shape;52;p39"/>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BOTTOM SLIDE">
  <p:cSld name="DARK BOTTOM SLIDE">
    <p:spTree>
      <p:nvGrpSpPr>
        <p:cNvPr id="1" name="Shape 53"/>
        <p:cNvGrpSpPr/>
        <p:nvPr/>
      </p:nvGrpSpPr>
      <p:grpSpPr>
        <a:xfrm>
          <a:off x="0" y="0"/>
          <a:ext cx="0" cy="0"/>
          <a:chOff x="0" y="0"/>
          <a:chExt cx="0" cy="0"/>
        </a:xfrm>
      </p:grpSpPr>
      <p:sp>
        <p:nvSpPr>
          <p:cNvPr id="54" name="Google Shape;54;p40"/>
          <p:cNvSpPr/>
          <p:nvPr/>
        </p:nvSpPr>
        <p:spPr>
          <a:xfrm>
            <a:off x="0" y="685800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55" name="Google Shape;55;p40"/>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your logo</a:t>
            </a:r>
            <a:endParaRPr sz="2000" b="0" i="0" u="none" strike="noStrike" cap="none">
              <a:solidFill>
                <a:schemeClr val="lt1"/>
              </a:solidFill>
              <a:latin typeface="Calibri"/>
              <a:ea typeface="Calibri"/>
              <a:cs typeface="Calibri"/>
              <a:sym typeface="Calibri"/>
            </a:endParaRPr>
          </a:p>
        </p:txBody>
      </p:sp>
      <p:cxnSp>
        <p:nvCxnSpPr>
          <p:cNvPr id="56" name="Google Shape;56;p40"/>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57" name="Google Shape;57;p40"/>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58" name="Google Shape;58;p40"/>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59" name="Google Shape;59;p40"/>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60" name="Google Shape;60;p40"/>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G-SLIDE OPT-6">
  <p:cSld name="IMG-SLIDE OPT-6">
    <p:spTree>
      <p:nvGrpSpPr>
        <p:cNvPr id="1" name="Shape 61"/>
        <p:cNvGrpSpPr/>
        <p:nvPr/>
      </p:nvGrpSpPr>
      <p:grpSpPr>
        <a:xfrm>
          <a:off x="0" y="0"/>
          <a:ext cx="0" cy="0"/>
          <a:chOff x="0" y="0"/>
          <a:chExt cx="0" cy="0"/>
        </a:xfrm>
      </p:grpSpPr>
      <p:sp>
        <p:nvSpPr>
          <p:cNvPr id="62" name="Google Shape;62;p41"/>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2"/>
                </a:solidFill>
                <a:latin typeface="Calibri"/>
                <a:ea typeface="Calibri"/>
                <a:cs typeface="Calibri"/>
                <a:sym typeface="Calibri"/>
              </a:rPr>
              <a:t>your logo</a:t>
            </a:r>
            <a:endParaRPr sz="2000" b="0" i="0" u="none" strike="noStrike" cap="none">
              <a:solidFill>
                <a:schemeClr val="accent2"/>
              </a:solidFill>
              <a:latin typeface="Calibri"/>
              <a:ea typeface="Calibri"/>
              <a:cs typeface="Calibri"/>
              <a:sym typeface="Calibri"/>
            </a:endParaRPr>
          </a:p>
        </p:txBody>
      </p:sp>
      <p:cxnSp>
        <p:nvCxnSpPr>
          <p:cNvPr id="63" name="Google Shape;63;p41"/>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64" name="Google Shape;64;p41"/>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65" name="Google Shape;65;p41"/>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66" name="Google Shape;66;p41"/>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67" name="Google Shape;67;p41"/>
          <p:cNvSpPr>
            <a:spLocks noGrp="1"/>
          </p:cNvSpPr>
          <p:nvPr>
            <p:ph type="pic" idx="2"/>
          </p:nvPr>
        </p:nvSpPr>
        <p:spPr>
          <a:xfrm>
            <a:off x="0" y="4114800"/>
            <a:ext cx="18288001" cy="54864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68" name="Google Shape;68;p41"/>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2800"/>
              <a:buFont typeface="Arial"/>
              <a:buNone/>
              <a:defRPr sz="28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9"/>
        <p:cNvGrpSpPr/>
        <p:nvPr/>
      </p:nvGrpSpPr>
      <p:grpSpPr>
        <a:xfrm>
          <a:off x="0" y="0"/>
          <a:ext cx="0" cy="0"/>
          <a:chOff x="0" y="0"/>
          <a:chExt cx="0" cy="0"/>
        </a:xfrm>
      </p:grpSpPr>
      <p:cxnSp>
        <p:nvCxnSpPr>
          <p:cNvPr id="70" name="Google Shape;70;p42"/>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71" name="Google Shape;71;p42"/>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72" name="Google Shape;72;p42"/>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73" name="Google Shape;73;p42"/>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74" name="Google Shape;74;p42"/>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75" name="Google Shape;75;p42"/>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pic>
        <p:nvPicPr>
          <p:cNvPr id="76" name="Google Shape;76;p42"/>
          <p:cNvPicPr preferRelativeResize="0"/>
          <p:nvPr/>
        </p:nvPicPr>
        <p:blipFill rotWithShape="1">
          <a:blip r:embed="rId2">
            <a:alphaModFix/>
          </a:blip>
          <a:srcRect l="-1118"/>
          <a:stretch/>
        </p:blipFill>
        <p:spPr>
          <a:xfrm>
            <a:off x="16903700" y="12357100"/>
            <a:ext cx="1157288" cy="1146175"/>
          </a:xfrm>
          <a:prstGeom prst="rect">
            <a:avLst/>
          </a:prstGeom>
          <a:noFill/>
          <a:ln>
            <a:noFill/>
          </a:ln>
        </p:spPr>
      </p:pic>
      <p:sp>
        <p:nvSpPr>
          <p:cNvPr id="77" name="Google Shape;77;p42"/>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78" name="Google Shape;78;p42"/>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4pPr>
            <a:lvl5pPr marL="2286000" marR="0" lvl="4"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9"/>
        <p:cNvGrpSpPr/>
        <p:nvPr/>
      </p:nvGrpSpPr>
      <p:grpSpPr>
        <a:xfrm>
          <a:off x="0" y="0"/>
          <a:ext cx="0" cy="0"/>
          <a:chOff x="0" y="0"/>
          <a:chExt cx="0" cy="0"/>
        </a:xfrm>
      </p:grpSpPr>
      <p:sp>
        <p:nvSpPr>
          <p:cNvPr id="80" name="Google Shape;80;p43"/>
          <p:cNvSpPr/>
          <p:nvPr/>
        </p:nvSpPr>
        <p:spPr>
          <a:xfrm>
            <a:off x="0" y="0"/>
            <a:ext cx="18288001" cy="2635250"/>
          </a:xfrm>
          <a:prstGeom prst="rect">
            <a:avLst/>
          </a:prstGeom>
          <a:solidFill>
            <a:srgbClr val="DEEEF4"/>
          </a:solidFill>
          <a:ln>
            <a:noFill/>
          </a:ln>
        </p:spPr>
        <p:txBody>
          <a:bodyPr spcFirstLastPara="1" wrap="square" lIns="182850" tIns="91425" rIns="182850" bIns="91425" anchor="ctr" anchorCtr="0">
            <a:noAutofit/>
          </a:bodyPr>
          <a:lstStyle/>
          <a:p>
            <a:pPr marL="0" marR="0" lvl="0" indent="0" algn="ctr" rtl="0">
              <a:lnSpc>
                <a:spcPct val="100000"/>
              </a:lnSpc>
              <a:spcBef>
                <a:spcPts val="0"/>
              </a:spcBef>
              <a:spcAft>
                <a:spcPts val="0"/>
              </a:spcAft>
              <a:buClr>
                <a:srgbClr val="000000"/>
              </a:buClr>
              <a:buSzPts val="2702"/>
              <a:buFont typeface="Arial"/>
              <a:buNone/>
            </a:pPr>
            <a:endParaRPr sz="2702" b="0" i="0" u="none" strike="noStrike" cap="none">
              <a:solidFill>
                <a:srgbClr val="FFFFFF"/>
              </a:solidFill>
              <a:latin typeface="Calibri"/>
              <a:ea typeface="Calibri"/>
              <a:cs typeface="Calibri"/>
              <a:sym typeface="Calibri"/>
            </a:endParaRPr>
          </a:p>
        </p:txBody>
      </p:sp>
      <p:cxnSp>
        <p:nvCxnSpPr>
          <p:cNvPr id="81" name="Google Shape;81;p43"/>
          <p:cNvCxnSpPr/>
          <p:nvPr/>
        </p:nvCxnSpPr>
        <p:spPr>
          <a:xfrm>
            <a:off x="0" y="11923713"/>
            <a:ext cx="18288001" cy="17462"/>
          </a:xfrm>
          <a:prstGeom prst="straightConnector1">
            <a:avLst/>
          </a:prstGeom>
          <a:noFill/>
          <a:ln w="28575" cap="flat" cmpd="sng">
            <a:solidFill>
              <a:srgbClr val="9191AA"/>
            </a:solidFill>
            <a:prstDash val="solid"/>
            <a:miter lim="800000"/>
            <a:headEnd type="none" w="sm" len="sm"/>
            <a:tailEnd type="none" w="sm" len="sm"/>
          </a:ln>
        </p:spPr>
      </p:cxnSp>
      <p:pic>
        <p:nvPicPr>
          <p:cNvPr id="82" name="Google Shape;82;p43" descr="casel_clear.tif"/>
          <p:cNvPicPr preferRelativeResize="0"/>
          <p:nvPr/>
        </p:nvPicPr>
        <p:blipFill rotWithShape="1">
          <a:blip r:embed="rId2">
            <a:alphaModFix/>
          </a:blip>
          <a:srcRect/>
          <a:stretch/>
        </p:blipFill>
        <p:spPr>
          <a:xfrm>
            <a:off x="309563" y="12203113"/>
            <a:ext cx="1270000" cy="1270000"/>
          </a:xfrm>
          <a:prstGeom prst="rect">
            <a:avLst/>
          </a:prstGeom>
          <a:noFill/>
          <a:ln>
            <a:noFill/>
          </a:ln>
        </p:spPr>
      </p:pic>
      <p:sp>
        <p:nvSpPr>
          <p:cNvPr id="83" name="Google Shape;83;p43"/>
          <p:cNvSpPr txBox="1"/>
          <p:nvPr/>
        </p:nvSpPr>
        <p:spPr>
          <a:xfrm>
            <a:off x="6143625" y="12385675"/>
            <a:ext cx="10829925" cy="554038"/>
          </a:xfrm>
          <a:prstGeom prst="rect">
            <a:avLst/>
          </a:prstGeom>
          <a:noFill/>
          <a:ln>
            <a:noFill/>
          </a:ln>
        </p:spPr>
        <p:txBody>
          <a:bodyPr spcFirstLastPara="1" wrap="square" lIns="182850" tIns="91425" rIns="182850" bIns="91425" anchor="t" anchorCtr="0">
            <a:noAutofit/>
          </a:bodyPr>
          <a:lstStyle/>
          <a:p>
            <a:pPr marL="0" marR="0" lvl="0" indent="0" algn="r" rtl="0">
              <a:lnSpc>
                <a:spcPct val="100000"/>
              </a:lnSpc>
              <a:spcBef>
                <a:spcPts val="0"/>
              </a:spcBef>
              <a:spcAft>
                <a:spcPts val="0"/>
              </a:spcAft>
              <a:buClr>
                <a:srgbClr val="000000"/>
              </a:buClr>
              <a:buSzPts val="2402"/>
              <a:buFont typeface="Arial"/>
              <a:buNone/>
            </a:pPr>
            <a:r>
              <a:rPr lang="en-US" sz="2402" b="0" i="0" u="none" strike="noStrike" cap="none">
                <a:solidFill>
                  <a:srgbClr val="6F6366"/>
                </a:solidFill>
                <a:latin typeface="Calibri"/>
                <a:ea typeface="Calibri"/>
                <a:cs typeface="Calibri"/>
                <a:sym typeface="Calibri"/>
              </a:rPr>
              <a:t>COLLABORATIVE FOR ACADEMIC, SOCIAL, AND EMOTIONAL LEARNING</a:t>
            </a:r>
            <a:endParaRPr sz="1400" b="0" i="0" u="none" strike="noStrike" cap="none">
              <a:solidFill>
                <a:srgbClr val="000000"/>
              </a:solidFill>
              <a:latin typeface="Arial"/>
              <a:ea typeface="Arial"/>
              <a:cs typeface="Arial"/>
              <a:sym typeface="Arial"/>
            </a:endParaRPr>
          </a:p>
        </p:txBody>
      </p:sp>
      <p:cxnSp>
        <p:nvCxnSpPr>
          <p:cNvPr id="84" name="Google Shape;84;p43"/>
          <p:cNvCxnSpPr/>
          <p:nvPr/>
        </p:nvCxnSpPr>
        <p:spPr>
          <a:xfrm rot="10800000">
            <a:off x="1871663" y="12844463"/>
            <a:ext cx="14911387" cy="0"/>
          </a:xfrm>
          <a:prstGeom prst="straightConnector1">
            <a:avLst/>
          </a:prstGeom>
          <a:noFill/>
          <a:ln w="9525" cap="flat" cmpd="sng">
            <a:solidFill>
              <a:srgbClr val="3535AB"/>
            </a:solidFill>
            <a:prstDash val="solid"/>
            <a:miter lim="800000"/>
            <a:headEnd type="none" w="sm" len="sm"/>
            <a:tailEnd type="none" w="sm" len="sm"/>
          </a:ln>
        </p:spPr>
      </p:cxnSp>
      <p:sp>
        <p:nvSpPr>
          <p:cNvPr id="85" name="Google Shape;85;p43"/>
          <p:cNvSpPr txBox="1">
            <a:spLocks noGrp="1"/>
          </p:cNvSpPr>
          <p:nvPr>
            <p:ph type="title"/>
          </p:nvPr>
        </p:nvSpPr>
        <p:spPr>
          <a:xfrm>
            <a:off x="591671" y="5"/>
            <a:ext cx="17104661" cy="2635622"/>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0000"/>
              </a:buClr>
              <a:buSzPts val="1400"/>
              <a:buFont typeface="Arial"/>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86" name="Google Shape;86;p43"/>
          <p:cNvSpPr txBox="1">
            <a:spLocks noGrp="1"/>
          </p:cNvSpPr>
          <p:nvPr>
            <p:ph type="body" idx="1"/>
          </p:nvPr>
        </p:nvSpPr>
        <p:spPr>
          <a:xfrm>
            <a:off x="591671" y="2922494"/>
            <a:ext cx="17104661" cy="8695764"/>
          </a:xfrm>
          <a:prstGeom prst="rect">
            <a:avLst/>
          </a:prstGeom>
          <a:noFill/>
          <a:ln>
            <a:noFill/>
          </a:ln>
        </p:spPr>
        <p:txBody>
          <a:bodyPr spcFirstLastPara="1" wrap="square" lIns="91425" tIns="91425" rIns="91425" bIns="91425" anchor="t" anchorCtr="0">
            <a:noAutofit/>
          </a:bodyPr>
          <a:lstStyle>
            <a:lvl1pPr marL="457200" marR="0" lvl="0" indent="-584200" algn="l" rtl="0">
              <a:lnSpc>
                <a:spcPct val="90000"/>
              </a:lnSpc>
              <a:spcBef>
                <a:spcPts val="2000"/>
              </a:spcBef>
              <a:spcAft>
                <a:spcPts val="0"/>
              </a:spcAft>
              <a:buClr>
                <a:srgbClr val="0070C0"/>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rgbClr val="D02800"/>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rgbClr val="959200"/>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87" name="Google Shape;87;p43"/>
          <p:cNvSpPr txBox="1">
            <a:spLocks noGrp="1"/>
          </p:cNvSpPr>
          <p:nvPr>
            <p:ph type="sldNum" idx="12"/>
          </p:nvPr>
        </p:nvSpPr>
        <p:spPr>
          <a:xfrm>
            <a:off x="17281525" y="12844463"/>
            <a:ext cx="914400" cy="8715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6F636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43"/>
          <p:cNvSpPr txBox="1">
            <a:spLocks noGrp="1"/>
          </p:cNvSpPr>
          <p:nvPr>
            <p:ph type="ftr" idx="11"/>
          </p:nvPr>
        </p:nvSpPr>
        <p:spPr>
          <a:xfrm>
            <a:off x="1871663" y="12844463"/>
            <a:ext cx="15101887" cy="871537"/>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800" b="0" i="0" u="none" strike="noStrike" cap="none">
                <a:solidFill>
                  <a:srgbClr val="6F636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9"/>
        <p:cNvGrpSpPr/>
        <p:nvPr/>
      </p:nvGrpSpPr>
      <p:grpSpPr>
        <a:xfrm>
          <a:off x="0" y="0"/>
          <a:ext cx="0" cy="0"/>
          <a:chOff x="0" y="0"/>
          <a:chExt cx="0" cy="0"/>
        </a:xfrm>
      </p:grpSpPr>
      <p:cxnSp>
        <p:nvCxnSpPr>
          <p:cNvPr id="90" name="Google Shape;90;p44"/>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91" name="Google Shape;91;p44"/>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92" name="Google Shape;92;p44"/>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93" name="Google Shape;93;p44"/>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94" name="Google Shape;94;p44"/>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sp>
        <p:nvSpPr>
          <p:cNvPr id="95" name="Google Shape;95;p44"/>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chemeClr val="lt1"/>
              </a:solidFill>
              <a:latin typeface="Calibri"/>
              <a:ea typeface="Calibri"/>
              <a:cs typeface="Calibri"/>
              <a:sym typeface="Calibri"/>
            </a:endParaRPr>
          </a:p>
        </p:txBody>
      </p:sp>
      <p:pic>
        <p:nvPicPr>
          <p:cNvPr id="96" name="Google Shape;96;p44"/>
          <p:cNvPicPr preferRelativeResize="0"/>
          <p:nvPr/>
        </p:nvPicPr>
        <p:blipFill rotWithShape="1">
          <a:blip r:embed="rId2">
            <a:alphaModFix/>
          </a:blip>
          <a:srcRect l="-1118"/>
          <a:stretch/>
        </p:blipFill>
        <p:spPr>
          <a:xfrm>
            <a:off x="16903700" y="12357100"/>
            <a:ext cx="1157288" cy="1146175"/>
          </a:xfrm>
          <a:prstGeom prst="rect">
            <a:avLst/>
          </a:prstGeom>
          <a:noFill/>
          <a:ln>
            <a:noFill/>
          </a:ln>
        </p:spPr>
      </p:pic>
      <p:sp>
        <p:nvSpPr>
          <p:cNvPr id="97" name="Google Shape;97;p44"/>
          <p:cNvSpPr txBox="1"/>
          <p:nvPr/>
        </p:nvSpPr>
        <p:spPr>
          <a:xfrm>
            <a:off x="-9525" y="12930188"/>
            <a:ext cx="2263775" cy="508000"/>
          </a:xfrm>
          <a:prstGeom prst="rect">
            <a:avLst/>
          </a:prstGeom>
          <a:noFill/>
          <a:ln>
            <a:noFill/>
          </a:ln>
        </p:spPr>
        <p:txBody>
          <a:bodyPr spcFirstLastPara="1" wrap="square" lIns="137275" tIns="68625" rIns="137275" bIns="68625" anchor="t" anchorCtr="0">
            <a:noAutofit/>
          </a:bodyPr>
          <a:lstStyle/>
          <a:p>
            <a:pPr marL="0" marR="0" lvl="0" indent="0" algn="ct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chemeClr val="dk1"/>
                </a:solidFill>
                <a:latin typeface="Calibri"/>
                <a:ea typeface="Calibri"/>
                <a:cs typeface="Calibri"/>
                <a:sym typeface="Calibri"/>
              </a:rPr>
              <a:t>‹#›</a:t>
            </a:fld>
            <a:endParaRPr sz="2400" b="0" i="0" u="none" strike="noStrike" cap="none">
              <a:solidFill>
                <a:schemeClr val="dk1"/>
              </a:solidFill>
              <a:latin typeface="Calibri"/>
              <a:ea typeface="Calibri"/>
              <a:cs typeface="Calibri"/>
              <a:sym typeface="Calibri"/>
            </a:endParaRPr>
          </a:p>
        </p:txBody>
      </p:sp>
      <p:sp>
        <p:nvSpPr>
          <p:cNvPr id="98" name="Google Shape;98;p44"/>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5_Custom Layout">
    <p:spTree>
      <p:nvGrpSpPr>
        <p:cNvPr id="1" name="Shape 99"/>
        <p:cNvGrpSpPr/>
        <p:nvPr/>
      </p:nvGrpSpPr>
      <p:grpSpPr>
        <a:xfrm>
          <a:off x="0" y="0"/>
          <a:ext cx="0" cy="0"/>
          <a:chOff x="0" y="0"/>
          <a:chExt cx="0" cy="0"/>
        </a:xfrm>
      </p:grpSpPr>
      <p:cxnSp>
        <p:nvCxnSpPr>
          <p:cNvPr id="100" name="Google Shape;100;p45"/>
          <p:cNvCxnSpPr/>
          <p:nvPr/>
        </p:nvCxnSpPr>
        <p:spPr>
          <a:xfrm>
            <a:off x="9751852" y="11920"/>
            <a:ext cx="0" cy="2135824"/>
          </a:xfrm>
          <a:prstGeom prst="straightConnector1">
            <a:avLst/>
          </a:prstGeom>
          <a:noFill/>
          <a:ln w="47625" cap="flat" cmpd="sng">
            <a:solidFill>
              <a:schemeClr val="lt1"/>
            </a:solidFill>
            <a:prstDash val="solid"/>
            <a:round/>
            <a:headEnd type="none" w="sm" len="sm"/>
            <a:tailEnd type="none" w="sm" len="sm"/>
          </a:ln>
        </p:spPr>
      </p:cxnSp>
      <p:sp>
        <p:nvSpPr>
          <p:cNvPr id="101" name="Google Shape;101;p45"/>
          <p:cNvSpPr/>
          <p:nvPr/>
        </p:nvSpPr>
        <p:spPr>
          <a:xfrm rot="10800000" flipH="1">
            <a:off x="-19069" y="295584"/>
            <a:ext cx="18297534" cy="147792"/>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02" name="Google Shape;102;p45"/>
          <p:cNvSpPr/>
          <p:nvPr/>
        </p:nvSpPr>
        <p:spPr>
          <a:xfrm>
            <a:off x="-9533" y="-4767"/>
            <a:ext cx="18297534" cy="202618"/>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03" name="Google Shape;103;p45"/>
          <p:cNvSpPr/>
          <p:nvPr/>
        </p:nvSpPr>
        <p:spPr>
          <a:xfrm>
            <a:off x="-9535" y="-4767"/>
            <a:ext cx="5961718" cy="205002"/>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04" name="Google Shape;104;p45"/>
          <p:cNvSpPr/>
          <p:nvPr/>
        </p:nvSpPr>
        <p:spPr>
          <a:xfrm>
            <a:off x="7556435" y="-4767"/>
            <a:ext cx="1094134" cy="202618"/>
          </a:xfrm>
          <a:prstGeom prst="rect">
            <a:avLst/>
          </a:prstGeom>
          <a:solidFill>
            <a:srgbClr val="595959"/>
          </a:solidFill>
          <a:ln>
            <a:noFill/>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05" name="Google Shape;105;p45"/>
          <p:cNvSpPr/>
          <p:nvPr/>
        </p:nvSpPr>
        <p:spPr>
          <a:xfrm>
            <a:off x="8378822" y="-4767"/>
            <a:ext cx="4736476" cy="202618"/>
          </a:xfrm>
          <a:prstGeom prst="rect">
            <a:avLst/>
          </a:prstGeom>
          <a:solidFill>
            <a:srgbClr val="91BFE2"/>
          </a:solidFill>
          <a:ln>
            <a:noFill/>
          </a:ln>
        </p:spPr>
        <p:txBody>
          <a:bodyPr spcFirstLastPara="1" wrap="square" lIns="137250" tIns="68600" rIns="137250" bIns="686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pic>
        <p:nvPicPr>
          <p:cNvPr id="106" name="Google Shape;106;p45"/>
          <p:cNvPicPr preferRelativeResize="0"/>
          <p:nvPr/>
        </p:nvPicPr>
        <p:blipFill rotWithShape="1">
          <a:blip r:embed="rId2">
            <a:alphaModFix/>
          </a:blip>
          <a:srcRect l="-1118"/>
          <a:stretch/>
        </p:blipFill>
        <p:spPr>
          <a:xfrm>
            <a:off x="16903053" y="12357272"/>
            <a:ext cx="1158494" cy="1146576"/>
          </a:xfrm>
          <a:prstGeom prst="rect">
            <a:avLst/>
          </a:prstGeom>
          <a:noFill/>
          <a:ln>
            <a:noFill/>
          </a:ln>
        </p:spPr>
      </p:pic>
      <p:sp>
        <p:nvSpPr>
          <p:cNvPr id="107" name="Google Shape;107;p45"/>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108" name="Google Shape;108;p45"/>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640"/>
              </a:spcBef>
              <a:spcAft>
                <a:spcPts val="0"/>
              </a:spcAft>
              <a:buClr>
                <a:schemeClr val="dk1"/>
              </a:buClr>
              <a:buSzPts val="1600"/>
              <a:buFont typeface="Arial"/>
              <a:buChar char="»"/>
              <a:defRPr sz="32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09"/>
        <p:cNvGrpSpPr/>
        <p:nvPr/>
      </p:nvGrpSpPr>
      <p:grpSpPr>
        <a:xfrm>
          <a:off x="0" y="0"/>
          <a:ext cx="0" cy="0"/>
          <a:chOff x="0" y="0"/>
          <a:chExt cx="0" cy="0"/>
        </a:xfrm>
      </p:grpSpPr>
      <p:cxnSp>
        <p:nvCxnSpPr>
          <p:cNvPr id="110" name="Google Shape;110;p46"/>
          <p:cNvCxnSpPr/>
          <p:nvPr/>
        </p:nvCxnSpPr>
        <p:spPr>
          <a:xfrm>
            <a:off x="0" y="11923033"/>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2"/>
              </a:srgbClr>
            </a:outerShdw>
          </a:effectLst>
        </p:spPr>
      </p:cxnSp>
      <p:pic>
        <p:nvPicPr>
          <p:cNvPr id="111" name="Google Shape;111;p46" descr="casel_clear.tif"/>
          <p:cNvPicPr preferRelativeResize="0"/>
          <p:nvPr/>
        </p:nvPicPr>
        <p:blipFill rotWithShape="1">
          <a:blip r:embed="rId2">
            <a:alphaModFix/>
          </a:blip>
          <a:srcRect/>
          <a:stretch/>
        </p:blipFill>
        <p:spPr>
          <a:xfrm>
            <a:off x="775704" y="12202462"/>
            <a:ext cx="1270000" cy="1270000"/>
          </a:xfrm>
          <a:prstGeom prst="rect">
            <a:avLst/>
          </a:prstGeom>
          <a:noFill/>
          <a:ln>
            <a:noFill/>
          </a:ln>
        </p:spPr>
      </p:pic>
      <p:sp>
        <p:nvSpPr>
          <p:cNvPr id="112" name="Google Shape;112;p46"/>
          <p:cNvSpPr txBox="1"/>
          <p:nvPr/>
        </p:nvSpPr>
        <p:spPr>
          <a:xfrm>
            <a:off x="2164569" y="12535903"/>
            <a:ext cx="14599430" cy="492442"/>
          </a:xfrm>
          <a:prstGeom prst="rect">
            <a:avLst/>
          </a:prstGeom>
          <a:noFill/>
          <a:ln>
            <a:noFill/>
          </a:ln>
        </p:spPr>
        <p:txBody>
          <a:bodyPr spcFirstLastPara="1" wrap="square" lIns="182850" tIns="91400" rIns="182850" bIns="91400" anchor="t" anchorCtr="0">
            <a:noAutofit/>
          </a:bodyPr>
          <a:lstStyle/>
          <a:p>
            <a:pPr marL="0" marR="0" lvl="0" indent="0" algn="r" rtl="0">
              <a:lnSpc>
                <a:spcPct val="100000"/>
              </a:lnSpc>
              <a:spcBef>
                <a:spcPts val="0"/>
              </a:spcBef>
              <a:spcAft>
                <a:spcPts val="0"/>
              </a:spcAft>
              <a:buClr>
                <a:srgbClr val="7F7F7F"/>
              </a:buClr>
              <a:buSzPts val="2000"/>
              <a:buFont typeface="Century Gothic"/>
              <a:buNone/>
            </a:pPr>
            <a:r>
              <a:rPr lang="en-US" sz="2000" b="0" i="0" u="none" strike="noStrike" cap="none">
                <a:solidFill>
                  <a:srgbClr val="7F7F7F"/>
                </a:solidFill>
                <a:latin typeface="Century Gothic"/>
                <a:ea typeface="Century Gothic"/>
                <a:cs typeface="Century Gothic"/>
                <a:sym typeface="Century Gothic"/>
              </a:rPr>
              <a:t>COLLABORATIVE FOR ACADEMIC, SOCIAL, AND EMOTIONAL LEARNING</a:t>
            </a:r>
            <a:endParaRPr sz="2000" b="0" i="0" u="none" strike="noStrike" cap="none">
              <a:solidFill>
                <a:srgbClr val="7F7F7F"/>
              </a:solidFill>
              <a:latin typeface="Century Gothic"/>
              <a:ea typeface="Century Gothic"/>
              <a:cs typeface="Century Gothic"/>
              <a:sym typeface="Century Gothic"/>
            </a:endParaRPr>
          </a:p>
        </p:txBody>
      </p:sp>
      <p:sp>
        <p:nvSpPr>
          <p:cNvPr id="113" name="Google Shape;113;p46"/>
          <p:cNvSpPr/>
          <p:nvPr/>
        </p:nvSpPr>
        <p:spPr>
          <a:xfrm>
            <a:off x="0" y="1"/>
            <a:ext cx="18288001" cy="11762510"/>
          </a:xfrm>
          <a:prstGeom prst="rect">
            <a:avLst/>
          </a:prstGeom>
          <a:solidFill>
            <a:srgbClr val="0070C0"/>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114" name="Google Shape;114;p46"/>
          <p:cNvSpPr txBox="1">
            <a:spLocks noGrp="1"/>
          </p:cNvSpPr>
          <p:nvPr>
            <p:ph type="title"/>
          </p:nvPr>
        </p:nvSpPr>
        <p:spPr>
          <a:xfrm>
            <a:off x="1776844" y="3992997"/>
            <a:ext cx="15773400" cy="2651126"/>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lt1"/>
              </a:buClr>
              <a:buSzPts val="4000"/>
              <a:buFont typeface="Calibri"/>
              <a:buNone/>
              <a:defRPr sz="8000" b="0" i="0" u="none" strike="noStrike" cap="none">
                <a:solidFill>
                  <a:schemeClr val="lt1"/>
                </a:solidFill>
                <a:latin typeface="Calibri"/>
                <a:ea typeface="Calibri"/>
                <a:cs typeface="Calibri"/>
                <a:sym typeface="Calibri"/>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12"/>
        <p:cNvGrpSpPr/>
        <p:nvPr/>
      </p:nvGrpSpPr>
      <p:grpSpPr>
        <a:xfrm>
          <a:off x="0" y="0"/>
          <a:ext cx="0" cy="0"/>
          <a:chOff x="0" y="0"/>
          <a:chExt cx="0" cy="0"/>
        </a:xfrm>
      </p:grpSpPr>
      <p:cxnSp>
        <p:nvCxnSpPr>
          <p:cNvPr id="13" name="Google Shape;13;p31"/>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pic>
        <p:nvPicPr>
          <p:cNvPr id="14" name="Google Shape;14;p31"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15" name="Google Shape;15;p31"/>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0000"/>
              </a:buClr>
              <a:buSzPts val="1400"/>
              <a:buFont typeface="Arial"/>
              <a:buNone/>
              <a:defRPr sz="45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rgbClr val="000000"/>
              </a:buClr>
              <a:buSzPts val="1400"/>
              <a:buFont typeface="Arial"/>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16" name="Google Shape;16;p31"/>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7"/>
        <p:cNvGrpSpPr/>
        <p:nvPr/>
      </p:nvGrpSpPr>
      <p:grpSpPr>
        <a:xfrm>
          <a:off x="0" y="0"/>
          <a:ext cx="0" cy="0"/>
          <a:chOff x="0" y="0"/>
          <a:chExt cx="0" cy="0"/>
        </a:xfrm>
      </p:grpSpPr>
      <p:sp>
        <p:nvSpPr>
          <p:cNvPr id="18" name="Google Shape;18;p32"/>
          <p:cNvSpPr txBox="1">
            <a:spLocks noGrp="1"/>
          </p:cNvSpPr>
          <p:nvPr>
            <p:ph type="sldNum" idx="12"/>
          </p:nvPr>
        </p:nvSpPr>
        <p:spPr>
          <a:xfrm>
            <a:off x="17421227" y="13030202"/>
            <a:ext cx="1733550" cy="25391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50"/>
              <a:buFont typeface="Arial"/>
              <a:buNone/>
              <a:defRPr sz="1050" b="1"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9" name="Google Shape;19;p32"/>
          <p:cNvPicPr preferRelativeResize="0"/>
          <p:nvPr/>
        </p:nvPicPr>
        <p:blipFill rotWithShape="1">
          <a:blip r:embed="rId2">
            <a:alphaModFix/>
          </a:blip>
          <a:srcRect/>
          <a:stretch/>
        </p:blipFill>
        <p:spPr>
          <a:xfrm>
            <a:off x="1" y="0"/>
            <a:ext cx="5233182" cy="13716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RK MIDDLE">
  <p:cSld name="DARK MIDDLE">
    <p:spTree>
      <p:nvGrpSpPr>
        <p:cNvPr id="1" name="Shape 20"/>
        <p:cNvGrpSpPr/>
        <p:nvPr/>
      </p:nvGrpSpPr>
      <p:grpSpPr>
        <a:xfrm>
          <a:off x="0" y="0"/>
          <a:ext cx="0" cy="0"/>
          <a:chOff x="0" y="0"/>
          <a:chExt cx="0" cy="0"/>
        </a:xfrm>
      </p:grpSpPr>
      <p:sp>
        <p:nvSpPr>
          <p:cNvPr id="21" name="Google Shape;21;p33"/>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2" name="Google Shape;22;p33"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23"/>
        <p:cNvGrpSpPr/>
        <p:nvPr/>
      </p:nvGrpSpPr>
      <p:grpSpPr>
        <a:xfrm>
          <a:off x="0" y="0"/>
          <a:ext cx="0" cy="0"/>
          <a:chOff x="0" y="0"/>
          <a:chExt cx="0" cy="0"/>
        </a:xfrm>
      </p:grpSpPr>
      <p:cxnSp>
        <p:nvCxnSpPr>
          <p:cNvPr id="24" name="Google Shape;24;p34"/>
          <p:cNvCxnSpPr/>
          <p:nvPr/>
        </p:nvCxnSpPr>
        <p:spPr>
          <a:xfrm>
            <a:off x="704850" y="914400"/>
            <a:ext cx="0" cy="1033500"/>
          </a:xfrm>
          <a:prstGeom prst="straightConnector1">
            <a:avLst/>
          </a:prstGeom>
          <a:noFill/>
          <a:ln w="63500" cap="flat" cmpd="sng">
            <a:solidFill>
              <a:srgbClr val="0078C0"/>
            </a:solidFill>
            <a:prstDash val="solid"/>
            <a:miter lim="800000"/>
            <a:headEnd type="none" w="sm" len="sm"/>
            <a:tailEnd type="none" w="sm" len="sm"/>
          </a:ln>
        </p:spPr>
      </p:cxnSp>
      <p:pic>
        <p:nvPicPr>
          <p:cNvPr id="25" name="Google Shape;25;p34"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26" name="Google Shape;26;p34"/>
          <p:cNvSpPr txBox="1">
            <a:spLocks noGrp="1"/>
          </p:cNvSpPr>
          <p:nvPr>
            <p:ph type="title"/>
          </p:nvPr>
        </p:nvSpPr>
        <p:spPr>
          <a:xfrm>
            <a:off x="876300" y="761881"/>
            <a:ext cx="5448300" cy="133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34"/>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4"/>
          <p:cNvSpPr txBox="1">
            <a:spLocks noGrp="1"/>
          </p:cNvSpPr>
          <p:nvPr>
            <p:ph type="body" idx="1"/>
          </p:nvPr>
        </p:nvSpPr>
        <p:spPr>
          <a:xfrm>
            <a:off x="704850" y="3200400"/>
            <a:ext cx="11868000" cy="45720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29"/>
        <p:cNvGrpSpPr/>
        <p:nvPr/>
      </p:nvGrpSpPr>
      <p:grpSpPr>
        <a:xfrm>
          <a:off x="0" y="0"/>
          <a:ext cx="0" cy="0"/>
          <a:chOff x="0" y="0"/>
          <a:chExt cx="0" cy="0"/>
        </a:xfrm>
      </p:grpSpPr>
      <p:sp>
        <p:nvSpPr>
          <p:cNvPr id="30" name="Google Shape;30;p35"/>
          <p:cNvSpPr>
            <a:spLocks noGrp="1"/>
          </p:cNvSpPr>
          <p:nvPr>
            <p:ph type="pic" idx="2"/>
          </p:nvPr>
        </p:nvSpPr>
        <p:spPr>
          <a:xfrm>
            <a:off x="0" y="0"/>
            <a:ext cx="18288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5"/>
          <p:cNvSpPr txBox="1">
            <a:spLocks noGrp="1"/>
          </p:cNvSpPr>
          <p:nvPr>
            <p:ph type="sldNum" idx="12"/>
          </p:nvPr>
        </p:nvSpPr>
        <p:spPr>
          <a:xfrm>
            <a:off x="17421225" y="13030200"/>
            <a:ext cx="1733550" cy="307777"/>
          </a:xfrm>
          <a:prstGeom prst="rect">
            <a:avLst/>
          </a:prstGeom>
          <a:noFill/>
          <a:ln>
            <a:noFill/>
          </a:ln>
        </p:spPr>
        <p:txBody>
          <a:bodyPr spcFirstLastPara="1" wrap="square" lIns="91425" tIns="45700" rIns="91425" bIns="45700" anchor="t" anchorCtr="0">
            <a:spAutoFit/>
          </a:bodyPr>
          <a:lstStyle>
            <a:lvl1pPr marL="0" marR="0" lvl="0"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None/>
              <a:defRPr sz="1400" b="1" i="0" u="none" strike="noStrike" cap="none">
                <a:solidFill>
                  <a:schemeClr val="accen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32"/>
        <p:cNvGrpSpPr/>
        <p:nvPr/>
      </p:nvGrpSpPr>
      <p:grpSpPr>
        <a:xfrm>
          <a:off x="0" y="0"/>
          <a:ext cx="0" cy="0"/>
          <a:chOff x="0" y="0"/>
          <a:chExt cx="0" cy="0"/>
        </a:xfrm>
      </p:grpSpPr>
      <p:sp>
        <p:nvSpPr>
          <p:cNvPr id="33" name="Google Shape;33;p36"/>
          <p:cNvSpPr/>
          <p:nvPr/>
        </p:nvSpPr>
        <p:spPr>
          <a:xfrm>
            <a:off x="0" y="0"/>
            <a:ext cx="18288001" cy="2635624"/>
          </a:xfrm>
          <a:prstGeom prst="rect">
            <a:avLst/>
          </a:prstGeom>
          <a:solidFill>
            <a:srgbClr val="E5DFEC"/>
          </a:solidFill>
          <a:ln>
            <a:noFill/>
          </a:ln>
          <a:effectLst>
            <a:outerShdw blurRad="40000" dist="23000" dir="5400000" rotWithShape="0">
              <a:srgbClr val="000000">
                <a:alpha val="34117"/>
              </a:srgbClr>
            </a:outerShdw>
          </a:effectLst>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34" name="Google Shape;34;p36"/>
          <p:cNvSpPr txBox="1">
            <a:spLocks noGrp="1"/>
          </p:cNvSpPr>
          <p:nvPr>
            <p:ph type="title"/>
          </p:nvPr>
        </p:nvSpPr>
        <p:spPr>
          <a:xfrm>
            <a:off x="591669" y="3"/>
            <a:ext cx="17104661" cy="2635622"/>
          </a:xfrm>
          <a:prstGeom prst="rect">
            <a:avLst/>
          </a:prstGeom>
          <a:noFill/>
          <a:ln>
            <a:noFill/>
          </a:ln>
        </p:spPr>
        <p:txBody>
          <a:bodyPr spcFirstLastPara="1" wrap="square" lIns="91425" tIns="91425" rIns="91425" bIns="91425" anchor="b" anchorCtr="0">
            <a:noAutofit/>
          </a:bodyPr>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35" name="Google Shape;35;p36"/>
          <p:cNvSpPr txBox="1">
            <a:spLocks noGrp="1"/>
          </p:cNvSpPr>
          <p:nvPr>
            <p:ph type="body" idx="1"/>
          </p:nvPr>
        </p:nvSpPr>
        <p:spPr>
          <a:xfrm>
            <a:off x="591669" y="2922494"/>
            <a:ext cx="17104661" cy="8695764"/>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280"/>
              </a:spcBef>
              <a:spcAft>
                <a:spcPts val="0"/>
              </a:spcAft>
              <a:buClr>
                <a:srgbClr val="0070C0"/>
              </a:buClr>
              <a:buSzPts val="3200"/>
              <a:buFont typeface="Arial"/>
              <a:buChar char="•"/>
              <a:defRPr sz="6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1120"/>
              </a:spcBef>
              <a:spcAft>
                <a:spcPts val="0"/>
              </a:spcAft>
              <a:buClr>
                <a:srgbClr val="D02800"/>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rgbClr val="959200"/>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36" name="Google Shape;36;p36"/>
          <p:cNvSpPr txBox="1">
            <a:spLocks noGrp="1"/>
          </p:cNvSpPr>
          <p:nvPr>
            <p:ph type="ftr" idx="11"/>
          </p:nvPr>
        </p:nvSpPr>
        <p:spPr>
          <a:xfrm>
            <a:off x="2507510" y="13009859"/>
            <a:ext cx="13764656" cy="778886"/>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9pPr>
          </a:lstStyle>
          <a:p>
            <a:endParaRPr/>
          </a:p>
        </p:txBody>
      </p:sp>
      <p:pic>
        <p:nvPicPr>
          <p:cNvPr id="37" name="Google Shape;37;p36" descr="casel_clear.tif"/>
          <p:cNvPicPr preferRelativeResize="0"/>
          <p:nvPr/>
        </p:nvPicPr>
        <p:blipFill rotWithShape="1">
          <a:blip r:embed="rId2">
            <a:alphaModFix/>
          </a:blip>
          <a:srcRect/>
          <a:stretch/>
        </p:blipFill>
        <p:spPr>
          <a:xfrm>
            <a:off x="412944" y="12174381"/>
            <a:ext cx="1328080" cy="1354586"/>
          </a:xfrm>
          <a:prstGeom prst="rect">
            <a:avLst/>
          </a:prstGeom>
          <a:noFill/>
          <a:ln>
            <a:noFill/>
          </a:ln>
        </p:spPr>
      </p:pic>
      <p:sp>
        <p:nvSpPr>
          <p:cNvPr id="38" name="Google Shape;38;p36"/>
          <p:cNvSpPr txBox="1">
            <a:spLocks noGrp="1"/>
          </p:cNvSpPr>
          <p:nvPr>
            <p:ph type="body" idx="2"/>
          </p:nvPr>
        </p:nvSpPr>
        <p:spPr>
          <a:xfrm>
            <a:off x="8146185" y="12617430"/>
            <a:ext cx="8520834" cy="911536"/>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1600"/>
              </a:spcBef>
              <a:spcAft>
                <a:spcPts val="0"/>
              </a:spcAft>
              <a:buClr>
                <a:schemeClr val="accent1"/>
              </a:buClr>
              <a:buSzPts val="99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cxnSp>
        <p:nvCxnSpPr>
          <p:cNvPr id="39" name="Google Shape;39;p36"/>
          <p:cNvCxnSpPr/>
          <p:nvPr/>
        </p:nvCxnSpPr>
        <p:spPr>
          <a:xfrm>
            <a:off x="0" y="11992759"/>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6862"/>
              </a:srgbClr>
            </a:outerShdw>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DARK MIDDLE">
  <p:cSld name="1_DARK MIDDLE">
    <p:spTree>
      <p:nvGrpSpPr>
        <p:cNvPr id="1" name="Shape 40"/>
        <p:cNvGrpSpPr/>
        <p:nvPr/>
      </p:nvGrpSpPr>
      <p:grpSpPr>
        <a:xfrm>
          <a:off x="0" y="0"/>
          <a:ext cx="0" cy="0"/>
          <a:chOff x="0" y="0"/>
          <a:chExt cx="0" cy="0"/>
        </a:xfrm>
      </p:grpSpPr>
      <p:sp>
        <p:nvSpPr>
          <p:cNvPr id="41" name="Google Shape;41;p37"/>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42" name="Google Shape;42;p37"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43" name="Google Shape;43;p37"/>
          <p:cNvSpPr txBox="1">
            <a:spLocks noGrp="1"/>
          </p:cNvSpPr>
          <p:nvPr>
            <p:ph type="body" idx="1"/>
          </p:nvPr>
        </p:nvSpPr>
        <p:spPr>
          <a:xfrm>
            <a:off x="1676400" y="5257800"/>
            <a:ext cx="15392399" cy="25146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2000"/>
              </a:spcBef>
              <a:spcAft>
                <a:spcPts val="0"/>
              </a:spcAft>
              <a:buClr>
                <a:schemeClr val="lt2"/>
              </a:buClr>
              <a:buSzPts val="5600"/>
              <a:buFont typeface="Arial"/>
              <a:buNone/>
              <a:defRPr sz="5600" b="0" i="0" u="none" strike="noStrike" cap="none">
                <a:solidFill>
                  <a:schemeClr val="lt2"/>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4"/>
        <p:cNvGrpSpPr/>
        <p:nvPr/>
      </p:nvGrpSpPr>
      <p:grpSpPr>
        <a:xfrm>
          <a:off x="0" y="0"/>
          <a:ext cx="0" cy="0"/>
          <a:chOff x="0" y="0"/>
          <a:chExt cx="0" cy="0"/>
        </a:xfrm>
      </p:grpSpPr>
      <p:sp>
        <p:nvSpPr>
          <p:cNvPr id="45" name="Google Shape;45;p38"/>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0QYECoGey9o&amp;list=PLjTBw7Pj1x5yuL3YYPi6PKPG62nbi-ePR&amp;index=2"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a:alphaModFix/>
          </a:blip>
          <a:srcRect/>
          <a:stretch/>
        </p:blipFill>
        <p:spPr>
          <a:xfrm>
            <a:off x="914400" y="11569700"/>
            <a:ext cx="1089025" cy="1090613"/>
          </a:xfrm>
          <a:prstGeom prst="rect">
            <a:avLst/>
          </a:prstGeom>
          <a:noFill/>
          <a:ln>
            <a:noFill/>
          </a:ln>
        </p:spPr>
      </p:pic>
      <p:sp>
        <p:nvSpPr>
          <p:cNvPr id="121" name="Google Shape;121;p1"/>
          <p:cNvSpPr txBox="1"/>
          <p:nvPr/>
        </p:nvSpPr>
        <p:spPr>
          <a:xfrm>
            <a:off x="2003425" y="5271353"/>
            <a:ext cx="14468475" cy="458587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Social and Emotional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0078C0"/>
                </a:solidFill>
                <a:latin typeface="Calibri"/>
                <a:ea typeface="Calibri"/>
                <a:cs typeface="Calibri"/>
                <a:sym typeface="Calibri"/>
              </a:rPr>
              <a:t>An Introduction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endParaRPr sz="6600" b="1" i="0" u="none" strike="noStrike" cap="none">
              <a:solidFill>
                <a:srgbClr val="0078C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400"/>
              <a:buFont typeface="Arial"/>
              <a:buNone/>
            </a:pPr>
            <a:r>
              <a:rPr lang="en-US" sz="5400" b="0" i="1" u="none" strike="noStrike" cap="none">
                <a:solidFill>
                  <a:srgbClr val="62626D"/>
                </a:solidFill>
                <a:latin typeface="Calibri"/>
                <a:ea typeface="Calibri"/>
                <a:cs typeface="Calibri"/>
                <a:sym typeface="Calibri"/>
              </a:rPr>
              <a:t>[Date]</a:t>
            </a:r>
            <a:br>
              <a:rPr lang="en-US" sz="4000" b="0" i="1" u="none" strike="noStrike" cap="none">
                <a:solidFill>
                  <a:srgbClr val="62626D"/>
                </a:solidFill>
                <a:latin typeface="Calibri"/>
                <a:ea typeface="Calibri"/>
                <a:cs typeface="Calibri"/>
                <a:sym typeface="Calibri"/>
              </a:rPr>
            </a:br>
            <a:endParaRPr sz="4000" b="0" i="1" u="none" strike="noStrike" cap="none">
              <a:solidFill>
                <a:srgbClr val="62626D"/>
              </a:solidFill>
              <a:latin typeface="Calibri"/>
              <a:ea typeface="Calibri"/>
              <a:cs typeface="Calibri"/>
              <a:sym typeface="Calibri"/>
            </a:endParaRPr>
          </a:p>
        </p:txBody>
      </p:sp>
      <p:grpSp>
        <p:nvGrpSpPr>
          <p:cNvPr id="122" name="Google Shape;122;p1"/>
          <p:cNvGrpSpPr/>
          <p:nvPr/>
        </p:nvGrpSpPr>
        <p:grpSpPr>
          <a:xfrm>
            <a:off x="2051050" y="4148574"/>
            <a:ext cx="685800" cy="685800"/>
            <a:chOff x="6324600" y="4114799"/>
            <a:chExt cx="685800" cy="685800"/>
          </a:xfrm>
        </p:grpSpPr>
        <p:cxnSp>
          <p:nvCxnSpPr>
            <p:cNvPr id="123" name="Google Shape;123;p1"/>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24" name="Google Shape;124;p1"/>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grpSp>
        <p:nvGrpSpPr>
          <p:cNvPr id="125" name="Google Shape;125;p1"/>
          <p:cNvGrpSpPr/>
          <p:nvPr/>
        </p:nvGrpSpPr>
        <p:grpSpPr>
          <a:xfrm rot="10800000">
            <a:off x="15163800" y="9100878"/>
            <a:ext cx="685800" cy="685800"/>
            <a:chOff x="6324600" y="4114799"/>
            <a:chExt cx="685800" cy="685800"/>
          </a:xfrm>
        </p:grpSpPr>
        <p:cxnSp>
          <p:nvCxnSpPr>
            <p:cNvPr id="126" name="Google Shape;126;p1"/>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27" name="Google Shape;127;p1"/>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sp>
        <p:nvSpPr>
          <p:cNvPr id="128" name="Google Shape;128;p1"/>
          <p:cNvSpPr txBox="1"/>
          <p:nvPr/>
        </p:nvSpPr>
        <p:spPr>
          <a:xfrm>
            <a:off x="13106400" y="11811000"/>
            <a:ext cx="6805613" cy="849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68BAA"/>
              </a:buClr>
              <a:buSzPts val="3520"/>
              <a:buFont typeface="Arial"/>
              <a:buNone/>
            </a:pPr>
            <a:r>
              <a:rPr lang="en-US" sz="3200" b="0" i="0" u="none" strike="noStrike" cap="none">
                <a:solidFill>
                  <a:schemeClr val="dk1"/>
                </a:solidFill>
                <a:latin typeface="Calibri"/>
                <a:ea typeface="Calibri"/>
                <a:cs typeface="Calibri"/>
                <a:sym typeface="Calibri"/>
              </a:rPr>
              <a:t>Presenter: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fld id="{00000000-1234-1234-1234-123412341234}" type="slidenum">
              <a:rPr lang="en-US" sz="2700" b="0" i="0" u="none" strike="noStrike" cap="none">
                <a:solidFill>
                  <a:schemeClr val="dk1"/>
                </a:solidFill>
                <a:latin typeface="Roboto"/>
                <a:ea typeface="Roboto"/>
                <a:cs typeface="Roboto"/>
                <a:sym typeface="Roboto"/>
              </a:rPr>
              <a:t>10</a:t>
            </a:fld>
            <a:endParaRPr sz="2700" b="0" i="0" u="none" strike="noStrike" cap="none">
              <a:solidFill>
                <a:schemeClr val="dk1"/>
              </a:solidFill>
              <a:latin typeface="Roboto"/>
              <a:ea typeface="Roboto"/>
              <a:cs typeface="Roboto"/>
              <a:sym typeface="Roboto"/>
            </a:endParaRPr>
          </a:p>
        </p:txBody>
      </p:sp>
      <p:sp>
        <p:nvSpPr>
          <p:cNvPr id="226" name="Google Shape;226;p10"/>
          <p:cNvSpPr txBox="1"/>
          <p:nvPr/>
        </p:nvSpPr>
        <p:spPr>
          <a:xfrm>
            <a:off x="5791200" y="6096000"/>
            <a:ext cx="6553200"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Roboto"/>
                <a:ea typeface="Roboto"/>
                <a:cs typeface="Roboto"/>
                <a:sym typeface="Roboto"/>
              </a:rPr>
              <a:t>Why SEL?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11"/>
          <p:cNvGrpSpPr/>
          <p:nvPr/>
        </p:nvGrpSpPr>
        <p:grpSpPr>
          <a:xfrm>
            <a:off x="0" y="0"/>
            <a:ext cx="18288001" cy="13716000"/>
            <a:chOff x="0" y="0"/>
            <a:chExt cx="18288001" cy="13716000"/>
          </a:xfrm>
        </p:grpSpPr>
        <p:pic>
          <p:nvPicPr>
            <p:cNvPr id="233" name="Google Shape;233;p11"/>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234" name="Google Shape;234;p11"/>
            <p:cNvSpPr/>
            <p:nvPr/>
          </p:nvSpPr>
          <p:spPr>
            <a:xfrm>
              <a:off x="0" y="0"/>
              <a:ext cx="18288001" cy="13716000"/>
            </a:xfrm>
            <a:prstGeom prst="rect">
              <a:avLst/>
            </a:prstGeom>
            <a:solidFill>
              <a:srgbClr val="265A6F">
                <a:alpha val="6352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pSp>
      <p:grpSp>
        <p:nvGrpSpPr>
          <p:cNvPr id="235" name="Google Shape;235;p11"/>
          <p:cNvGrpSpPr/>
          <p:nvPr/>
        </p:nvGrpSpPr>
        <p:grpSpPr>
          <a:xfrm>
            <a:off x="2602160" y="4647521"/>
            <a:ext cx="906144" cy="616750"/>
            <a:chOff x="6324600" y="4114799"/>
            <a:chExt cx="685800" cy="685800"/>
          </a:xfrm>
        </p:grpSpPr>
        <p:cxnSp>
          <p:nvCxnSpPr>
            <p:cNvPr id="236" name="Google Shape;236;p11"/>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237" name="Google Shape;237;p11"/>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238" name="Google Shape;238;p11"/>
          <p:cNvSpPr txBox="1"/>
          <p:nvPr/>
        </p:nvSpPr>
        <p:spPr>
          <a:xfrm>
            <a:off x="-1" y="4999154"/>
            <a:ext cx="18282919" cy="20928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rgbClr val="FFFFFF"/>
                </a:solidFill>
                <a:latin typeface="Calibri"/>
                <a:ea typeface="Calibri"/>
                <a:cs typeface="Calibri"/>
                <a:sym typeface="Calibri"/>
              </a:rPr>
              <a:t>All learning is social.</a:t>
            </a:r>
            <a:endParaRPr/>
          </a:p>
          <a:p>
            <a:pPr marL="0" marR="0" lvl="0" indent="0" algn="ctr" rtl="0">
              <a:lnSpc>
                <a:spcPct val="100000"/>
              </a:lnSpc>
              <a:spcBef>
                <a:spcPts val="0"/>
              </a:spcBef>
              <a:spcAft>
                <a:spcPts val="0"/>
              </a:spcAft>
              <a:buClr>
                <a:srgbClr val="000000"/>
              </a:buClr>
              <a:buSzPts val="8800"/>
              <a:buFont typeface="Arial"/>
              <a:buNone/>
            </a:pPr>
            <a:r>
              <a:rPr lang="en-US" sz="8800" b="1" i="0" u="none" strike="noStrike" cap="none">
                <a:solidFill>
                  <a:srgbClr val="FFFFFF"/>
                </a:solidFill>
                <a:latin typeface="Calibri"/>
                <a:ea typeface="Calibri"/>
                <a:cs typeface="Calibri"/>
                <a:sym typeface="Calibri"/>
              </a:rPr>
              <a:t>All learning is emotional</a:t>
            </a:r>
            <a:r>
              <a:rPr lang="en-US" sz="7200" b="1" i="0" u="none" strike="noStrike" cap="none">
                <a:solidFill>
                  <a:srgbClr val="FFFFFF"/>
                </a:solidFill>
                <a:latin typeface="Calibri"/>
                <a:ea typeface="Calibri"/>
                <a:cs typeface="Calibri"/>
                <a:sym typeface="Calibri"/>
              </a:rPr>
              <a:t>.</a:t>
            </a:r>
            <a:endParaRPr sz="6500" b="1" i="0" u="none" strike="noStrike" cap="none">
              <a:solidFill>
                <a:srgbClr val="FFFFFF"/>
              </a:solidFill>
              <a:latin typeface="Calibri"/>
              <a:ea typeface="Calibri"/>
              <a:cs typeface="Calibri"/>
              <a:sym typeface="Calibri"/>
            </a:endParaRPr>
          </a:p>
        </p:txBody>
      </p:sp>
      <p:grpSp>
        <p:nvGrpSpPr>
          <p:cNvPr id="239" name="Google Shape;239;p11"/>
          <p:cNvGrpSpPr/>
          <p:nvPr/>
        </p:nvGrpSpPr>
        <p:grpSpPr>
          <a:xfrm rot="10800000">
            <a:off x="14428400" y="7384625"/>
            <a:ext cx="906144" cy="616750"/>
            <a:chOff x="6324600" y="4114799"/>
            <a:chExt cx="685800" cy="685800"/>
          </a:xfrm>
        </p:grpSpPr>
        <p:cxnSp>
          <p:nvCxnSpPr>
            <p:cNvPr id="240" name="Google Shape;240;p11"/>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241" name="Google Shape;241;p11"/>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990600" y="2480987"/>
            <a:ext cx="16954501" cy="1702216"/>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SzPts val="1400"/>
              <a:buNone/>
            </a:pPr>
            <a:r>
              <a:rPr lang="en-US" sz="5600"/>
              <a:t>SEL as a Lever for Equity: </a:t>
            </a:r>
            <a:r>
              <a:rPr lang="en-US" sz="5600" b="0" i="1" u="none" strike="noStrike" cap="none">
                <a:solidFill>
                  <a:schemeClr val="dk1"/>
                </a:solidFill>
                <a:latin typeface="Calibri"/>
                <a:ea typeface="Calibri"/>
                <a:cs typeface="Calibri"/>
                <a:sym typeface="Calibri"/>
              </a:rPr>
              <a:t>SEL can help create caring, just, inclusive and healthy communities that support all students in reaching their fullest potential.</a:t>
            </a:r>
            <a:br>
              <a:rPr lang="en-US" sz="6400" b="1" i="0" u="none" strike="noStrike" cap="none">
                <a:solidFill>
                  <a:srgbClr val="FF0000"/>
                </a:solidFill>
                <a:latin typeface="Calibri"/>
                <a:ea typeface="Calibri"/>
                <a:cs typeface="Calibri"/>
                <a:sym typeface="Calibri"/>
              </a:rPr>
            </a:br>
            <a:endParaRPr sz="6400" b="1" i="1" u="none" strike="noStrike" cap="none">
              <a:solidFill>
                <a:srgbClr val="FF0000"/>
              </a:solidFill>
              <a:latin typeface="Calibri"/>
              <a:ea typeface="Calibri"/>
              <a:cs typeface="Calibri"/>
              <a:sym typeface="Calibri"/>
            </a:endParaRPr>
          </a:p>
        </p:txBody>
      </p:sp>
      <p:pic>
        <p:nvPicPr>
          <p:cNvPr id="247" name="Google Shape;247;p12"/>
          <p:cNvPicPr preferRelativeResize="0"/>
          <p:nvPr/>
        </p:nvPicPr>
        <p:blipFill rotWithShape="1">
          <a:blip r:embed="rId3">
            <a:alphaModFix/>
          </a:blip>
          <a:srcRect t="6788" b="5959"/>
          <a:stretch/>
        </p:blipFill>
        <p:spPr>
          <a:xfrm>
            <a:off x="5657850" y="4183203"/>
            <a:ext cx="6653893" cy="5374747"/>
          </a:xfrm>
          <a:prstGeom prst="rect">
            <a:avLst/>
          </a:prstGeom>
          <a:noFill/>
          <a:ln>
            <a:noFill/>
          </a:ln>
        </p:spPr>
      </p:pic>
      <p:sp>
        <p:nvSpPr>
          <p:cNvPr id="248" name="Google Shape;248;p12"/>
          <p:cNvSpPr txBox="1"/>
          <p:nvPr/>
        </p:nvSpPr>
        <p:spPr>
          <a:xfrm>
            <a:off x="598950" y="9508641"/>
            <a:ext cx="17208301" cy="3000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5600"/>
              <a:buFont typeface="Arial"/>
              <a:buNone/>
            </a:pPr>
            <a:r>
              <a:rPr lang="en-US" sz="5600" b="1" i="1" u="none" strike="noStrike" cap="none">
                <a:solidFill>
                  <a:srgbClr val="FF0000"/>
                </a:solidFill>
                <a:latin typeface="Calibri"/>
                <a:ea typeface="Calibri"/>
                <a:cs typeface="Calibri"/>
                <a:sym typeface="Calibri"/>
              </a:rPr>
              <a:t>How can SEL help us create a more inclusive school community and ensure all young people have what they need to succeed?</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876300" y="761885"/>
            <a:ext cx="14585401" cy="12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5151B"/>
              </a:buClr>
              <a:buSzPts val="4600"/>
              <a:buFont typeface="Calibri"/>
              <a:buNone/>
            </a:pPr>
            <a:r>
              <a:rPr lang="en-US" sz="4600">
                <a:solidFill>
                  <a:srgbClr val="15151B"/>
                </a:solidFill>
              </a:rPr>
              <a:t>SEL works:</a:t>
            </a:r>
            <a:br>
              <a:rPr lang="en-US" sz="4600">
                <a:solidFill>
                  <a:srgbClr val="15151B"/>
                </a:solidFill>
              </a:rPr>
            </a:br>
            <a:r>
              <a:rPr lang="en-US" sz="4600">
                <a:solidFill>
                  <a:srgbClr val="0078C0"/>
                </a:solidFill>
              </a:rPr>
              <a:t>Compelling national evidence</a:t>
            </a:r>
            <a:endParaRPr sz="4600">
              <a:solidFill>
                <a:srgbClr val="0078C0"/>
              </a:solidFill>
            </a:endParaRPr>
          </a:p>
        </p:txBody>
      </p:sp>
      <p:sp>
        <p:nvSpPr>
          <p:cNvPr id="258" name="Google Shape;258;p13"/>
          <p:cNvSpPr/>
          <p:nvPr/>
        </p:nvSpPr>
        <p:spPr>
          <a:xfrm>
            <a:off x="677608" y="452651"/>
            <a:ext cx="17153100" cy="1706400"/>
          </a:xfrm>
          <a:prstGeom prst="rect">
            <a:avLst/>
          </a:prstGeom>
          <a:noFill/>
          <a:ln>
            <a:noFill/>
          </a:ln>
        </p:spPr>
        <p:txBody>
          <a:bodyPr spcFirstLastPara="1" wrap="square" lIns="182850" tIns="91425" rIns="182850" bIns="91425" anchor="ctr" anchorCtr="0">
            <a:noAutofit/>
          </a:bodyPr>
          <a:lstStyle/>
          <a:p>
            <a:pPr marL="0" marR="0" lvl="0" indent="0" algn="l" rtl="0">
              <a:lnSpc>
                <a:spcPct val="100000"/>
              </a:lnSpc>
              <a:spcBef>
                <a:spcPts val="0"/>
              </a:spcBef>
              <a:spcAft>
                <a:spcPts val="0"/>
              </a:spcAft>
              <a:buClr>
                <a:srgbClr val="000000"/>
              </a:buClr>
              <a:buSzPts val="7200"/>
              <a:buFont typeface="Arial"/>
              <a:buNone/>
            </a:pPr>
            <a:endParaRPr sz="7200" b="1" i="0" u="none" strike="noStrike" cap="none">
              <a:solidFill>
                <a:srgbClr val="0070C0"/>
              </a:solidFill>
              <a:latin typeface="Century Gothic"/>
              <a:ea typeface="Century Gothic"/>
              <a:cs typeface="Century Gothic"/>
              <a:sym typeface="Century Gothic"/>
            </a:endParaRPr>
          </a:p>
        </p:txBody>
      </p:sp>
      <p:sp>
        <p:nvSpPr>
          <p:cNvPr id="259" name="Google Shape;259;p13"/>
          <p:cNvSpPr txBox="1"/>
          <p:nvPr/>
        </p:nvSpPr>
        <p:spPr>
          <a:xfrm>
            <a:off x="13563873" y="13138552"/>
            <a:ext cx="4265400" cy="729300"/>
          </a:xfrm>
          <a:prstGeom prst="rect">
            <a:avLst/>
          </a:prstGeom>
          <a:noFill/>
          <a:ln>
            <a:noFill/>
          </a:ln>
        </p:spPr>
        <p:txBody>
          <a:bodyPr spcFirstLastPara="1" wrap="square" lIns="182850" tIns="91425" rIns="182850" bIns="91425" anchor="t" anchorCtr="0">
            <a:noAutofit/>
          </a:bodyPr>
          <a:lstStyle/>
          <a:p>
            <a:pPr marL="0" marR="0" lvl="0" indent="0" algn="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grpSp>
        <p:nvGrpSpPr>
          <p:cNvPr id="260" name="Google Shape;260;p13"/>
          <p:cNvGrpSpPr/>
          <p:nvPr/>
        </p:nvGrpSpPr>
        <p:grpSpPr>
          <a:xfrm>
            <a:off x="1120033" y="4515805"/>
            <a:ext cx="1888979" cy="1772418"/>
            <a:chOff x="4267200" y="3200400"/>
            <a:chExt cx="3186000" cy="3202200"/>
          </a:xfrm>
        </p:grpSpPr>
        <p:sp>
          <p:nvSpPr>
            <p:cNvPr id="261" name="Google Shape;261;p13"/>
            <p:cNvSpPr/>
            <p:nvPr/>
          </p:nvSpPr>
          <p:spPr>
            <a:xfrm>
              <a:off x="4267200" y="3200400"/>
              <a:ext cx="3186000" cy="3202200"/>
            </a:xfrm>
            <a:prstGeom prst="donut">
              <a:avLst>
                <a:gd name="adj" fmla="val 10021"/>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Roboto"/>
                <a:ea typeface="Roboto"/>
                <a:cs typeface="Roboto"/>
                <a:sym typeface="Roboto"/>
              </a:endParaRPr>
            </a:p>
          </p:txBody>
        </p:sp>
        <p:sp>
          <p:nvSpPr>
            <p:cNvPr id="262" name="Google Shape;262;p13"/>
            <p:cNvSpPr/>
            <p:nvPr/>
          </p:nvSpPr>
          <p:spPr>
            <a:xfrm>
              <a:off x="5257800" y="3962400"/>
              <a:ext cx="1295400" cy="2133600"/>
            </a:xfrm>
            <a:prstGeom prst="upArrow">
              <a:avLst>
                <a:gd name="adj1" fmla="val 50000"/>
                <a:gd name="adj2" fmla="val 50000"/>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Roboto"/>
                <a:ea typeface="Roboto"/>
                <a:cs typeface="Roboto"/>
                <a:sym typeface="Roboto"/>
              </a:endParaRPr>
            </a:p>
          </p:txBody>
        </p:sp>
      </p:grpSp>
      <p:grpSp>
        <p:nvGrpSpPr>
          <p:cNvPr id="263" name="Google Shape;263;p13"/>
          <p:cNvGrpSpPr/>
          <p:nvPr/>
        </p:nvGrpSpPr>
        <p:grpSpPr>
          <a:xfrm>
            <a:off x="9676945" y="4497057"/>
            <a:ext cx="1916379" cy="1905309"/>
            <a:chOff x="10433133" y="3200400"/>
            <a:chExt cx="3186000" cy="3202200"/>
          </a:xfrm>
        </p:grpSpPr>
        <p:sp>
          <p:nvSpPr>
            <p:cNvPr id="264" name="Google Shape;264;p13"/>
            <p:cNvSpPr/>
            <p:nvPr/>
          </p:nvSpPr>
          <p:spPr>
            <a:xfrm>
              <a:off x="10433133" y="3200400"/>
              <a:ext cx="3186000" cy="3202200"/>
            </a:xfrm>
            <a:prstGeom prst="donut">
              <a:avLst>
                <a:gd name="adj" fmla="val 10021"/>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Roboto"/>
                <a:ea typeface="Roboto"/>
                <a:cs typeface="Roboto"/>
                <a:sym typeface="Roboto"/>
              </a:endParaRPr>
            </a:p>
          </p:txBody>
        </p:sp>
        <p:sp>
          <p:nvSpPr>
            <p:cNvPr id="265" name="Google Shape;265;p13"/>
            <p:cNvSpPr/>
            <p:nvPr/>
          </p:nvSpPr>
          <p:spPr>
            <a:xfrm rot="10800000" flipH="1">
              <a:off x="11378474" y="3429000"/>
              <a:ext cx="1295400" cy="2133600"/>
            </a:xfrm>
            <a:prstGeom prst="up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Roboto"/>
                <a:ea typeface="Roboto"/>
                <a:cs typeface="Roboto"/>
                <a:sym typeface="Roboto"/>
              </a:endParaRPr>
            </a:p>
          </p:txBody>
        </p:sp>
      </p:grpSp>
      <p:sp>
        <p:nvSpPr>
          <p:cNvPr id="266" name="Google Shape;266;p13"/>
          <p:cNvSpPr txBox="1"/>
          <p:nvPr/>
        </p:nvSpPr>
        <p:spPr>
          <a:xfrm>
            <a:off x="3342010" y="4496950"/>
            <a:ext cx="6335400" cy="373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Better social-emotional skills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Improved attitudes about self, others, and school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Positive classroom behavior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11 percentile-point gain on standardized achievement tests</a:t>
            </a:r>
            <a:endParaRPr sz="1400" b="0" i="0" u="none" strike="noStrike" cap="none">
              <a:solidFill>
                <a:srgbClr val="000000"/>
              </a:solidFill>
              <a:latin typeface="Arial"/>
              <a:ea typeface="Arial"/>
              <a:cs typeface="Arial"/>
              <a:sym typeface="Arial"/>
            </a:endParaRPr>
          </a:p>
          <a:p>
            <a:pPr marL="342900" marR="0" lvl="0" indent="-152400" algn="l" rtl="0">
              <a:lnSpc>
                <a:spcPct val="100000"/>
              </a:lnSpc>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267" name="Google Shape;267;p13"/>
          <p:cNvSpPr txBox="1"/>
          <p:nvPr/>
        </p:nvSpPr>
        <p:spPr>
          <a:xfrm>
            <a:off x="11898768" y="4589415"/>
            <a:ext cx="5410200" cy="168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Fewer conduct problems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Less emotional stress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Lower drug use</a:t>
            </a:r>
            <a:endParaRPr sz="1400" b="0" i="0" u="none" strike="noStrike" cap="none">
              <a:solidFill>
                <a:srgbClr val="000000"/>
              </a:solidFill>
              <a:latin typeface="Arial"/>
              <a:ea typeface="Arial"/>
              <a:cs typeface="Arial"/>
              <a:sym typeface="Arial"/>
            </a:endParaRPr>
          </a:p>
        </p:txBody>
      </p:sp>
      <p:sp>
        <p:nvSpPr>
          <p:cNvPr id="268" name="Google Shape;268;p13"/>
          <p:cNvSpPr txBox="1"/>
          <p:nvPr/>
        </p:nvSpPr>
        <p:spPr>
          <a:xfrm>
            <a:off x="5084" y="2743200"/>
            <a:ext cx="18288001"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                          </a:t>
            </a:r>
            <a:r>
              <a:rPr lang="en-US" sz="4000" b="1" i="0" u="none" strike="noStrike" cap="none">
                <a:solidFill>
                  <a:schemeClr val="lt1"/>
                </a:solidFill>
                <a:latin typeface="Roboto"/>
                <a:ea typeface="Roboto"/>
                <a:cs typeface="Roboto"/>
                <a:sym typeface="Roboto"/>
              </a:rPr>
              <a:t>Science Links SEL to Student Gains:</a:t>
            </a:r>
            <a:r>
              <a:rPr lang="en-US" sz="4000" b="0" i="0" u="none" strike="noStrike" cap="none">
                <a:solidFill>
                  <a:schemeClr val="lt1"/>
                </a:solidFill>
                <a:latin typeface="Roboto"/>
                <a:ea typeface="Roboto"/>
                <a:cs typeface="Roboto"/>
                <a:sym typeface="Roboto"/>
              </a:rPr>
              <a:t> </a:t>
            </a:r>
            <a:endParaRPr sz="1400" b="0" i="0" u="none" strike="noStrike" cap="none">
              <a:solidFill>
                <a:srgbClr val="000000"/>
              </a:solidFill>
              <a:latin typeface="Arial"/>
              <a:ea typeface="Arial"/>
              <a:cs typeface="Arial"/>
              <a:sym typeface="Arial"/>
            </a:endParaRPr>
          </a:p>
        </p:txBody>
      </p:sp>
      <p:sp>
        <p:nvSpPr>
          <p:cNvPr id="269" name="Google Shape;269;p13"/>
          <p:cNvSpPr txBox="1"/>
          <p:nvPr/>
        </p:nvSpPr>
        <p:spPr>
          <a:xfrm>
            <a:off x="5084" y="8017650"/>
            <a:ext cx="18288001"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                                             …and adults benefit too</a:t>
            </a:r>
            <a:endParaRPr sz="1400" b="0" i="0" u="none" strike="noStrike" cap="none">
              <a:solidFill>
                <a:srgbClr val="000000"/>
              </a:solidFill>
              <a:latin typeface="Arial"/>
              <a:ea typeface="Arial"/>
              <a:cs typeface="Arial"/>
              <a:sym typeface="Arial"/>
            </a:endParaRPr>
          </a:p>
        </p:txBody>
      </p:sp>
      <p:sp>
        <p:nvSpPr>
          <p:cNvPr id="270" name="Google Shape;270;p13"/>
          <p:cNvSpPr txBox="1"/>
          <p:nvPr/>
        </p:nvSpPr>
        <p:spPr>
          <a:xfrm>
            <a:off x="3331124" y="9614936"/>
            <a:ext cx="5965200" cy="342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Teachers who possess social and emotional competencies are </a:t>
            </a:r>
            <a:r>
              <a:rPr lang="en-US" sz="3000" b="1" i="0" u="none" strike="noStrike" cap="none">
                <a:solidFill>
                  <a:schemeClr val="dk1"/>
                </a:solidFill>
                <a:latin typeface="Calibri"/>
                <a:ea typeface="Calibri"/>
                <a:cs typeface="Calibri"/>
                <a:sym typeface="Calibri"/>
              </a:rPr>
              <a:t>more likely to stay in the classroom longer</a:t>
            </a:r>
            <a:r>
              <a:rPr lang="en-US" sz="3000" b="0" i="0" u="none" strike="noStrike" cap="none">
                <a:solidFill>
                  <a:schemeClr val="dk1"/>
                </a:solidFill>
                <a:latin typeface="Calibri"/>
                <a:ea typeface="Calibri"/>
                <a:cs typeface="Calibri"/>
                <a:sym typeface="Calibri"/>
              </a:rPr>
              <a:t> because they’re able to work more effectively with challenging students —one of the main causes of burnout.</a:t>
            </a:r>
            <a:endParaRPr sz="1400" b="0" i="0" u="none" strike="noStrike" cap="none">
              <a:solidFill>
                <a:srgbClr val="000000"/>
              </a:solidFill>
              <a:latin typeface="Arial"/>
              <a:ea typeface="Arial"/>
              <a:cs typeface="Arial"/>
              <a:sym typeface="Arial"/>
            </a:endParaRPr>
          </a:p>
          <a:p>
            <a:pPr marL="342900" marR="0" lvl="0" indent="-152400" algn="l" rtl="0">
              <a:lnSpc>
                <a:spcPct val="100000"/>
              </a:lnSpc>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pic>
        <p:nvPicPr>
          <p:cNvPr id="271" name="Google Shape;271;p13" descr="Clock"/>
          <p:cNvPicPr preferRelativeResize="0"/>
          <p:nvPr/>
        </p:nvPicPr>
        <p:blipFill rotWithShape="1">
          <a:blip r:embed="rId3">
            <a:alphaModFix/>
          </a:blip>
          <a:srcRect/>
          <a:stretch/>
        </p:blipFill>
        <p:spPr>
          <a:xfrm>
            <a:off x="1018230" y="9407814"/>
            <a:ext cx="2151244" cy="2151244"/>
          </a:xfrm>
          <a:prstGeom prst="rect">
            <a:avLst/>
          </a:prstGeom>
          <a:noFill/>
          <a:ln>
            <a:noFill/>
          </a:ln>
        </p:spPr>
      </p:pic>
      <p:sp>
        <p:nvSpPr>
          <p:cNvPr id="272" name="Google Shape;272;p13"/>
          <p:cNvSpPr/>
          <p:nvPr/>
        </p:nvSpPr>
        <p:spPr>
          <a:xfrm>
            <a:off x="12120879" y="9506448"/>
            <a:ext cx="5708400" cy="33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Statistically significant associations between measured social-emotional skills in kindergarten and key young adult outcomes across multiple domains of </a:t>
            </a:r>
            <a:r>
              <a:rPr lang="en-US" sz="3000" b="1" i="0" u="none" strike="noStrike" cap="none">
                <a:solidFill>
                  <a:schemeClr val="dk1"/>
                </a:solidFill>
                <a:latin typeface="Calibri"/>
                <a:ea typeface="Calibri"/>
                <a:cs typeface="Calibri"/>
                <a:sym typeface="Calibri"/>
              </a:rPr>
              <a:t>education, employment, criminal activity, substance use, and mental health</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 </a:t>
            </a:r>
            <a:endParaRPr sz="3000" b="0" i="0" u="none" strike="noStrike" cap="none">
              <a:solidFill>
                <a:schemeClr val="dk1"/>
              </a:solidFill>
              <a:latin typeface="Calibri"/>
              <a:ea typeface="Calibri"/>
              <a:cs typeface="Calibri"/>
              <a:sym typeface="Calibri"/>
            </a:endParaRPr>
          </a:p>
        </p:txBody>
      </p:sp>
      <p:pic>
        <p:nvPicPr>
          <p:cNvPr id="273" name="Google Shape;273;p13" descr="Brain in head"/>
          <p:cNvPicPr preferRelativeResize="0"/>
          <p:nvPr/>
        </p:nvPicPr>
        <p:blipFill rotWithShape="1">
          <a:blip r:embed="rId4">
            <a:alphaModFix/>
          </a:blip>
          <a:srcRect/>
          <a:stretch/>
        </p:blipFill>
        <p:spPr>
          <a:xfrm>
            <a:off x="9841368" y="9478294"/>
            <a:ext cx="2057400" cy="2057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p:nvPr/>
        </p:nvSpPr>
        <p:spPr>
          <a:xfrm>
            <a:off x="0" y="0"/>
            <a:ext cx="6400800" cy="13716000"/>
          </a:xfrm>
          <a:prstGeom prst="rect">
            <a:avLst/>
          </a:prstGeom>
          <a:solidFill>
            <a:srgbClr val="253746">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grpSp>
        <p:nvGrpSpPr>
          <p:cNvPr id="280" name="Google Shape;280;p14"/>
          <p:cNvGrpSpPr/>
          <p:nvPr/>
        </p:nvGrpSpPr>
        <p:grpSpPr>
          <a:xfrm>
            <a:off x="768350" y="3733800"/>
            <a:ext cx="4864100" cy="5867400"/>
            <a:chOff x="6711950" y="4457700"/>
            <a:chExt cx="4864100" cy="5867400"/>
          </a:xfrm>
        </p:grpSpPr>
        <p:sp>
          <p:nvSpPr>
            <p:cNvPr id="281" name="Google Shape;281;p14"/>
            <p:cNvSpPr txBox="1"/>
            <p:nvPr/>
          </p:nvSpPr>
          <p:spPr>
            <a:xfrm>
              <a:off x="6863443" y="4621054"/>
              <a:ext cx="4561114" cy="56323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0" i="0" u="none" strike="noStrike" cap="none">
                  <a:solidFill>
                    <a:schemeClr val="dk2"/>
                  </a:solidFill>
                  <a:latin typeface="Arial"/>
                  <a:ea typeface="Arial"/>
                  <a:cs typeface="Arial"/>
                  <a:sym typeface="Arial"/>
                </a:rPr>
                <a:t>Demand is at an all- time high in every sector</a:t>
              </a:r>
              <a:endParaRPr sz="7200" b="0" i="0" u="none" strike="noStrike" cap="none">
                <a:solidFill>
                  <a:schemeClr val="dk2"/>
                </a:solidFill>
                <a:latin typeface="Arial"/>
                <a:ea typeface="Arial"/>
                <a:cs typeface="Arial"/>
                <a:sym typeface="Arial"/>
              </a:endParaRPr>
            </a:p>
          </p:txBody>
        </p:sp>
        <p:grpSp>
          <p:nvGrpSpPr>
            <p:cNvPr id="282" name="Google Shape;282;p14"/>
            <p:cNvGrpSpPr/>
            <p:nvPr/>
          </p:nvGrpSpPr>
          <p:grpSpPr>
            <a:xfrm>
              <a:off x="6711950" y="4457700"/>
              <a:ext cx="685800" cy="685800"/>
              <a:chOff x="6324600" y="4114799"/>
              <a:chExt cx="685800" cy="685800"/>
            </a:xfrm>
          </p:grpSpPr>
          <p:cxnSp>
            <p:nvCxnSpPr>
              <p:cNvPr id="283" name="Google Shape;283;p14"/>
              <p:cNvCxnSpPr/>
              <p:nvPr/>
            </p:nvCxnSpPr>
            <p:spPr>
              <a:xfrm rot="10800000">
                <a:off x="6324600" y="4114799"/>
                <a:ext cx="0" cy="685800"/>
              </a:xfrm>
              <a:prstGeom prst="straightConnector1">
                <a:avLst/>
              </a:prstGeom>
              <a:noFill/>
              <a:ln w="38100" cap="sq" cmpd="sng">
                <a:solidFill>
                  <a:schemeClr val="dk2"/>
                </a:solidFill>
                <a:prstDash val="solid"/>
                <a:bevel/>
                <a:headEnd type="none" w="sm" len="sm"/>
                <a:tailEnd type="none" w="sm" len="sm"/>
              </a:ln>
            </p:spPr>
          </p:cxnSp>
          <p:cxnSp>
            <p:nvCxnSpPr>
              <p:cNvPr id="284" name="Google Shape;284;p14"/>
              <p:cNvCxnSpPr/>
              <p:nvPr/>
            </p:nvCxnSpPr>
            <p:spPr>
              <a:xfrm>
                <a:off x="6324600" y="4114799"/>
                <a:ext cx="685800" cy="0"/>
              </a:xfrm>
              <a:prstGeom prst="straightConnector1">
                <a:avLst/>
              </a:prstGeom>
              <a:noFill/>
              <a:ln w="38100" cap="sq" cmpd="sng">
                <a:solidFill>
                  <a:schemeClr val="dk2"/>
                </a:solidFill>
                <a:prstDash val="solid"/>
                <a:bevel/>
                <a:headEnd type="none" w="sm" len="sm"/>
                <a:tailEnd type="none" w="sm" len="sm"/>
              </a:ln>
            </p:spPr>
          </p:cxnSp>
        </p:grpSp>
        <p:grpSp>
          <p:nvGrpSpPr>
            <p:cNvPr id="285" name="Google Shape;285;p14"/>
            <p:cNvGrpSpPr/>
            <p:nvPr/>
          </p:nvGrpSpPr>
          <p:grpSpPr>
            <a:xfrm rot="10800000">
              <a:off x="10890250" y="9639300"/>
              <a:ext cx="685800" cy="685800"/>
              <a:chOff x="6324600" y="-381001"/>
              <a:chExt cx="685800" cy="685800"/>
            </a:xfrm>
          </p:grpSpPr>
          <p:cxnSp>
            <p:nvCxnSpPr>
              <p:cNvPr id="286" name="Google Shape;286;p14"/>
              <p:cNvCxnSpPr/>
              <p:nvPr/>
            </p:nvCxnSpPr>
            <p:spPr>
              <a:xfrm rot="10800000">
                <a:off x="6324600" y="-381001"/>
                <a:ext cx="0" cy="685800"/>
              </a:xfrm>
              <a:prstGeom prst="straightConnector1">
                <a:avLst/>
              </a:prstGeom>
              <a:noFill/>
              <a:ln w="38100" cap="sq" cmpd="sng">
                <a:solidFill>
                  <a:schemeClr val="dk2"/>
                </a:solidFill>
                <a:prstDash val="solid"/>
                <a:bevel/>
                <a:headEnd type="none" w="sm" len="sm"/>
                <a:tailEnd type="none" w="sm" len="sm"/>
              </a:ln>
            </p:spPr>
          </p:cxnSp>
          <p:cxnSp>
            <p:nvCxnSpPr>
              <p:cNvPr id="287" name="Google Shape;287;p14"/>
              <p:cNvCxnSpPr/>
              <p:nvPr/>
            </p:nvCxnSpPr>
            <p:spPr>
              <a:xfrm>
                <a:off x="6324600" y="-381001"/>
                <a:ext cx="685800" cy="0"/>
              </a:xfrm>
              <a:prstGeom prst="straightConnector1">
                <a:avLst/>
              </a:prstGeom>
              <a:noFill/>
              <a:ln w="38100" cap="sq" cmpd="sng">
                <a:solidFill>
                  <a:schemeClr val="dk2"/>
                </a:solidFill>
                <a:prstDash val="solid"/>
                <a:bevel/>
                <a:headEnd type="none" w="sm" len="sm"/>
                <a:tailEnd type="none" w="sm" len="sm"/>
              </a:ln>
            </p:spPr>
          </p:cxnSp>
        </p:grpSp>
      </p:grpSp>
      <p:grpSp>
        <p:nvGrpSpPr>
          <p:cNvPr id="288" name="Google Shape;288;p14"/>
          <p:cNvGrpSpPr/>
          <p:nvPr/>
        </p:nvGrpSpPr>
        <p:grpSpPr>
          <a:xfrm>
            <a:off x="6934200" y="228600"/>
            <a:ext cx="10591800" cy="2215991"/>
            <a:chOff x="3276600" y="3205810"/>
            <a:chExt cx="10363200" cy="1944034"/>
          </a:xfrm>
        </p:grpSpPr>
        <p:sp>
          <p:nvSpPr>
            <p:cNvPr id="289" name="Google Shape;289;p14"/>
            <p:cNvSpPr/>
            <p:nvPr/>
          </p:nvSpPr>
          <p:spPr>
            <a:xfrm>
              <a:off x="3276600" y="3298531"/>
              <a:ext cx="914400" cy="914400"/>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14"/>
            <p:cNvSpPr txBox="1"/>
            <p:nvPr/>
          </p:nvSpPr>
          <p:spPr>
            <a:xfrm>
              <a:off x="4419600" y="3205810"/>
              <a:ext cx="9220200" cy="19440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public  </a:t>
              </a:r>
              <a:br>
                <a:rPr lang="en-US" sz="3600" b="1" i="0" u="none" strike="noStrike" cap="none">
                  <a:solidFill>
                    <a:srgbClr val="0070C0"/>
                  </a:solidFill>
                  <a:latin typeface="Arial"/>
                  <a:ea typeface="Arial"/>
                  <a:cs typeface="Arial"/>
                  <a:sym typeface="Arial"/>
                </a:rPr>
              </a:br>
              <a:r>
                <a:rPr lang="en-US" sz="2800" b="0" i="0" u="none" strike="noStrike" cap="none">
                  <a:solidFill>
                    <a:srgbClr val="696989"/>
                  </a:solidFill>
                  <a:latin typeface="Arial"/>
                  <a:ea typeface="Arial"/>
                  <a:cs typeface="Arial"/>
                  <a:sym typeface="Arial"/>
                </a:rPr>
                <a:t>Most important factor in school quality: </a:t>
              </a:r>
              <a:r>
                <a:rPr lang="en-US" sz="2800" b="0" i="0" u="none" strike="noStrike" cap="none">
                  <a:solidFill>
                    <a:srgbClr val="0070C0"/>
                  </a:solidFill>
                  <a:latin typeface="Arial"/>
                  <a:ea typeface="Arial"/>
                  <a:cs typeface="Arial"/>
                  <a:sym typeface="Arial"/>
                </a:rPr>
                <a:t>teach cooperation, respect, problem solving</a:t>
              </a:r>
              <a:endParaRPr/>
            </a:p>
            <a:p>
              <a:pPr marL="0" marR="0" lvl="0" indent="0" algn="r" rtl="0">
                <a:lnSpc>
                  <a:spcPct val="100000"/>
                </a:lnSpc>
                <a:spcBef>
                  <a:spcPts val="0"/>
                </a:spcBef>
                <a:spcAft>
                  <a:spcPts val="0"/>
                </a:spcAft>
                <a:buNone/>
              </a:pPr>
              <a:r>
                <a:rPr lang="en-US" sz="1400" b="0" i="1" u="none" strike="noStrike" cap="none">
                  <a:solidFill>
                    <a:srgbClr val="253746"/>
                  </a:solidFill>
                  <a:latin typeface="Arial"/>
                  <a:ea typeface="Arial"/>
                  <a:cs typeface="Arial"/>
                  <a:sym typeface="Arial"/>
                </a:rPr>
                <a:t>PDK Poll, 2017</a:t>
              </a:r>
              <a:endParaRPr/>
            </a:p>
            <a:p>
              <a:pPr marL="0" marR="0" lvl="0" indent="0" algn="l" rtl="0">
                <a:lnSpc>
                  <a:spcPct val="100000"/>
                </a:lnSpc>
                <a:spcBef>
                  <a:spcPts val="0"/>
                </a:spcBef>
                <a:spcAft>
                  <a:spcPts val="0"/>
                </a:spcAft>
                <a:buNone/>
              </a:pPr>
              <a:endParaRPr sz="2800" b="1" i="0" u="none" strike="noStrike" cap="none">
                <a:solidFill>
                  <a:srgbClr val="0070C0"/>
                </a:solidFill>
                <a:latin typeface="Arial"/>
                <a:ea typeface="Arial"/>
                <a:cs typeface="Arial"/>
                <a:sym typeface="Arial"/>
              </a:endParaRPr>
            </a:p>
          </p:txBody>
        </p:sp>
      </p:grpSp>
      <p:sp>
        <p:nvSpPr>
          <p:cNvPr id="291" name="Google Shape;291;p14"/>
          <p:cNvSpPr txBox="1"/>
          <p:nvPr/>
        </p:nvSpPr>
        <p:spPr>
          <a:xfrm>
            <a:off x="8102413" y="2076879"/>
            <a:ext cx="9423587"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employers</a:t>
            </a:r>
            <a:br>
              <a:rPr lang="en-US" sz="3600" b="0" i="0" u="none" strike="noStrike" cap="none">
                <a:solidFill>
                  <a:srgbClr val="253746"/>
                </a:solidFill>
                <a:latin typeface="Arial"/>
                <a:ea typeface="Arial"/>
                <a:cs typeface="Arial"/>
                <a:sym typeface="Arial"/>
              </a:rPr>
            </a:br>
            <a:r>
              <a:rPr lang="en-US" sz="2800" b="0" i="0" u="none" strike="noStrike" cap="none">
                <a:solidFill>
                  <a:srgbClr val="253746"/>
                </a:solidFill>
                <a:latin typeface="Arial"/>
                <a:ea typeface="Arial"/>
                <a:cs typeface="Arial"/>
                <a:sym typeface="Arial"/>
              </a:rPr>
              <a:t>growth in jobs that require </a:t>
            </a:r>
            <a:r>
              <a:rPr lang="en-US" sz="2800" b="0" i="0" u="none" strike="noStrike" cap="none">
                <a:solidFill>
                  <a:srgbClr val="0078C0"/>
                </a:solidFill>
                <a:latin typeface="Arial"/>
                <a:ea typeface="Arial"/>
                <a:cs typeface="Arial"/>
                <a:sym typeface="Arial"/>
              </a:rPr>
              <a:t>mastery of SEL skills outpaced growth of all other jobs</a:t>
            </a:r>
            <a:endParaRPr/>
          </a:p>
          <a:p>
            <a:pPr marL="0" marR="0" lvl="0" indent="0" algn="r" rtl="0">
              <a:lnSpc>
                <a:spcPct val="100000"/>
              </a:lnSpc>
              <a:spcBef>
                <a:spcPts val="0"/>
              </a:spcBef>
              <a:spcAft>
                <a:spcPts val="0"/>
              </a:spcAft>
              <a:buNone/>
            </a:pPr>
            <a:r>
              <a:rPr lang="en-US" sz="1400" b="0" i="1" u="none" strike="noStrike" cap="none">
                <a:solidFill>
                  <a:srgbClr val="04040D"/>
                </a:solidFill>
                <a:latin typeface="Arial"/>
                <a:ea typeface="Arial"/>
                <a:cs typeface="Arial"/>
                <a:sym typeface="Arial"/>
              </a:rPr>
              <a:t>National Bureau of Economic Research, 2015</a:t>
            </a:r>
            <a:endParaRPr/>
          </a:p>
        </p:txBody>
      </p:sp>
      <p:sp>
        <p:nvSpPr>
          <p:cNvPr id="292" name="Google Shape;292;p14"/>
          <p:cNvSpPr txBox="1"/>
          <p:nvPr/>
        </p:nvSpPr>
        <p:spPr>
          <a:xfrm>
            <a:off x="8102413" y="3820950"/>
            <a:ext cx="9423587"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district personnel</a:t>
            </a:r>
            <a:r>
              <a:rPr lang="en-US" sz="4000" b="0" i="0" u="none" strike="noStrike" cap="none">
                <a:solidFill>
                  <a:srgbClr val="696989"/>
                </a:solidFill>
                <a:latin typeface="Arial"/>
                <a:ea typeface="Arial"/>
                <a:cs typeface="Arial"/>
                <a:sym typeface="Arial"/>
              </a:rPr>
              <a:t> </a:t>
            </a:r>
            <a:br>
              <a:rPr lang="en-US" sz="4000" b="0" i="0" u="none" strike="noStrike" cap="none">
                <a:solidFill>
                  <a:srgbClr val="696989"/>
                </a:solidFill>
                <a:latin typeface="Arial"/>
                <a:ea typeface="Arial"/>
                <a:cs typeface="Arial"/>
                <a:sym typeface="Arial"/>
              </a:rPr>
            </a:br>
            <a:r>
              <a:rPr lang="en-US" sz="2800" b="0" i="0" u="none" strike="noStrike" cap="none">
                <a:solidFill>
                  <a:srgbClr val="696989"/>
                </a:solidFill>
                <a:latin typeface="Arial"/>
                <a:ea typeface="Arial"/>
                <a:cs typeface="Arial"/>
                <a:sym typeface="Arial"/>
              </a:rPr>
              <a:t>strong consensus among school/district administrators: </a:t>
            </a:r>
            <a:r>
              <a:rPr lang="en-US" sz="2800" b="0" i="0" u="none" strike="noStrike" cap="none">
                <a:solidFill>
                  <a:srgbClr val="0070C0"/>
                </a:solidFill>
                <a:latin typeface="Arial"/>
                <a:ea typeface="Arial"/>
                <a:cs typeface="Arial"/>
                <a:sym typeface="Arial"/>
              </a:rPr>
              <a:t>SEL skills are important &amp; should be taught in schools to all students</a:t>
            </a:r>
            <a:br>
              <a:rPr lang="en-US" sz="2800" b="0" i="0" u="none" strike="noStrike" cap="none">
                <a:solidFill>
                  <a:srgbClr val="0070C0"/>
                </a:solidFill>
                <a:latin typeface="Arial"/>
                <a:ea typeface="Arial"/>
                <a:cs typeface="Arial"/>
                <a:sym typeface="Arial"/>
              </a:rPr>
            </a:br>
            <a:r>
              <a:rPr lang="en-US" sz="2400" b="0" i="0" u="none" strike="noStrike" cap="none">
                <a:solidFill>
                  <a:srgbClr val="0070C0"/>
                </a:solidFill>
                <a:latin typeface="Arial"/>
                <a:ea typeface="Arial"/>
                <a:cs typeface="Arial"/>
                <a:sym typeface="Arial"/>
              </a:rPr>
              <a:t>                                                                                    </a:t>
            </a:r>
            <a:r>
              <a:rPr lang="en-US" sz="1400" b="0" i="1" u="none" strike="noStrike" cap="none">
                <a:solidFill>
                  <a:srgbClr val="04040D"/>
                </a:solidFill>
                <a:latin typeface="Arial"/>
                <a:ea typeface="Arial"/>
                <a:cs typeface="Arial"/>
                <a:sym typeface="Arial"/>
              </a:rPr>
              <a:t>Ready to Lead </a:t>
            </a:r>
            <a:r>
              <a:rPr lang="en-US" sz="1400" b="0" i="1" u="none" strike="noStrike" cap="none">
                <a:solidFill>
                  <a:srgbClr val="04040D"/>
                </a:solidFill>
                <a:latin typeface="Calibri"/>
                <a:ea typeface="Calibri"/>
                <a:cs typeface="Calibri"/>
                <a:sym typeface="Calibri"/>
              </a:rPr>
              <a:t>survey, 2017</a:t>
            </a:r>
            <a:endParaRPr/>
          </a:p>
          <a:p>
            <a:pPr marL="0" marR="0" lvl="0" indent="0" algn="l" rtl="0">
              <a:lnSpc>
                <a:spcPct val="100000"/>
              </a:lnSpc>
              <a:spcBef>
                <a:spcPts val="0"/>
              </a:spcBef>
              <a:spcAft>
                <a:spcPts val="0"/>
              </a:spcAft>
              <a:buNone/>
            </a:pPr>
            <a:endParaRPr sz="2400" b="1" i="0" u="none" strike="noStrike" cap="none">
              <a:solidFill>
                <a:srgbClr val="0070C0"/>
              </a:solidFill>
              <a:latin typeface="Arial"/>
              <a:ea typeface="Arial"/>
              <a:cs typeface="Arial"/>
              <a:sym typeface="Arial"/>
            </a:endParaRPr>
          </a:p>
        </p:txBody>
      </p:sp>
      <p:sp>
        <p:nvSpPr>
          <p:cNvPr id="293" name="Google Shape;293;p14"/>
          <p:cNvSpPr txBox="1"/>
          <p:nvPr/>
        </p:nvSpPr>
        <p:spPr>
          <a:xfrm>
            <a:off x="8102413" y="7696200"/>
            <a:ext cx="9423587"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teachers</a:t>
            </a:r>
            <a:endParaRPr/>
          </a:p>
          <a:p>
            <a:pPr marL="0" marR="0" lvl="0" indent="0" algn="l" rtl="0">
              <a:lnSpc>
                <a:spcPct val="100000"/>
              </a:lnSpc>
              <a:spcBef>
                <a:spcPts val="0"/>
              </a:spcBef>
              <a:spcAft>
                <a:spcPts val="0"/>
              </a:spcAft>
              <a:buNone/>
            </a:pPr>
            <a:r>
              <a:rPr lang="en-US" sz="2800" b="0" i="0" u="none" strike="noStrike" cap="none">
                <a:solidFill>
                  <a:srgbClr val="253746"/>
                </a:solidFill>
                <a:latin typeface="Arial"/>
                <a:ea typeface="Arial"/>
                <a:cs typeface="Arial"/>
                <a:sym typeface="Arial"/>
              </a:rPr>
              <a:t>93% of teachers want </a:t>
            </a:r>
            <a:r>
              <a:rPr lang="en-US" sz="2800" b="0" i="0" u="none" strike="noStrike" cap="none">
                <a:solidFill>
                  <a:srgbClr val="0078C0"/>
                </a:solidFill>
                <a:latin typeface="Arial"/>
                <a:ea typeface="Arial"/>
                <a:cs typeface="Arial"/>
                <a:sym typeface="Arial"/>
              </a:rPr>
              <a:t>a greater focus on social and emotional learning</a:t>
            </a:r>
            <a:r>
              <a:rPr lang="en-US" sz="2800" b="0" i="1" u="none" strike="noStrike" cap="none">
                <a:solidFill>
                  <a:schemeClr val="dk1"/>
                </a:solidFill>
                <a:latin typeface="Arial"/>
                <a:ea typeface="Arial"/>
                <a:cs typeface="Arial"/>
                <a:sym typeface="Arial"/>
              </a:rPr>
              <a:t> </a:t>
            </a:r>
            <a:endParaRPr/>
          </a:p>
          <a:p>
            <a:pPr marL="0" marR="0" lvl="0" indent="0" algn="r" rtl="0">
              <a:lnSpc>
                <a:spcPct val="100000"/>
              </a:lnSpc>
              <a:spcBef>
                <a:spcPts val="0"/>
              </a:spcBef>
              <a:spcAft>
                <a:spcPts val="0"/>
              </a:spcAft>
              <a:buNone/>
            </a:pPr>
            <a:r>
              <a:rPr lang="en-US" sz="1400" b="0" i="1" u="none" strike="noStrike" cap="none">
                <a:solidFill>
                  <a:schemeClr val="dk1"/>
                </a:solidFill>
                <a:latin typeface="Calibri"/>
                <a:ea typeface="Calibri"/>
                <a:cs typeface="Calibri"/>
                <a:sym typeface="Calibri"/>
              </a:rPr>
              <a:t>Missing Piece survey, 2013</a:t>
            </a:r>
            <a:endParaRPr sz="1400" b="0" i="0" u="none" strike="noStrike" cap="none">
              <a:solidFill>
                <a:srgbClr val="0078C0"/>
              </a:solidFill>
              <a:latin typeface="Calibri"/>
              <a:ea typeface="Calibri"/>
              <a:cs typeface="Calibri"/>
              <a:sym typeface="Calibri"/>
            </a:endParaRPr>
          </a:p>
        </p:txBody>
      </p:sp>
      <p:sp>
        <p:nvSpPr>
          <p:cNvPr id="294" name="Google Shape;294;p14"/>
          <p:cNvSpPr txBox="1"/>
          <p:nvPr/>
        </p:nvSpPr>
        <p:spPr>
          <a:xfrm>
            <a:off x="8102413" y="9372600"/>
            <a:ext cx="9956987"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8C0"/>
                </a:solidFill>
                <a:latin typeface="Arial"/>
                <a:ea typeface="Arial"/>
                <a:cs typeface="Arial"/>
                <a:sym typeface="Arial"/>
              </a:rPr>
              <a:t>parents</a:t>
            </a:r>
            <a:endParaRPr/>
          </a:p>
          <a:p>
            <a:pPr marL="0" marR="0" lvl="0" indent="0" algn="l" rtl="0">
              <a:lnSpc>
                <a:spcPct val="100000"/>
              </a:lnSpc>
              <a:spcBef>
                <a:spcPts val="0"/>
              </a:spcBef>
              <a:spcAft>
                <a:spcPts val="0"/>
              </a:spcAft>
              <a:buNone/>
            </a:pPr>
            <a:r>
              <a:rPr lang="en-US" sz="2800" b="0" i="0" u="none" strike="noStrike" cap="none">
                <a:solidFill>
                  <a:srgbClr val="0078C0"/>
                </a:solidFill>
                <a:latin typeface="Arial"/>
                <a:ea typeface="Arial"/>
                <a:cs typeface="Arial"/>
                <a:sym typeface="Arial"/>
              </a:rPr>
              <a:t>3 out of 5 give</a:t>
            </a:r>
            <a:r>
              <a:rPr lang="en-US" sz="2800" b="0" i="0" u="none" strike="noStrike" cap="none">
                <a:solidFill>
                  <a:srgbClr val="253746"/>
                </a:solidFill>
                <a:latin typeface="Arial"/>
                <a:ea typeface="Arial"/>
                <a:cs typeface="Arial"/>
                <a:sym typeface="Arial"/>
              </a:rPr>
              <a:t> </a:t>
            </a:r>
            <a:r>
              <a:rPr lang="en-US" sz="2800" b="0" i="0" u="none" strike="noStrike" cap="none">
                <a:solidFill>
                  <a:srgbClr val="0070C0"/>
                </a:solidFill>
                <a:latin typeface="Arial"/>
                <a:ea typeface="Arial"/>
                <a:cs typeface="Arial"/>
                <a:sym typeface="Arial"/>
              </a:rPr>
              <a:t>greater importance to their children being happy &amp; not overly stressed, </a:t>
            </a:r>
            <a:r>
              <a:rPr lang="en-US" sz="2800" b="0" i="0" u="none" strike="noStrike" cap="none">
                <a:solidFill>
                  <a:schemeClr val="dk1"/>
                </a:solidFill>
                <a:latin typeface="Arial"/>
                <a:ea typeface="Arial"/>
                <a:cs typeface="Arial"/>
                <a:sym typeface="Arial"/>
              </a:rPr>
              <a:t>than doing well in school</a:t>
            </a:r>
            <a:r>
              <a:rPr lang="en-US" sz="2400" b="0" i="0" u="none" strike="noStrike" cap="none">
                <a:solidFill>
                  <a:srgbClr val="000000"/>
                </a:solidFill>
                <a:latin typeface="Arial"/>
                <a:ea typeface="Arial"/>
                <a:cs typeface="Arial"/>
                <a:sym typeface="Arial"/>
              </a:rPr>
              <a:t>			                                             </a:t>
            </a:r>
            <a:r>
              <a:rPr lang="en-US" sz="1400" b="0" i="1" u="none" strike="noStrike" cap="none">
                <a:solidFill>
                  <a:schemeClr val="dk1"/>
                </a:solidFill>
                <a:latin typeface="Arial"/>
                <a:ea typeface="Arial"/>
                <a:cs typeface="Arial"/>
                <a:sym typeface="Arial"/>
              </a:rPr>
              <a:t>Learning Heroes Parent Survey</a:t>
            </a:r>
            <a:r>
              <a:rPr lang="en-US" sz="1400" b="0" i="1" u="none" strike="noStrike" cap="none">
                <a:solidFill>
                  <a:schemeClr val="dk1"/>
                </a:solidFill>
                <a:latin typeface="Calibri"/>
                <a:ea typeface="Calibri"/>
                <a:cs typeface="Calibri"/>
                <a:sym typeface="Calibri"/>
              </a:rPr>
              <a:t>, 2017</a:t>
            </a:r>
            <a:endParaRPr/>
          </a:p>
          <a:p>
            <a:pPr marL="0" marR="0" lvl="0" indent="0" algn="l" rtl="0">
              <a:lnSpc>
                <a:spcPct val="100000"/>
              </a:lnSpc>
              <a:spcBef>
                <a:spcPts val="0"/>
              </a:spcBef>
              <a:spcAft>
                <a:spcPts val="0"/>
              </a:spcAft>
              <a:buNone/>
            </a:pPr>
            <a:endParaRPr sz="3600" b="0" i="0" u="none" strike="noStrike" cap="none">
              <a:solidFill>
                <a:srgbClr val="253746"/>
              </a:solidFill>
              <a:latin typeface="Arial"/>
              <a:ea typeface="Arial"/>
              <a:cs typeface="Arial"/>
              <a:sym typeface="Arial"/>
            </a:endParaRPr>
          </a:p>
        </p:txBody>
      </p:sp>
      <p:sp>
        <p:nvSpPr>
          <p:cNvPr id="295" name="Google Shape;295;p14"/>
          <p:cNvSpPr/>
          <p:nvPr/>
        </p:nvSpPr>
        <p:spPr>
          <a:xfrm>
            <a:off x="6858000" y="2086894"/>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14"/>
          <p:cNvSpPr/>
          <p:nvPr/>
        </p:nvSpPr>
        <p:spPr>
          <a:xfrm>
            <a:off x="6858000" y="3839494"/>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14"/>
          <p:cNvSpPr/>
          <p:nvPr/>
        </p:nvSpPr>
        <p:spPr>
          <a:xfrm>
            <a:off x="6934200" y="7924800"/>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14"/>
          <p:cNvSpPr/>
          <p:nvPr/>
        </p:nvSpPr>
        <p:spPr>
          <a:xfrm>
            <a:off x="6934200" y="9601200"/>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14"/>
          <p:cNvSpPr txBox="1"/>
          <p:nvPr/>
        </p:nvSpPr>
        <p:spPr>
          <a:xfrm>
            <a:off x="8102413" y="5867400"/>
            <a:ext cx="9423587"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Arial"/>
                <a:ea typeface="Arial"/>
                <a:cs typeface="Arial"/>
                <a:sym typeface="Arial"/>
              </a:rPr>
              <a:t>principals</a:t>
            </a:r>
            <a:br>
              <a:rPr lang="en-US" sz="4000" b="0" i="0" u="none" strike="noStrike" cap="none">
                <a:solidFill>
                  <a:srgbClr val="696989"/>
                </a:solidFill>
                <a:latin typeface="Arial"/>
                <a:ea typeface="Arial"/>
                <a:cs typeface="Arial"/>
                <a:sym typeface="Arial"/>
              </a:rPr>
            </a:br>
            <a:r>
              <a:rPr lang="en-US" sz="2800" b="0" i="0" u="none" strike="noStrike" cap="none">
                <a:solidFill>
                  <a:srgbClr val="696989"/>
                </a:solidFill>
                <a:latin typeface="Arial"/>
                <a:ea typeface="Arial"/>
                <a:cs typeface="Arial"/>
                <a:sym typeface="Arial"/>
              </a:rPr>
              <a:t>95% are committed to developing </a:t>
            </a:r>
            <a:r>
              <a:rPr lang="en-US" sz="2800" b="0" i="0" u="none" strike="noStrike" cap="none">
                <a:solidFill>
                  <a:srgbClr val="0070C0"/>
                </a:solidFill>
                <a:latin typeface="Arial"/>
                <a:ea typeface="Arial"/>
                <a:cs typeface="Arial"/>
                <a:sym typeface="Arial"/>
              </a:rPr>
              <a:t>students’ social and emotional skills in their schools </a:t>
            </a:r>
            <a:br>
              <a:rPr lang="en-US" sz="2800" b="0" i="0" u="none" strike="noStrike" cap="none">
                <a:solidFill>
                  <a:srgbClr val="0070C0"/>
                </a:solidFill>
                <a:latin typeface="Arial"/>
                <a:ea typeface="Arial"/>
                <a:cs typeface="Arial"/>
                <a:sym typeface="Arial"/>
              </a:rPr>
            </a:br>
            <a:r>
              <a:rPr lang="en-US" sz="2400" b="0" i="0" u="none" strike="noStrike" cap="none">
                <a:solidFill>
                  <a:srgbClr val="0070C0"/>
                </a:solidFill>
                <a:latin typeface="Arial"/>
                <a:ea typeface="Arial"/>
                <a:cs typeface="Arial"/>
                <a:sym typeface="Arial"/>
              </a:rPr>
              <a:t>                                                                                    </a:t>
            </a:r>
            <a:r>
              <a:rPr lang="en-US" sz="1400" b="0" i="1" u="none" strike="noStrike" cap="none">
                <a:solidFill>
                  <a:srgbClr val="04040D"/>
                </a:solidFill>
                <a:latin typeface="Arial"/>
                <a:ea typeface="Arial"/>
                <a:cs typeface="Arial"/>
                <a:sym typeface="Arial"/>
              </a:rPr>
              <a:t>Ready to Lead </a:t>
            </a:r>
            <a:r>
              <a:rPr lang="en-US" sz="1400" b="0" i="1" u="none" strike="noStrike" cap="none">
                <a:solidFill>
                  <a:srgbClr val="04040D"/>
                </a:solidFill>
                <a:latin typeface="Calibri"/>
                <a:ea typeface="Calibri"/>
                <a:cs typeface="Calibri"/>
                <a:sym typeface="Calibri"/>
              </a:rPr>
              <a:t>survey, 2017</a:t>
            </a:r>
            <a:endParaRPr/>
          </a:p>
          <a:p>
            <a:pPr marL="0" marR="0" lvl="0" indent="0" algn="l" rtl="0">
              <a:lnSpc>
                <a:spcPct val="100000"/>
              </a:lnSpc>
              <a:spcBef>
                <a:spcPts val="0"/>
              </a:spcBef>
              <a:spcAft>
                <a:spcPts val="0"/>
              </a:spcAft>
              <a:buNone/>
            </a:pPr>
            <a:endParaRPr sz="2400" b="1" i="0" u="none" strike="noStrike" cap="none">
              <a:solidFill>
                <a:srgbClr val="0070C0"/>
              </a:solidFill>
              <a:latin typeface="Arial"/>
              <a:ea typeface="Arial"/>
              <a:cs typeface="Arial"/>
              <a:sym typeface="Arial"/>
            </a:endParaRPr>
          </a:p>
        </p:txBody>
      </p:sp>
      <p:sp>
        <p:nvSpPr>
          <p:cNvPr id="300" name="Google Shape;300;p14"/>
          <p:cNvSpPr/>
          <p:nvPr/>
        </p:nvSpPr>
        <p:spPr>
          <a:xfrm>
            <a:off x="6858000" y="6038344"/>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14"/>
          <p:cNvSpPr txBox="1"/>
          <p:nvPr/>
        </p:nvSpPr>
        <p:spPr>
          <a:xfrm>
            <a:off x="8102413" y="11125200"/>
            <a:ext cx="10109387" cy="2431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8C0"/>
                </a:solidFill>
                <a:latin typeface="Arial"/>
                <a:ea typeface="Arial"/>
                <a:cs typeface="Arial"/>
                <a:sym typeface="Arial"/>
              </a:rPr>
              <a:t>young people</a:t>
            </a:r>
            <a:endParaRPr/>
          </a:p>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The majority of high school and recent grads agree that </a:t>
            </a:r>
            <a:r>
              <a:rPr lang="en-US" sz="2800" b="0" i="0" u="none" strike="noStrike" cap="none">
                <a:solidFill>
                  <a:srgbClr val="0078C0"/>
                </a:solidFill>
                <a:latin typeface="Arial"/>
                <a:ea typeface="Arial"/>
                <a:cs typeface="Arial"/>
                <a:sym typeface="Arial"/>
              </a:rPr>
              <a:t>going to a school that focuses on developing SEL skills would help better prepare them for life after high school              						</a:t>
            </a:r>
            <a:r>
              <a:rPr lang="en-US" sz="1400" b="0" i="1" u="none" strike="noStrike" cap="none">
                <a:solidFill>
                  <a:schemeClr val="dk1"/>
                </a:solidFill>
                <a:latin typeface="Arial"/>
                <a:ea typeface="Arial"/>
                <a:cs typeface="Arial"/>
                <a:sym typeface="Arial"/>
              </a:rPr>
              <a:t>Respected Survey</a:t>
            </a:r>
            <a:r>
              <a:rPr lang="en-US" sz="1400" b="0" i="1" u="none" strike="noStrike" cap="none">
                <a:solidFill>
                  <a:schemeClr val="dk1"/>
                </a:solidFill>
                <a:latin typeface="Calibri"/>
                <a:ea typeface="Calibri"/>
                <a:cs typeface="Calibri"/>
                <a:sym typeface="Calibri"/>
              </a:rPr>
              <a:t>, 2018</a:t>
            </a:r>
            <a:endParaRPr sz="1400" b="0" i="0" u="none" strike="noStrike" cap="none">
              <a:solidFill>
                <a:srgbClr val="253746"/>
              </a:solidFill>
              <a:latin typeface="Arial"/>
              <a:ea typeface="Arial"/>
              <a:cs typeface="Arial"/>
              <a:sym typeface="Arial"/>
            </a:endParaRPr>
          </a:p>
        </p:txBody>
      </p:sp>
      <p:sp>
        <p:nvSpPr>
          <p:cNvPr id="302" name="Google Shape;302;p14"/>
          <p:cNvSpPr/>
          <p:nvPr/>
        </p:nvSpPr>
        <p:spPr>
          <a:xfrm>
            <a:off x="6934200" y="11353800"/>
            <a:ext cx="934571" cy="1042319"/>
          </a:xfrm>
          <a:custGeom>
            <a:avLst/>
            <a:gdLst/>
            <a:ahLst/>
            <a:cxnLst/>
            <a:rect l="l" t="t" r="r" b="b"/>
            <a:pathLst>
              <a:path w="176" h="176" extrusionOk="0">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fld id="{00000000-1234-1234-1234-123412341234}" type="slidenum">
              <a:rPr lang="en-US" sz="2700" b="0" i="0" u="none" strike="noStrike" cap="none">
                <a:solidFill>
                  <a:schemeClr val="dk1"/>
                </a:solidFill>
                <a:latin typeface="Roboto"/>
                <a:ea typeface="Roboto"/>
                <a:cs typeface="Roboto"/>
                <a:sym typeface="Roboto"/>
              </a:rPr>
              <a:t>15</a:t>
            </a:fld>
            <a:endParaRPr sz="2700" b="0" i="0" u="none" strike="noStrike" cap="none">
              <a:solidFill>
                <a:schemeClr val="dk1"/>
              </a:solidFill>
              <a:latin typeface="Roboto"/>
              <a:ea typeface="Roboto"/>
              <a:cs typeface="Roboto"/>
              <a:sym typeface="Roboto"/>
            </a:endParaRPr>
          </a:p>
        </p:txBody>
      </p:sp>
      <p:sp>
        <p:nvSpPr>
          <p:cNvPr id="308" name="Google Shape;308;p15"/>
          <p:cNvSpPr txBox="1"/>
          <p:nvPr/>
        </p:nvSpPr>
        <p:spPr>
          <a:xfrm>
            <a:off x="3238500" y="3643086"/>
            <a:ext cx="11811000" cy="47809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500"/>
              <a:buFont typeface="Arial"/>
              <a:buNone/>
            </a:pPr>
            <a:endParaRPr lang="en-US" sz="8000" b="0" i="0" u="none" strike="noStrike" cap="none" dirty="0">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500"/>
              <a:buFont typeface="Arial"/>
              <a:buNone/>
            </a:pPr>
            <a:r>
              <a:rPr lang="en-US" sz="8000" b="0" i="0" u="none" strike="noStrike" cap="none" dirty="0">
                <a:solidFill>
                  <a:schemeClr val="lt1"/>
                </a:solidFill>
                <a:latin typeface="Roboto"/>
                <a:ea typeface="Roboto"/>
                <a:cs typeface="Roboto"/>
                <a:sym typeface="Roboto"/>
              </a:rPr>
              <a:t>How can school communities promote SEL?</a:t>
            </a:r>
            <a:endParaRPr sz="80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6B44625-8BCD-F141-BE01-F72AD094861F}"/>
              </a:ext>
            </a:extLst>
          </p:cNvPr>
          <p:cNvPicPr>
            <a:picLocks noChangeAspect="1"/>
          </p:cNvPicPr>
          <p:nvPr/>
        </p:nvPicPr>
        <p:blipFill>
          <a:blip r:embed="rId3"/>
          <a:stretch>
            <a:fillRect/>
          </a:stretch>
        </p:blipFill>
        <p:spPr>
          <a:xfrm>
            <a:off x="14703425" y="377825"/>
            <a:ext cx="2717800" cy="2717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title"/>
          </p:nvPr>
        </p:nvSpPr>
        <p:spPr>
          <a:xfrm>
            <a:off x="876299" y="761881"/>
            <a:ext cx="6677439" cy="133882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SzPts val="1400"/>
              <a:buNone/>
            </a:pPr>
            <a:r>
              <a:rPr lang="en-US"/>
              <a:t>Systemic Sitewide </a:t>
            </a:r>
            <a:br>
              <a:rPr lang="en-US"/>
            </a:br>
            <a:r>
              <a:rPr lang="en-US"/>
              <a:t>Implementation of SEL</a:t>
            </a:r>
            <a:endParaRPr/>
          </a:p>
        </p:txBody>
      </p:sp>
      <p:sp>
        <p:nvSpPr>
          <p:cNvPr id="315" name="Google Shape;315;p16"/>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t>16</a:t>
            </a:fld>
            <a:endParaRPr/>
          </a:p>
        </p:txBody>
      </p:sp>
      <p:sp>
        <p:nvSpPr>
          <p:cNvPr id="316" name="Google Shape;316;p16"/>
          <p:cNvSpPr/>
          <p:nvPr/>
        </p:nvSpPr>
        <p:spPr>
          <a:xfrm>
            <a:off x="9026820" y="6704112"/>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317" name="Google Shape;317;p16" descr="https://lh5.googleusercontent.com/sMMUoEPO67AQ3bU5mDGJNU_4zNAiOyXpvG8vRnDpiZKsuGpiMHbJTBDfPUZPEzO5PIwXLTz-UCYdQiJJamcY9yS58YvtAtu-OmH1SzUIijr-GL3RRKuxW9Z2GAboYWq3VkdPn2NzNxA"/>
          <p:cNvPicPr preferRelativeResize="0"/>
          <p:nvPr/>
        </p:nvPicPr>
        <p:blipFill rotWithShape="1">
          <a:blip r:embed="rId3">
            <a:alphaModFix/>
          </a:blip>
          <a:srcRect/>
          <a:stretch/>
        </p:blipFill>
        <p:spPr>
          <a:xfrm>
            <a:off x="876299" y="2743200"/>
            <a:ext cx="9468622" cy="9462052"/>
          </a:xfrm>
          <a:prstGeom prst="rect">
            <a:avLst/>
          </a:prstGeom>
          <a:noFill/>
          <a:ln>
            <a:noFill/>
          </a:ln>
        </p:spPr>
      </p:pic>
      <p:sp>
        <p:nvSpPr>
          <p:cNvPr id="318" name="Google Shape;318;p16"/>
          <p:cNvSpPr/>
          <p:nvPr/>
        </p:nvSpPr>
        <p:spPr>
          <a:xfrm>
            <a:off x="4215018" y="6666588"/>
            <a:ext cx="2822713" cy="690601"/>
          </a:xfrm>
          <a:prstGeom prst="rect">
            <a:avLst/>
          </a:prstGeom>
          <a:solidFill>
            <a:srgbClr val="FBFCFF"/>
          </a:solidFill>
          <a:ln w="25400" cap="flat" cmpd="sng">
            <a:solidFill>
              <a:srgbClr val="FBF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9" name="Google Shape;319;p16"/>
          <p:cNvSpPr/>
          <p:nvPr/>
        </p:nvSpPr>
        <p:spPr>
          <a:xfrm>
            <a:off x="9026820" y="6704112"/>
            <a:ext cx="234360" cy="307777"/>
          </a:xfrm>
          <a:prstGeom prst="rect">
            <a:avLst/>
          </a:prstGeom>
          <a:solidFill>
            <a:srgbClr val="BEDDE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320" name="Google Shape;320;p16" descr="https://lh4.googleusercontent.com/iccpr2LUfBjKqMAbWNANvWx8CpSQ4Cz3Z_RANfoJI1TEWUSOhzjUgevsLW13l_sSPla-CZW_NX3jZuYOKgw5OH71qAjH7yCTu181tvztcwvXvupRr6iRhU1bddyPfB0RbRRobqbaCnY"/>
          <p:cNvPicPr preferRelativeResize="0"/>
          <p:nvPr/>
        </p:nvPicPr>
        <p:blipFill rotWithShape="1">
          <a:blip r:embed="rId4">
            <a:alphaModFix/>
          </a:blip>
          <a:srcRect/>
          <a:stretch/>
        </p:blipFill>
        <p:spPr>
          <a:xfrm>
            <a:off x="11006975" y="2100709"/>
            <a:ext cx="5431192" cy="101045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7"/>
          <p:cNvSpPr txBox="1">
            <a:spLocks noGrp="1"/>
          </p:cNvSpPr>
          <p:nvPr>
            <p:ph type="title"/>
          </p:nvPr>
        </p:nvSpPr>
        <p:spPr>
          <a:xfrm>
            <a:off x="876300" y="761881"/>
            <a:ext cx="54483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a:t>A Process for Sitewide SEL</a:t>
            </a:r>
            <a:endParaRPr/>
          </a:p>
        </p:txBody>
      </p:sp>
      <p:sp>
        <p:nvSpPr>
          <p:cNvPr id="327" name="Google Shape;327;p17"/>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pic>
        <p:nvPicPr>
          <p:cNvPr id="328" name="Google Shape;328;p17"/>
          <p:cNvPicPr preferRelativeResize="0"/>
          <p:nvPr/>
        </p:nvPicPr>
        <p:blipFill rotWithShape="1">
          <a:blip r:embed="rId3">
            <a:alphaModFix/>
          </a:blip>
          <a:srcRect/>
          <a:stretch/>
        </p:blipFill>
        <p:spPr>
          <a:xfrm>
            <a:off x="2730534" y="457200"/>
            <a:ext cx="13195266" cy="13185901"/>
          </a:xfrm>
          <a:prstGeom prst="rect">
            <a:avLst/>
          </a:prstGeom>
          <a:noFill/>
          <a:ln>
            <a:noFill/>
          </a:ln>
        </p:spPr>
      </p:pic>
      <p:sp>
        <p:nvSpPr>
          <p:cNvPr id="329" name="Google Shape;329;p17"/>
          <p:cNvSpPr/>
          <p:nvPr/>
        </p:nvSpPr>
        <p:spPr>
          <a:xfrm>
            <a:off x="7407051" y="6167399"/>
            <a:ext cx="3754935" cy="690601"/>
          </a:xfrm>
          <a:prstGeom prst="rect">
            <a:avLst/>
          </a:prstGeom>
          <a:solidFill>
            <a:srgbClr val="FBFCFF"/>
          </a:solidFill>
          <a:ln w="25400" cap="flat" cmpd="sng">
            <a:solidFill>
              <a:srgbClr val="FBFC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a:spLocks noGrp="1"/>
          </p:cNvSpPr>
          <p:nvPr>
            <p:ph type="title"/>
          </p:nvPr>
        </p:nvSpPr>
        <p:spPr>
          <a:xfrm>
            <a:off x="876300" y="761875"/>
            <a:ext cx="121140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sz="5000">
                <a:solidFill>
                  <a:srgbClr val="FFC000"/>
                </a:solidFill>
              </a:rPr>
              <a:t>Focus Area 1</a:t>
            </a:r>
            <a:r>
              <a:rPr lang="en-US" sz="5000"/>
              <a:t> </a:t>
            </a:r>
            <a:endParaRPr sz="5000"/>
          </a:p>
          <a:p>
            <a:pPr marL="0" lvl="0" indent="0" algn="l" rtl="0">
              <a:lnSpc>
                <a:spcPct val="90000"/>
              </a:lnSpc>
              <a:spcBef>
                <a:spcPts val="0"/>
              </a:spcBef>
              <a:spcAft>
                <a:spcPts val="0"/>
              </a:spcAft>
              <a:buSzPts val="4500"/>
              <a:buNone/>
            </a:pPr>
            <a:r>
              <a:rPr lang="en-US"/>
              <a:t>Build Foundational Support and Create a Plan</a:t>
            </a:r>
            <a:endParaRPr/>
          </a:p>
        </p:txBody>
      </p:sp>
      <p:sp>
        <p:nvSpPr>
          <p:cNvPr id="336" name="Google Shape;336;p18"/>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
        <p:nvSpPr>
          <p:cNvPr id="337" name="Google Shape;337;p18"/>
          <p:cNvSpPr txBox="1"/>
          <p:nvPr/>
        </p:nvSpPr>
        <p:spPr>
          <a:xfrm>
            <a:off x="1151350" y="3053550"/>
            <a:ext cx="15668399" cy="878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4500" b="1" i="0" u="none" strike="noStrike" cap="none">
                <a:solidFill>
                  <a:srgbClr val="000000"/>
                </a:solidFill>
                <a:latin typeface="Roboto"/>
                <a:ea typeface="Roboto"/>
                <a:cs typeface="Roboto"/>
                <a:sym typeface="Roboto"/>
              </a:rPr>
              <a:t>1A: Build Awareness, Commitment, and Ownership</a:t>
            </a:r>
            <a:endParaRPr sz="45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•Create a highly-functioning representative </a:t>
            </a:r>
            <a:r>
              <a:rPr lang="en-US" sz="4000" b="1" i="0" u="none" strike="noStrike" cap="none">
                <a:solidFill>
                  <a:srgbClr val="000000"/>
                </a:solidFill>
                <a:latin typeface="Roboto"/>
                <a:ea typeface="Roboto"/>
                <a:cs typeface="Roboto"/>
                <a:sym typeface="Roboto"/>
              </a:rPr>
              <a:t>SEL team</a:t>
            </a:r>
            <a:endParaRPr sz="4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•Engage the school community in </a:t>
            </a:r>
            <a:r>
              <a:rPr lang="en-US" sz="4000" b="1" i="0" u="none" strike="noStrike" cap="none">
                <a:solidFill>
                  <a:srgbClr val="000000"/>
                </a:solidFill>
                <a:latin typeface="Roboto"/>
                <a:ea typeface="Roboto"/>
                <a:cs typeface="Roboto"/>
                <a:sym typeface="Roboto"/>
              </a:rPr>
              <a:t>foundational learning </a:t>
            </a:r>
            <a:endParaRPr sz="4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•Collaboratively develop a </a:t>
            </a:r>
            <a:r>
              <a:rPr lang="en-US" sz="4000" b="1" i="0" u="none" strike="noStrike" cap="none">
                <a:solidFill>
                  <a:srgbClr val="000000"/>
                </a:solidFill>
                <a:latin typeface="Roboto"/>
                <a:ea typeface="Roboto"/>
                <a:cs typeface="Roboto"/>
                <a:sym typeface="Roboto"/>
              </a:rPr>
              <a:t>shared vision </a:t>
            </a:r>
            <a:r>
              <a:rPr lang="en-US" sz="4000" b="0" i="0" u="none" strike="noStrike" cap="none">
                <a:solidFill>
                  <a:srgbClr val="000000"/>
                </a:solidFill>
                <a:latin typeface="Roboto"/>
                <a:ea typeface="Roboto"/>
                <a:cs typeface="Roboto"/>
                <a:sym typeface="Roboto"/>
              </a:rPr>
              <a:t>for sitewide SEL </a:t>
            </a:r>
            <a:endParaRPr sz="4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500" b="1" i="0" u="none" strike="noStrike" cap="none">
                <a:solidFill>
                  <a:srgbClr val="000000"/>
                </a:solidFill>
                <a:latin typeface="Roboto"/>
                <a:ea typeface="Roboto"/>
                <a:cs typeface="Roboto"/>
                <a:sym typeface="Roboto"/>
              </a:rPr>
              <a:t>1B: Create a Plan</a:t>
            </a:r>
            <a:endParaRPr sz="45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•Review current implementation, needs and resources, and </a:t>
            </a:r>
            <a:r>
              <a:rPr lang="en-US" sz="4000" b="1" i="0" u="none" strike="noStrike" cap="none">
                <a:solidFill>
                  <a:srgbClr val="000000"/>
                </a:solidFill>
                <a:latin typeface="Roboto"/>
                <a:ea typeface="Roboto"/>
                <a:cs typeface="Roboto"/>
                <a:sym typeface="Roboto"/>
              </a:rPr>
              <a:t>set goals</a:t>
            </a:r>
            <a:endParaRPr sz="4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•Plan a </a:t>
            </a:r>
            <a:r>
              <a:rPr lang="en-US" sz="4000" b="1" i="0" u="none" strike="noStrike" cap="none">
                <a:solidFill>
                  <a:srgbClr val="000000"/>
                </a:solidFill>
                <a:latin typeface="Roboto"/>
                <a:ea typeface="Roboto"/>
                <a:cs typeface="Roboto"/>
                <a:sym typeface="Roboto"/>
              </a:rPr>
              <a:t>professional learning strategy</a:t>
            </a:r>
            <a:endParaRPr sz="4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•Establish </a:t>
            </a:r>
            <a:r>
              <a:rPr lang="en-US" sz="4000" b="1" i="0" u="none" strike="noStrike" cap="none">
                <a:solidFill>
                  <a:srgbClr val="000000"/>
                </a:solidFill>
                <a:latin typeface="Roboto"/>
                <a:ea typeface="Roboto"/>
                <a:cs typeface="Roboto"/>
                <a:sym typeface="Roboto"/>
              </a:rPr>
              <a:t>two-way communication </a:t>
            </a:r>
            <a:r>
              <a:rPr lang="en-US" sz="4000" b="0" i="0" u="none" strike="noStrike" cap="none">
                <a:solidFill>
                  <a:srgbClr val="000000"/>
                </a:solidFill>
                <a:latin typeface="Roboto"/>
                <a:ea typeface="Roboto"/>
                <a:cs typeface="Roboto"/>
                <a:sym typeface="Roboto"/>
              </a:rPr>
              <a:t>structures between SEL team and stakeholders</a:t>
            </a:r>
            <a:endParaRPr sz="4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r>
              <a:rPr lang="en-US" sz="4000" b="0" i="0" u="none" strike="noStrike" cap="none">
                <a:solidFill>
                  <a:srgbClr val="000000"/>
                </a:solidFill>
                <a:latin typeface="Roboto"/>
                <a:ea typeface="Roboto"/>
                <a:cs typeface="Roboto"/>
                <a:sym typeface="Roboto"/>
              </a:rPr>
              <a:t>•Create a stable </a:t>
            </a:r>
            <a:r>
              <a:rPr lang="en-US" sz="4000" b="1" i="0" u="none" strike="noStrike" cap="none">
                <a:solidFill>
                  <a:srgbClr val="000000"/>
                </a:solidFill>
                <a:latin typeface="Roboto"/>
                <a:ea typeface="Roboto"/>
                <a:cs typeface="Roboto"/>
                <a:sym typeface="Roboto"/>
              </a:rPr>
              <a:t>budget </a:t>
            </a:r>
            <a:r>
              <a:rPr lang="en-US" sz="4000" b="0" i="0" u="none" strike="noStrike" cap="none">
                <a:solidFill>
                  <a:srgbClr val="000000"/>
                </a:solidFill>
                <a:latin typeface="Roboto"/>
                <a:ea typeface="Roboto"/>
                <a:cs typeface="Roboto"/>
                <a:sym typeface="Roboto"/>
              </a:rPr>
              <a:t>and staffin</a:t>
            </a:r>
            <a:r>
              <a:rPr lang="en-US" sz="4000" b="0" i="0" u="none" strike="noStrike" cap="none">
                <a:solidFill>
                  <a:srgbClr val="0A091B"/>
                </a:solidFill>
                <a:latin typeface="Roboto"/>
                <a:ea typeface="Roboto"/>
                <a:cs typeface="Roboto"/>
                <a:sym typeface="Roboto"/>
              </a:rPr>
              <a:t>g to support SEL</a:t>
            </a:r>
            <a:endParaRPr sz="4000" b="0" i="0" u="none" strike="noStrike" cap="none">
              <a:solidFill>
                <a:srgbClr val="0A091B"/>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38" name="Google Shape;338;p18"/>
          <p:cNvPicPr preferRelativeResize="0"/>
          <p:nvPr/>
        </p:nvPicPr>
        <p:blipFill rotWithShape="1">
          <a:blip r:embed="rId3">
            <a:alphaModFix/>
          </a:blip>
          <a:srcRect/>
          <a:stretch/>
        </p:blipFill>
        <p:spPr>
          <a:xfrm>
            <a:off x="12990300" y="0"/>
            <a:ext cx="5297700" cy="3056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9"/>
          <p:cNvSpPr txBox="1">
            <a:spLocks noGrp="1"/>
          </p:cNvSpPr>
          <p:nvPr>
            <p:ph type="title"/>
          </p:nvPr>
        </p:nvSpPr>
        <p:spPr>
          <a:xfrm>
            <a:off x="876300" y="761875"/>
            <a:ext cx="121140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sz="5000">
                <a:solidFill>
                  <a:srgbClr val="92D050"/>
                </a:solidFill>
                <a:latin typeface="Roboto"/>
                <a:ea typeface="Roboto"/>
                <a:cs typeface="Roboto"/>
                <a:sym typeface="Roboto"/>
              </a:rPr>
              <a:t>Focus Area 2 </a:t>
            </a:r>
            <a:endParaRPr sz="5000">
              <a:solidFill>
                <a:srgbClr val="92D050"/>
              </a:solidFill>
              <a:latin typeface="Roboto"/>
              <a:ea typeface="Roboto"/>
              <a:cs typeface="Roboto"/>
              <a:sym typeface="Roboto"/>
            </a:endParaRPr>
          </a:p>
          <a:p>
            <a:pPr marL="0" lvl="0" indent="0" algn="l" rtl="0">
              <a:lnSpc>
                <a:spcPct val="90000"/>
              </a:lnSpc>
              <a:spcBef>
                <a:spcPts val="0"/>
              </a:spcBef>
              <a:spcAft>
                <a:spcPts val="0"/>
              </a:spcAft>
              <a:buSzPts val="4500"/>
              <a:buNone/>
            </a:pPr>
            <a:r>
              <a:rPr lang="en-US"/>
              <a:t>Strengthen Adult SEL Competencies and Capacity</a:t>
            </a:r>
            <a:endParaRPr/>
          </a:p>
        </p:txBody>
      </p:sp>
      <p:sp>
        <p:nvSpPr>
          <p:cNvPr id="345" name="Google Shape;345;p19"/>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
        <p:nvSpPr>
          <p:cNvPr id="346" name="Google Shape;346;p19"/>
          <p:cNvSpPr txBox="1"/>
          <p:nvPr/>
        </p:nvSpPr>
        <p:spPr>
          <a:xfrm>
            <a:off x="1151350" y="3053550"/>
            <a:ext cx="15668399" cy="87852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Cultivate adult </a:t>
            </a:r>
            <a:r>
              <a:rPr lang="en-US" sz="5000" b="1" i="0" u="none" strike="noStrike" cap="none">
                <a:solidFill>
                  <a:srgbClr val="000000"/>
                </a:solidFill>
                <a:latin typeface="Roboto"/>
                <a:ea typeface="Roboto"/>
                <a:cs typeface="Roboto"/>
                <a:sym typeface="Roboto"/>
              </a:rPr>
              <a:t>learning </a:t>
            </a:r>
            <a:r>
              <a:rPr lang="en-US" sz="5000" b="0" i="0" u="none" strike="noStrike" cap="none">
                <a:solidFill>
                  <a:srgbClr val="000000"/>
                </a:solidFill>
                <a:latin typeface="Roboto"/>
                <a:ea typeface="Roboto"/>
                <a:cs typeface="Roboto"/>
                <a:sym typeface="Roboto"/>
              </a:rPr>
              <a:t>to strengthen staff professional skills and social and emotional competence</a:t>
            </a:r>
            <a:endParaRPr sz="5000" b="0"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Create structures that foster trust and </a:t>
            </a:r>
            <a:r>
              <a:rPr lang="en-US" sz="5000" b="1" i="0" u="none" strike="noStrike" cap="none">
                <a:solidFill>
                  <a:srgbClr val="000000"/>
                </a:solidFill>
                <a:latin typeface="Roboto"/>
                <a:ea typeface="Roboto"/>
                <a:cs typeface="Roboto"/>
                <a:sym typeface="Roboto"/>
              </a:rPr>
              <a:t>collaboration </a:t>
            </a:r>
            <a:r>
              <a:rPr lang="en-US" sz="5000" b="0" i="0" u="none" strike="noStrike" cap="none">
                <a:solidFill>
                  <a:srgbClr val="000000"/>
                </a:solidFill>
                <a:latin typeface="Roboto"/>
                <a:ea typeface="Roboto"/>
                <a:cs typeface="Roboto"/>
                <a:sym typeface="Roboto"/>
              </a:rPr>
              <a:t>among staff</a:t>
            </a:r>
            <a:endParaRPr sz="5000" b="0"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Support staff in </a:t>
            </a:r>
            <a:r>
              <a:rPr lang="en-US" sz="5000" b="1" i="0" u="none" strike="noStrike" cap="none">
                <a:solidFill>
                  <a:srgbClr val="000000"/>
                </a:solidFill>
                <a:latin typeface="Roboto"/>
                <a:ea typeface="Roboto"/>
                <a:cs typeface="Roboto"/>
                <a:sym typeface="Roboto"/>
              </a:rPr>
              <a:t>modeling </a:t>
            </a:r>
            <a:r>
              <a:rPr lang="en-US" sz="5000" b="0" i="0" u="none" strike="noStrike" cap="none">
                <a:solidFill>
                  <a:srgbClr val="000000"/>
                </a:solidFill>
                <a:latin typeface="Roboto"/>
                <a:ea typeface="Roboto"/>
                <a:cs typeface="Roboto"/>
                <a:sym typeface="Roboto"/>
              </a:rPr>
              <a:t>SEL competencies and mindsets </a:t>
            </a:r>
            <a:endParaRPr sz="5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4500"/>
              <a:buFont typeface="Arial"/>
              <a:buNone/>
            </a:pPr>
            <a:endParaRPr sz="45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47" name="Google Shape;347;p19"/>
          <p:cNvPicPr preferRelativeResize="0"/>
          <p:nvPr/>
        </p:nvPicPr>
        <p:blipFill rotWithShape="1">
          <a:blip r:embed="rId3">
            <a:alphaModFix/>
          </a:blip>
          <a:srcRect/>
          <a:stretch/>
        </p:blipFill>
        <p:spPr>
          <a:xfrm>
            <a:off x="14045900" y="232875"/>
            <a:ext cx="4242100" cy="299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a:spLocks noGrp="1"/>
          </p:cNvSpPr>
          <p:nvPr>
            <p:ph type="title"/>
          </p:nvPr>
        </p:nvSpPr>
        <p:spPr>
          <a:xfrm>
            <a:off x="914400" y="1066800"/>
            <a:ext cx="5448300" cy="7155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4500" b="1" i="0" u="none" strike="noStrike" cap="none">
                <a:solidFill>
                  <a:schemeClr val="dk1"/>
                </a:solidFill>
                <a:latin typeface="Calibri"/>
                <a:ea typeface="Calibri"/>
                <a:cs typeface="Calibri"/>
                <a:sym typeface="Calibri"/>
              </a:rPr>
              <a:t>Welcome</a:t>
            </a:r>
            <a:endParaRPr/>
          </a:p>
        </p:txBody>
      </p:sp>
      <p:sp>
        <p:nvSpPr>
          <p:cNvPr id="135" name="Google Shape;135;p2"/>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accent2"/>
                </a:solidFill>
                <a:latin typeface="Calibri"/>
                <a:ea typeface="Calibri"/>
                <a:cs typeface="Calibri"/>
                <a:sym typeface="Calibri"/>
              </a:rPr>
              <a:t>2</a:t>
            </a:fld>
            <a:endParaRPr sz="1400" b="0" i="0" u="none" strike="noStrike" cap="none">
              <a:solidFill>
                <a:schemeClr val="accent2"/>
              </a:solidFill>
              <a:latin typeface="Calibri"/>
              <a:ea typeface="Calibri"/>
              <a:cs typeface="Calibri"/>
              <a:sym typeface="Calibri"/>
            </a:endParaRPr>
          </a:p>
        </p:txBody>
      </p:sp>
      <p:pic>
        <p:nvPicPr>
          <p:cNvPr id="136" name="Google Shape;136;p2" descr="Screen Shot 2018-02-15 at 4.16.13 PM.png"/>
          <p:cNvPicPr preferRelativeResize="0"/>
          <p:nvPr/>
        </p:nvPicPr>
        <p:blipFill rotWithShape="1">
          <a:blip r:embed="rId3">
            <a:alphaModFix/>
          </a:blip>
          <a:srcRect/>
          <a:stretch/>
        </p:blipFill>
        <p:spPr>
          <a:xfrm>
            <a:off x="515384" y="3087258"/>
            <a:ext cx="17147728" cy="581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0"/>
          <p:cNvSpPr txBox="1">
            <a:spLocks noGrp="1"/>
          </p:cNvSpPr>
          <p:nvPr>
            <p:ph type="title"/>
          </p:nvPr>
        </p:nvSpPr>
        <p:spPr>
          <a:xfrm>
            <a:off x="876300" y="761881"/>
            <a:ext cx="12001501" cy="1338828"/>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SzPts val="1400"/>
              <a:buNone/>
            </a:pPr>
            <a:r>
              <a:rPr lang="en-US" sz="7918" b="1" i="0" u="none" strike="noStrike" cap="none">
                <a:solidFill>
                  <a:schemeClr val="dk1"/>
                </a:solidFill>
                <a:latin typeface="Calibri"/>
                <a:ea typeface="Calibri"/>
                <a:cs typeface="Calibri"/>
                <a:sym typeface="Calibri"/>
              </a:rPr>
              <a:t>Why Adult SEL?</a:t>
            </a:r>
            <a:endParaRPr sz="7918" b="1" i="0" u="none" strike="noStrike" cap="none">
              <a:solidFill>
                <a:schemeClr val="dk1"/>
              </a:solidFill>
              <a:latin typeface="Calibri"/>
              <a:ea typeface="Calibri"/>
              <a:cs typeface="Calibri"/>
              <a:sym typeface="Calibri"/>
            </a:endParaRPr>
          </a:p>
        </p:txBody>
      </p:sp>
      <p:sp>
        <p:nvSpPr>
          <p:cNvPr id="353" name="Google Shape;353;p20"/>
          <p:cNvSpPr txBox="1">
            <a:spLocks noGrp="1"/>
          </p:cNvSpPr>
          <p:nvPr>
            <p:ph type="body" idx="1"/>
          </p:nvPr>
        </p:nvSpPr>
        <p:spPr>
          <a:xfrm>
            <a:off x="533400" y="2667000"/>
            <a:ext cx="17105312" cy="9677400"/>
          </a:xfrm>
          <a:prstGeom prst="rect">
            <a:avLst/>
          </a:prstGeom>
          <a:noFill/>
          <a:ln>
            <a:noFill/>
          </a:ln>
        </p:spPr>
        <p:txBody>
          <a:bodyPr spcFirstLastPara="1" wrap="square" lIns="182850" tIns="91400" rIns="182850" bIns="914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5440" b="1" i="0" u="none" strike="noStrike" cap="none">
                <a:solidFill>
                  <a:schemeClr val="dk1"/>
                </a:solidFill>
                <a:latin typeface="Roboto"/>
                <a:ea typeface="Roboto"/>
                <a:cs typeface="Roboto"/>
                <a:sym typeface="Roboto"/>
              </a:rPr>
              <a:t>Adults</a:t>
            </a:r>
            <a:r>
              <a:rPr lang="en-US" sz="5440" b="0" i="0" u="none" strike="noStrike" cap="none">
                <a:solidFill>
                  <a:srgbClr val="FF0000"/>
                </a:solidFill>
                <a:latin typeface="Roboto"/>
                <a:ea typeface="Roboto"/>
                <a:cs typeface="Roboto"/>
                <a:sym typeface="Roboto"/>
              </a:rPr>
              <a:t> </a:t>
            </a:r>
            <a:r>
              <a:rPr lang="en-US" sz="5440" b="0" i="0" u="none" strike="noStrike" cap="none">
                <a:solidFill>
                  <a:schemeClr val="dk1"/>
                </a:solidFill>
                <a:latin typeface="Roboto"/>
                <a:ea typeface="Roboto"/>
                <a:cs typeface="Roboto"/>
                <a:sym typeface="Roboto"/>
              </a:rPr>
              <a:t>who have the ability to recognize, understand, label, express, and regulate emotions are more likely to demonstrate patience and empathy, encourage healthy communication, and create safe learning environments. </a:t>
            </a:r>
            <a:r>
              <a:rPr lang="en-US" sz="2040" b="0" i="1" u="none" strike="noStrike" cap="none">
                <a:solidFill>
                  <a:schemeClr val="dk1"/>
                </a:solidFill>
                <a:latin typeface="Roboto"/>
                <a:ea typeface="Roboto"/>
                <a:cs typeface="Roboto"/>
                <a:sym typeface="Roboto"/>
              </a:rPr>
              <a:t>(Brackett, Katella, Kremenitzer, Alster, and Caruso, 2008)</a:t>
            </a:r>
            <a:endParaRPr sz="5600" b="0" i="0" u="none" strike="noStrike" cap="none">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endParaRPr sz="5440" b="0" i="0" u="none" strike="noStrike" cap="none">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r>
              <a:rPr lang="en-US" sz="5440" b="1">
                <a:solidFill>
                  <a:schemeClr val="dk1"/>
                </a:solidFill>
                <a:latin typeface="Roboto"/>
                <a:ea typeface="Roboto"/>
                <a:cs typeface="Roboto"/>
                <a:sym typeface="Roboto"/>
              </a:rPr>
              <a:t>[Educators]</a:t>
            </a:r>
            <a:r>
              <a:rPr lang="en-US" sz="5440" b="0" i="0" u="none" strike="noStrike" cap="none">
                <a:solidFill>
                  <a:schemeClr val="dk1"/>
                </a:solidFill>
                <a:latin typeface="Roboto"/>
                <a:ea typeface="Roboto"/>
                <a:cs typeface="Roboto"/>
                <a:sym typeface="Roboto"/>
              </a:rPr>
              <a:t> skilled at regulating their emotions report less burnout and more positive affect while teaching.  </a:t>
            </a:r>
            <a:r>
              <a:rPr lang="en-US" sz="2040" b="0" i="1" u="none" strike="noStrike" cap="none">
                <a:solidFill>
                  <a:srgbClr val="000000"/>
                </a:solidFill>
                <a:latin typeface="Roboto"/>
                <a:ea typeface="Roboto"/>
                <a:cs typeface="Roboto"/>
                <a:sym typeface="Roboto"/>
              </a:rPr>
              <a:t>(Brackett, Mojsa, Palomera, Reyes, &amp; Salovey, 2008)</a:t>
            </a:r>
            <a:endParaRPr sz="5600" b="0" i="0" u="none" strike="noStrike" cap="none">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b="0" i="1" u="none" strike="noStrike" cap="none">
              <a:solidFill>
                <a:srgbClr val="000000"/>
              </a:solidFill>
              <a:latin typeface="Roboto"/>
              <a:ea typeface="Roboto"/>
              <a:cs typeface="Roboto"/>
              <a:sym typeface="Roboto"/>
            </a:endParaRPr>
          </a:p>
          <a:p>
            <a:pPr marL="0" marR="0" lvl="0" indent="0" algn="l" rtl="0">
              <a:lnSpc>
                <a:spcPct val="80000"/>
              </a:lnSpc>
              <a:spcBef>
                <a:spcPts val="1088"/>
              </a:spcBef>
              <a:spcAft>
                <a:spcPts val="0"/>
              </a:spcAft>
              <a:buClr>
                <a:srgbClr val="000000"/>
              </a:buClr>
              <a:buSzPts val="2720"/>
              <a:buFont typeface="Arial"/>
              <a:buNone/>
            </a:pPr>
            <a:r>
              <a:rPr lang="en-US" sz="5440" b="1" i="0" u="none" strike="noStrike" cap="none">
                <a:solidFill>
                  <a:srgbClr val="000000"/>
                </a:solidFill>
                <a:latin typeface="Roboto"/>
                <a:ea typeface="Roboto"/>
                <a:cs typeface="Roboto"/>
                <a:sym typeface="Roboto"/>
              </a:rPr>
              <a:t>School leaders </a:t>
            </a:r>
            <a:r>
              <a:rPr lang="en-US" sz="5440" b="0" i="0" u="none" strike="noStrike" cap="none">
                <a:solidFill>
                  <a:srgbClr val="000000"/>
                </a:solidFill>
                <a:latin typeface="Roboto"/>
                <a:ea typeface="Roboto"/>
                <a:cs typeface="Roboto"/>
                <a:sym typeface="Roboto"/>
              </a:rPr>
              <a:t>with strong SEL competencies </a:t>
            </a:r>
            <a:r>
              <a:rPr lang="en-US" sz="5440" b="0" i="0" u="none" strike="noStrike" cap="none">
                <a:solidFill>
                  <a:schemeClr val="dk1"/>
                </a:solidFill>
                <a:latin typeface="Roboto"/>
                <a:ea typeface="Roboto"/>
                <a:cs typeface="Roboto"/>
                <a:sym typeface="Roboto"/>
              </a:rPr>
              <a:t>build and maintain positive and trusting relationships among members of the school community</a:t>
            </a:r>
            <a:r>
              <a:rPr lang="en-US" sz="5440" b="0" i="0" u="none" strike="noStrike" cap="none">
                <a:solidFill>
                  <a:srgbClr val="000000"/>
                </a:solidFill>
                <a:latin typeface="Roboto"/>
                <a:ea typeface="Roboto"/>
                <a:cs typeface="Roboto"/>
                <a:sym typeface="Roboto"/>
              </a:rPr>
              <a:t>. </a:t>
            </a:r>
            <a:r>
              <a:rPr lang="en-US" sz="2040" b="0" i="1" u="none" strike="noStrike" cap="none">
                <a:solidFill>
                  <a:srgbClr val="000000"/>
                </a:solidFill>
                <a:latin typeface="Roboto"/>
                <a:ea typeface="Roboto"/>
                <a:cs typeface="Roboto"/>
                <a:sym typeface="Roboto"/>
              </a:rPr>
              <a:t>(Patti and Tobin, 2006)</a:t>
            </a:r>
            <a:endParaRPr sz="5600" b="0" i="0" u="none" strike="noStrike" cap="none">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b="0" i="0" u="none" strike="noStrike" cap="none">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876300" y="761875"/>
            <a:ext cx="121140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sz="5000">
                <a:solidFill>
                  <a:srgbClr val="92D050"/>
                </a:solidFill>
                <a:latin typeface="Roboto"/>
                <a:ea typeface="Roboto"/>
                <a:cs typeface="Roboto"/>
                <a:sym typeface="Roboto"/>
              </a:rPr>
              <a:t>Focus Area 3</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lnSpc>
                <a:spcPct val="90000"/>
              </a:lnSpc>
              <a:spcBef>
                <a:spcPts val="0"/>
              </a:spcBef>
              <a:spcAft>
                <a:spcPts val="0"/>
              </a:spcAft>
              <a:buSzPts val="4500"/>
              <a:buNone/>
            </a:pPr>
            <a:r>
              <a:rPr lang="en-US"/>
              <a:t>Promote SEL for Youth</a:t>
            </a:r>
            <a:endParaRPr/>
          </a:p>
        </p:txBody>
      </p:sp>
      <p:sp>
        <p:nvSpPr>
          <p:cNvPr id="360" name="Google Shape;360;p21"/>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
        <p:nvSpPr>
          <p:cNvPr id="361" name="Google Shape;361;p21"/>
          <p:cNvSpPr txBox="1"/>
          <p:nvPr/>
        </p:nvSpPr>
        <p:spPr>
          <a:xfrm>
            <a:off x="1151350" y="3053550"/>
            <a:ext cx="15668399" cy="87852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Align</a:t>
            </a:r>
            <a:r>
              <a:rPr lang="en-US" sz="5000" b="1" i="0" u="none" strike="noStrike" cap="none">
                <a:solidFill>
                  <a:srgbClr val="000000"/>
                </a:solidFill>
                <a:latin typeface="Roboto"/>
                <a:ea typeface="Roboto"/>
                <a:cs typeface="Roboto"/>
                <a:sym typeface="Roboto"/>
              </a:rPr>
              <a:t> </a:t>
            </a:r>
            <a:r>
              <a:rPr lang="en-US" sz="5000" b="0" i="0" u="none" strike="noStrike" cap="none">
                <a:solidFill>
                  <a:srgbClr val="000000"/>
                </a:solidFill>
                <a:latin typeface="Roboto"/>
                <a:ea typeface="Roboto"/>
                <a:cs typeface="Roboto"/>
                <a:sym typeface="Roboto"/>
              </a:rPr>
              <a:t>climate, programs, and practices to promote SEL</a:t>
            </a:r>
            <a:endParaRPr sz="5000" b="0"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Foster </a:t>
            </a:r>
            <a:r>
              <a:rPr lang="en-US" sz="5000" b="1" i="0" u="none" strike="noStrike" cap="none">
                <a:solidFill>
                  <a:srgbClr val="000000"/>
                </a:solidFill>
                <a:latin typeface="Roboto"/>
                <a:ea typeface="Roboto"/>
                <a:cs typeface="Roboto"/>
                <a:sym typeface="Roboto"/>
              </a:rPr>
              <a:t>supportive learning environments </a:t>
            </a:r>
            <a:r>
              <a:rPr lang="en-US" sz="5000" b="0" i="0" u="none" strike="noStrike" cap="none">
                <a:solidFill>
                  <a:srgbClr val="000000"/>
                </a:solidFill>
                <a:latin typeface="Roboto"/>
                <a:ea typeface="Roboto"/>
                <a:cs typeface="Roboto"/>
                <a:sym typeface="Roboto"/>
              </a:rPr>
              <a:t>that engage in explicit SEL and integrate SEL throughout instruction and programing</a:t>
            </a:r>
            <a:endParaRPr sz="5000" b="0"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Develop authentic </a:t>
            </a:r>
            <a:r>
              <a:rPr lang="en-US" sz="5000" b="1" i="0" u="none" strike="noStrike" cap="none">
                <a:solidFill>
                  <a:srgbClr val="000000"/>
                </a:solidFill>
                <a:latin typeface="Roboto"/>
                <a:ea typeface="Roboto"/>
                <a:cs typeface="Roboto"/>
                <a:sym typeface="Roboto"/>
              </a:rPr>
              <a:t>family partnerships</a:t>
            </a:r>
            <a:endParaRPr sz="5000" b="1"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Leverage strategic and aligned </a:t>
            </a:r>
            <a:r>
              <a:rPr lang="en-US" sz="5000" b="1" i="0" u="none" strike="noStrike" cap="none">
                <a:solidFill>
                  <a:srgbClr val="000000"/>
                </a:solidFill>
                <a:latin typeface="Roboto"/>
                <a:ea typeface="Roboto"/>
                <a:cs typeface="Roboto"/>
                <a:sym typeface="Roboto"/>
              </a:rPr>
              <a:t>community partnerships </a:t>
            </a:r>
            <a:endParaRPr sz="5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5000"/>
              <a:buFont typeface="Arial"/>
              <a:buNone/>
            </a:pPr>
            <a:endParaRPr sz="5000" b="0" i="0" u="none" strike="noStrike" cap="none">
              <a:solidFill>
                <a:srgbClr val="339A6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4500"/>
              <a:buFont typeface="Arial"/>
              <a:buNone/>
            </a:pPr>
            <a:endParaRPr sz="45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62" name="Google Shape;362;p21"/>
          <p:cNvPicPr preferRelativeResize="0"/>
          <p:nvPr/>
        </p:nvPicPr>
        <p:blipFill rotWithShape="1">
          <a:blip r:embed="rId3">
            <a:alphaModFix/>
          </a:blip>
          <a:srcRect/>
          <a:stretch/>
        </p:blipFill>
        <p:spPr>
          <a:xfrm>
            <a:off x="13657475" y="335248"/>
            <a:ext cx="4305150" cy="251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title"/>
          </p:nvPr>
        </p:nvSpPr>
        <p:spPr>
          <a:xfrm>
            <a:off x="876300" y="381000"/>
            <a:ext cx="17411700" cy="1338900"/>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SzPts val="1400"/>
              <a:buNone/>
            </a:pPr>
            <a:r>
              <a:rPr lang="en-US" sz="7200" b="1" i="0" u="none" strike="noStrike" cap="none">
                <a:solidFill>
                  <a:schemeClr val="dk1"/>
                </a:solidFill>
                <a:latin typeface="Calibri"/>
                <a:ea typeface="Calibri"/>
                <a:cs typeface="Calibri"/>
                <a:sym typeface="Calibri"/>
              </a:rPr>
              <a:t>SEL: The Three-legged Stool</a:t>
            </a:r>
            <a:endParaRPr sz="6600" b="1" i="0" u="none" strike="noStrike" cap="none">
              <a:solidFill>
                <a:schemeClr val="dk1"/>
              </a:solidFill>
              <a:latin typeface="Calibri"/>
              <a:ea typeface="Calibri"/>
              <a:cs typeface="Calibri"/>
              <a:sym typeface="Calibri"/>
            </a:endParaRPr>
          </a:p>
        </p:txBody>
      </p:sp>
      <p:pic>
        <p:nvPicPr>
          <p:cNvPr id="368" name="Google Shape;368;p22"/>
          <p:cNvPicPr preferRelativeResize="0"/>
          <p:nvPr/>
        </p:nvPicPr>
        <p:blipFill>
          <a:blip r:embed="rId3">
            <a:alphaModFix/>
          </a:blip>
          <a:stretch>
            <a:fillRect/>
          </a:stretch>
        </p:blipFill>
        <p:spPr>
          <a:xfrm>
            <a:off x="3566675" y="381000"/>
            <a:ext cx="11193926" cy="12599174"/>
          </a:xfrm>
          <a:prstGeom prst="rect">
            <a:avLst/>
          </a:prstGeom>
          <a:noFill/>
          <a:ln>
            <a:noFill/>
          </a:ln>
        </p:spPr>
      </p:pic>
      <p:sp>
        <p:nvSpPr>
          <p:cNvPr id="369" name="Google Shape;369;p22"/>
          <p:cNvSpPr txBox="1"/>
          <p:nvPr/>
        </p:nvSpPr>
        <p:spPr>
          <a:xfrm>
            <a:off x="7917575" y="2354675"/>
            <a:ext cx="3973500" cy="13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b="1">
                <a:solidFill>
                  <a:srgbClr val="0075CA"/>
                </a:solidFill>
              </a:rPr>
              <a:t>SEL</a:t>
            </a:r>
            <a:endParaRPr sz="9600" b="1">
              <a:solidFill>
                <a:srgbClr val="0075C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591669" y="3"/>
            <a:ext cx="17104661" cy="2635622"/>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Clr>
                <a:srgbClr val="0070C0"/>
              </a:buClr>
              <a:buSzPts val="3959"/>
              <a:buFont typeface="Arial Narrow"/>
              <a:buNone/>
            </a:pPr>
            <a:r>
              <a:rPr lang="en-US" sz="7918" b="1" i="0" u="none" strike="noStrike" cap="none">
                <a:solidFill>
                  <a:srgbClr val="0070C0"/>
                </a:solidFill>
                <a:latin typeface="Arial Narrow"/>
                <a:ea typeface="Arial Narrow"/>
                <a:cs typeface="Arial Narrow"/>
                <a:sym typeface="Arial Narrow"/>
              </a:rPr>
              <a:t>What does SEL look like?</a:t>
            </a:r>
            <a:endParaRPr sz="7918" b="1" i="0" u="none" strike="noStrike" cap="none">
              <a:solidFill>
                <a:srgbClr val="0070C0"/>
              </a:solidFill>
              <a:latin typeface="Arial Narrow"/>
              <a:ea typeface="Arial Narrow"/>
              <a:cs typeface="Arial Narrow"/>
              <a:sym typeface="Arial Narrow"/>
            </a:endParaRPr>
          </a:p>
        </p:txBody>
      </p:sp>
      <p:sp>
        <p:nvSpPr>
          <p:cNvPr id="430" name="Shape 430"/>
          <p:cNvSpPr txBox="1">
            <a:spLocks noGrp="1"/>
          </p:cNvSpPr>
          <p:nvPr>
            <p:ph type="body" idx="1"/>
          </p:nvPr>
        </p:nvSpPr>
        <p:spPr>
          <a:xfrm>
            <a:off x="329419" y="2765144"/>
            <a:ext cx="17104800" cy="8695800"/>
          </a:xfrm>
          <a:prstGeom prst="rect">
            <a:avLst/>
          </a:prstGeom>
          <a:noFill/>
          <a:ln>
            <a:noFill/>
          </a:ln>
        </p:spPr>
        <p:txBody>
          <a:bodyPr spcFirstLastPara="1" wrap="square" lIns="182850" tIns="91400" rIns="182850" bIns="91400" anchor="t" anchorCtr="0">
            <a:noAutofit/>
          </a:bodyPr>
          <a:lstStyle/>
          <a:p>
            <a:pPr marL="685800" marR="0" lvl="0" indent="-279400" algn="l" rtl="0">
              <a:lnSpc>
                <a:spcPct val="90000"/>
              </a:lnSpc>
              <a:spcBef>
                <a:spcPts val="0"/>
              </a:spcBef>
              <a:spcAft>
                <a:spcPts val="0"/>
              </a:spcAft>
              <a:buClr>
                <a:srgbClr val="0070C0"/>
              </a:buClr>
              <a:buSzPts val="3200"/>
              <a:buFont typeface="Arial"/>
              <a:buNone/>
            </a:pPr>
            <a:endParaRPr sz="6400" b="0" i="0" u="sng" strike="noStrike" cap="none">
              <a:solidFill>
                <a:schemeClr val="hlink"/>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sng" strike="noStrike" cap="none">
              <a:solidFill>
                <a:schemeClr val="hlink"/>
              </a:solidFill>
              <a:latin typeface="Calibri"/>
              <a:ea typeface="Calibri"/>
              <a:cs typeface="Calibri"/>
              <a:sym typeface="Calibri"/>
            </a:endParaRPr>
          </a:p>
          <a:p>
            <a:pPr marL="685800" marR="0" lvl="0" indent="-482600" algn="l" rtl="0">
              <a:lnSpc>
                <a:spcPct val="90000"/>
              </a:lnSpc>
              <a:spcBef>
                <a:spcPts val="1280"/>
              </a:spcBef>
              <a:spcAft>
                <a:spcPts val="0"/>
              </a:spcAft>
              <a:buClr>
                <a:srgbClr val="0070C0"/>
              </a:buClr>
              <a:buSzPts val="3200"/>
              <a:buFont typeface="Arial"/>
              <a:buNone/>
            </a:pPr>
            <a:endParaRPr sz="6400" b="0" i="0" u="none" strike="noStrike" cap="none">
              <a:solidFill>
                <a:schemeClr val="dk1"/>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none" strike="noStrike" cap="none">
              <a:solidFill>
                <a:schemeClr val="dk1"/>
              </a:solidFill>
              <a:latin typeface="Calibri"/>
              <a:ea typeface="Calibri"/>
              <a:cs typeface="Calibri"/>
              <a:sym typeface="Calibri"/>
            </a:endParaRPr>
          </a:p>
        </p:txBody>
      </p:sp>
      <p:pic>
        <p:nvPicPr>
          <p:cNvPr id="4" name="Picture 3">
            <a:hlinkClick r:id="rId3"/>
            <a:extLst>
              <a:ext uri="{FF2B5EF4-FFF2-40B4-BE49-F238E27FC236}">
                <a16:creationId xmlns:a16="http://schemas.microsoft.com/office/drawing/2014/main" id="{3388842E-4E46-0A4F-94F1-0BF82F81DC63}"/>
              </a:ext>
            </a:extLst>
          </p:cNvPr>
          <p:cNvPicPr>
            <a:picLocks noChangeAspect="1"/>
          </p:cNvPicPr>
          <p:nvPr/>
        </p:nvPicPr>
        <p:blipFill>
          <a:blip r:embed="rId4"/>
          <a:stretch>
            <a:fillRect/>
          </a:stretch>
        </p:blipFill>
        <p:spPr>
          <a:xfrm>
            <a:off x="1174171" y="2765144"/>
            <a:ext cx="15939656" cy="8991601"/>
          </a:xfrm>
          <a:prstGeom prst="rect">
            <a:avLst/>
          </a:prstGeom>
        </p:spPr>
      </p:pic>
    </p:spTree>
    <p:extLst>
      <p:ext uri="{BB962C8B-B14F-4D97-AF65-F5344CB8AC3E}">
        <p14:creationId xmlns:p14="http://schemas.microsoft.com/office/powerpoint/2010/main" val="286603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4"/>
          <p:cNvSpPr txBox="1">
            <a:spLocks noGrp="1"/>
          </p:cNvSpPr>
          <p:nvPr>
            <p:ph type="title"/>
          </p:nvPr>
        </p:nvSpPr>
        <p:spPr>
          <a:xfrm>
            <a:off x="876300" y="761875"/>
            <a:ext cx="12114000" cy="1338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500"/>
              <a:buNone/>
            </a:pPr>
            <a:r>
              <a:rPr lang="en-US" sz="5000">
                <a:solidFill>
                  <a:srgbClr val="00C4F6"/>
                </a:solidFill>
                <a:latin typeface="Roboto"/>
                <a:ea typeface="Roboto"/>
                <a:cs typeface="Roboto"/>
                <a:sym typeface="Roboto"/>
              </a:rPr>
              <a:t>Focus Area 4</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lnSpc>
                <a:spcPct val="90000"/>
              </a:lnSpc>
              <a:spcBef>
                <a:spcPts val="0"/>
              </a:spcBef>
              <a:spcAft>
                <a:spcPts val="0"/>
              </a:spcAft>
              <a:buSzPts val="4500"/>
              <a:buNone/>
            </a:pPr>
            <a:r>
              <a:rPr lang="en-US"/>
              <a:t>Practice Continuous Improvement</a:t>
            </a:r>
            <a:endParaRPr/>
          </a:p>
        </p:txBody>
      </p:sp>
      <p:sp>
        <p:nvSpPr>
          <p:cNvPr id="384" name="Google Shape;384;p24"/>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
        <p:nvSpPr>
          <p:cNvPr id="385" name="Google Shape;385;p24"/>
          <p:cNvSpPr txBox="1"/>
          <p:nvPr/>
        </p:nvSpPr>
        <p:spPr>
          <a:xfrm>
            <a:off x="1151350" y="3053550"/>
            <a:ext cx="15668399" cy="87852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Use continuous improvement cycles to drive high-quality </a:t>
            </a:r>
            <a:r>
              <a:rPr lang="en-US" sz="5000" b="1" i="0" u="none" strike="noStrike" cap="none">
                <a:solidFill>
                  <a:srgbClr val="000000"/>
                </a:solidFill>
                <a:latin typeface="Roboto"/>
                <a:ea typeface="Roboto"/>
                <a:cs typeface="Roboto"/>
                <a:sym typeface="Roboto"/>
              </a:rPr>
              <a:t> SEL implementation</a:t>
            </a:r>
            <a:endParaRPr sz="5000" b="1" i="0" u="none" strike="noStrike" cap="none">
              <a:solidFill>
                <a:srgbClr val="000000"/>
              </a:solidFill>
              <a:latin typeface="Roboto"/>
              <a:ea typeface="Roboto"/>
              <a:cs typeface="Roboto"/>
              <a:sym typeface="Roboto"/>
            </a:endParaRPr>
          </a:p>
          <a:p>
            <a:pPr marL="457200" marR="0" lvl="0" indent="-457200" algn="l" rtl="0">
              <a:lnSpc>
                <a:spcPct val="115000"/>
              </a:lnSpc>
              <a:spcBef>
                <a:spcPts val="0"/>
              </a:spcBef>
              <a:spcAft>
                <a:spcPts val="0"/>
              </a:spcAft>
              <a:buClr>
                <a:srgbClr val="000000"/>
              </a:buClr>
              <a:buSzPts val="5000"/>
              <a:buFont typeface="Arial"/>
              <a:buChar char="●"/>
            </a:pPr>
            <a:r>
              <a:rPr lang="en-US" sz="5000" b="0" i="0" u="none" strike="noStrike" cap="none">
                <a:solidFill>
                  <a:srgbClr val="000000"/>
                </a:solidFill>
                <a:latin typeface="Roboto"/>
                <a:ea typeface="Roboto"/>
                <a:cs typeface="Roboto"/>
                <a:sym typeface="Roboto"/>
              </a:rPr>
              <a:t>Use continuous improvement cycles to </a:t>
            </a:r>
            <a:r>
              <a:rPr lang="en-US" sz="5000" b="1" i="0" u="none" strike="noStrike" cap="none">
                <a:solidFill>
                  <a:srgbClr val="000000"/>
                </a:solidFill>
                <a:latin typeface="Roboto"/>
                <a:ea typeface="Roboto"/>
                <a:cs typeface="Roboto"/>
                <a:sym typeface="Roboto"/>
              </a:rPr>
              <a:t>refine new strategies</a:t>
            </a:r>
            <a:endParaRPr sz="5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5000"/>
              <a:buFont typeface="Arial"/>
              <a:buNone/>
            </a:pPr>
            <a:endParaRPr sz="5000" b="0" i="0" u="none" strike="noStrike" cap="none">
              <a:solidFill>
                <a:srgbClr val="339A6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4500"/>
              <a:buFont typeface="Arial"/>
              <a:buNone/>
            </a:pPr>
            <a:endParaRPr sz="45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86" name="Google Shape;386;p24"/>
          <p:cNvPicPr preferRelativeResize="0"/>
          <p:nvPr/>
        </p:nvPicPr>
        <p:blipFill rotWithShape="1">
          <a:blip r:embed="rId3">
            <a:alphaModFix/>
          </a:blip>
          <a:srcRect/>
          <a:stretch/>
        </p:blipFill>
        <p:spPr>
          <a:xfrm>
            <a:off x="14019844" y="309950"/>
            <a:ext cx="4106083" cy="2743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5"/>
          <p:cNvPicPr preferRelativeResize="0"/>
          <p:nvPr/>
        </p:nvPicPr>
        <p:blipFill rotWithShape="1">
          <a:blip r:embed="rId3">
            <a:alphaModFix/>
          </a:blip>
          <a:srcRect l="7850"/>
          <a:stretch/>
        </p:blipFill>
        <p:spPr>
          <a:xfrm>
            <a:off x="-609600" y="-22300"/>
            <a:ext cx="19828819" cy="13716001"/>
          </a:xfrm>
          <a:prstGeom prst="rect">
            <a:avLst/>
          </a:prstGeom>
          <a:noFill/>
          <a:ln>
            <a:noFill/>
          </a:ln>
        </p:spPr>
      </p:pic>
      <p:sp>
        <p:nvSpPr>
          <p:cNvPr id="393" name="Google Shape;393;p25"/>
          <p:cNvSpPr/>
          <p:nvPr/>
        </p:nvSpPr>
        <p:spPr>
          <a:xfrm>
            <a:off x="11499475" y="1268875"/>
            <a:ext cx="1477500" cy="416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p25"/>
          <p:cNvPicPr preferRelativeResize="0"/>
          <p:nvPr/>
        </p:nvPicPr>
        <p:blipFill rotWithShape="1">
          <a:blip r:embed="rId4">
            <a:alphaModFix/>
          </a:blip>
          <a:srcRect/>
          <a:stretch/>
        </p:blipFill>
        <p:spPr>
          <a:xfrm>
            <a:off x="1791175" y="682700"/>
            <a:ext cx="14975675" cy="8542450"/>
          </a:xfrm>
          <a:prstGeom prst="rect">
            <a:avLst/>
          </a:prstGeom>
          <a:noFill/>
          <a:ln>
            <a:noFill/>
          </a:ln>
        </p:spPr>
      </p:pic>
      <p:sp>
        <p:nvSpPr>
          <p:cNvPr id="395" name="Google Shape;395;p25"/>
          <p:cNvSpPr/>
          <p:nvPr/>
        </p:nvSpPr>
        <p:spPr>
          <a:xfrm>
            <a:off x="1303325" y="9954825"/>
            <a:ext cx="15950400" cy="12159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000000"/>
                </a:solidFill>
                <a:latin typeface="Roboto"/>
                <a:ea typeface="Roboto"/>
                <a:cs typeface="Roboto"/>
                <a:sym typeface="Roboto"/>
              </a:rPr>
              <a:t>schoolguide.casel.org</a:t>
            </a:r>
            <a:endParaRPr sz="7200" b="0" i="0" u="none" strike="noStrike" cap="none">
              <a:solidFill>
                <a:srgbClr val="000000"/>
              </a:solidFill>
              <a:latin typeface="Roboto"/>
              <a:ea typeface="Roboto"/>
              <a:cs typeface="Roboto"/>
              <a:sym typeface="Roboto"/>
            </a:endParaRPr>
          </a:p>
        </p:txBody>
      </p:sp>
      <p:sp>
        <p:nvSpPr>
          <p:cNvPr id="396" name="Google Shape;396;p25"/>
          <p:cNvSpPr txBox="1"/>
          <p:nvPr/>
        </p:nvSpPr>
        <p:spPr>
          <a:xfrm>
            <a:off x="7106250" y="1551575"/>
            <a:ext cx="3972000" cy="6966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5"/>
          <p:cNvSpPr txBox="1"/>
          <p:nvPr/>
        </p:nvSpPr>
        <p:spPr>
          <a:xfrm>
            <a:off x="5203038" y="1116475"/>
            <a:ext cx="7729500" cy="107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434343"/>
                </a:solidFill>
                <a:latin typeface="Century Gothic"/>
                <a:ea typeface="Century Gothic"/>
                <a:cs typeface="Century Gothic"/>
                <a:sym typeface="Century Gothic"/>
              </a:rPr>
              <a:t>The CASEL Guide to Schoolwide</a:t>
            </a:r>
            <a:endParaRPr sz="3400" b="0" i="0" u="none" strike="noStrike" cap="none">
              <a:solidFill>
                <a:srgbClr val="434343"/>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434343"/>
                </a:solidFill>
                <a:latin typeface="Century Gothic"/>
                <a:ea typeface="Century Gothic"/>
                <a:cs typeface="Century Gothic"/>
                <a:sym typeface="Century Gothic"/>
              </a:rPr>
              <a:t>Social and Emotional Learning</a:t>
            </a:r>
            <a:endParaRPr sz="3400" b="0" i="0" u="none" strike="noStrike" cap="none">
              <a:solidFill>
                <a:srgbClr val="434343"/>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6"/>
          <p:cNvPicPr preferRelativeResize="0"/>
          <p:nvPr/>
        </p:nvPicPr>
        <p:blipFill rotWithShape="1">
          <a:blip r:embed="rId3">
            <a:alphaModFix/>
          </a:blip>
          <a:srcRect l="7850"/>
          <a:stretch/>
        </p:blipFill>
        <p:spPr>
          <a:xfrm>
            <a:off x="-609600" y="-22300"/>
            <a:ext cx="19828819" cy="13716001"/>
          </a:xfrm>
          <a:prstGeom prst="rect">
            <a:avLst/>
          </a:prstGeom>
          <a:noFill/>
          <a:ln>
            <a:noFill/>
          </a:ln>
        </p:spPr>
      </p:pic>
      <p:sp>
        <p:nvSpPr>
          <p:cNvPr id="404" name="Google Shape;404;p26"/>
          <p:cNvSpPr/>
          <p:nvPr/>
        </p:nvSpPr>
        <p:spPr>
          <a:xfrm>
            <a:off x="11499475" y="1268875"/>
            <a:ext cx="1477500" cy="416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6"/>
          <p:cNvSpPr/>
          <p:nvPr/>
        </p:nvSpPr>
        <p:spPr>
          <a:xfrm>
            <a:off x="1303325" y="9954825"/>
            <a:ext cx="15950400" cy="12159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5600" b="0" i="0" u="none" strike="noStrike" cap="none">
                <a:solidFill>
                  <a:srgbClr val="000000"/>
                </a:solidFill>
                <a:latin typeface="Roboto"/>
                <a:ea typeface="Roboto"/>
                <a:cs typeface="Roboto"/>
                <a:sym typeface="Roboto"/>
              </a:rPr>
              <a:t>schoolguide.casel.org/out-of-school-time-tools/</a:t>
            </a:r>
            <a:endParaRPr sz="5600" b="0" i="0" u="none" strike="noStrike" cap="none">
              <a:solidFill>
                <a:srgbClr val="000000"/>
              </a:solidFill>
              <a:latin typeface="Roboto"/>
              <a:ea typeface="Roboto"/>
              <a:cs typeface="Roboto"/>
              <a:sym typeface="Roboto"/>
            </a:endParaRPr>
          </a:p>
        </p:txBody>
      </p:sp>
      <p:sp>
        <p:nvSpPr>
          <p:cNvPr id="406" name="Google Shape;406;p26"/>
          <p:cNvSpPr txBox="1"/>
          <p:nvPr/>
        </p:nvSpPr>
        <p:spPr>
          <a:xfrm>
            <a:off x="7106250" y="1551575"/>
            <a:ext cx="3972000" cy="6966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6"/>
          <p:cNvSpPr txBox="1"/>
          <p:nvPr/>
        </p:nvSpPr>
        <p:spPr>
          <a:xfrm>
            <a:off x="5203038" y="1116475"/>
            <a:ext cx="7729500" cy="107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434343"/>
                </a:solidFill>
                <a:latin typeface="Century Gothic"/>
                <a:ea typeface="Century Gothic"/>
                <a:cs typeface="Century Gothic"/>
                <a:sym typeface="Century Gothic"/>
              </a:rPr>
              <a:t>The CASEL Guide to Schoolwide</a:t>
            </a:r>
            <a:endParaRPr sz="3400" b="0" i="0" u="none" strike="noStrike" cap="none">
              <a:solidFill>
                <a:srgbClr val="434343"/>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US" sz="3400" b="0" i="0" u="none" strike="noStrike" cap="none">
                <a:solidFill>
                  <a:srgbClr val="434343"/>
                </a:solidFill>
                <a:latin typeface="Century Gothic"/>
                <a:ea typeface="Century Gothic"/>
                <a:cs typeface="Century Gothic"/>
                <a:sym typeface="Century Gothic"/>
              </a:rPr>
              <a:t>Social and Emotional Learning</a:t>
            </a:r>
            <a:endParaRPr sz="3400" b="0" i="0" u="none" strike="noStrike" cap="none">
              <a:solidFill>
                <a:srgbClr val="434343"/>
              </a:solidFill>
              <a:latin typeface="Century Gothic"/>
              <a:ea typeface="Century Gothic"/>
              <a:cs typeface="Century Gothic"/>
              <a:sym typeface="Century Gothic"/>
            </a:endParaRPr>
          </a:p>
        </p:txBody>
      </p:sp>
      <p:pic>
        <p:nvPicPr>
          <p:cNvPr id="408" name="Google Shape;408;p26"/>
          <p:cNvPicPr preferRelativeResize="0"/>
          <p:nvPr/>
        </p:nvPicPr>
        <p:blipFill rotWithShape="1">
          <a:blip r:embed="rId4">
            <a:alphaModFix/>
          </a:blip>
          <a:srcRect/>
          <a:stretch/>
        </p:blipFill>
        <p:spPr>
          <a:xfrm>
            <a:off x="972725" y="-62937"/>
            <a:ext cx="16611600" cy="10058400"/>
          </a:xfrm>
          <a:prstGeom prst="rect">
            <a:avLst/>
          </a:prstGeom>
          <a:noFill/>
          <a:ln>
            <a:noFill/>
          </a:ln>
        </p:spPr>
      </p:pic>
      <p:sp>
        <p:nvSpPr>
          <p:cNvPr id="409" name="Google Shape;409;p26"/>
          <p:cNvSpPr/>
          <p:nvPr/>
        </p:nvSpPr>
        <p:spPr>
          <a:xfrm rot="-1405000" flipH="1">
            <a:off x="9697601" y="6843157"/>
            <a:ext cx="2328853" cy="1096612"/>
          </a:xfrm>
          <a:prstGeom prst="rightArrow">
            <a:avLst>
              <a:gd name="adj1" fmla="val 50000"/>
              <a:gd name="adj2" fmla="val 50000"/>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7"/>
          <p:cNvSpPr txBox="1">
            <a:spLocks noGrp="1"/>
          </p:cNvSpPr>
          <p:nvPr>
            <p:ph type="title"/>
          </p:nvPr>
        </p:nvSpPr>
        <p:spPr>
          <a:xfrm>
            <a:off x="1181100" y="1066800"/>
            <a:ext cx="17106900" cy="1338828"/>
          </a:xfrm>
          <a:prstGeom prst="rect">
            <a:avLst/>
          </a:prstGeom>
          <a:noFill/>
          <a:ln>
            <a:noFill/>
          </a:ln>
        </p:spPr>
        <p:txBody>
          <a:bodyPr spcFirstLastPara="1" wrap="square" lIns="137250" tIns="68600" rIns="137250" bIns="68600" anchor="ctr" anchorCtr="0">
            <a:noAutofit/>
          </a:bodyPr>
          <a:lstStyle/>
          <a:p>
            <a:pPr marL="0" marR="0" lvl="0" indent="0" algn="l" rtl="0">
              <a:lnSpc>
                <a:spcPct val="90000"/>
              </a:lnSpc>
              <a:spcBef>
                <a:spcPts val="0"/>
              </a:spcBef>
              <a:spcAft>
                <a:spcPts val="0"/>
              </a:spcAft>
              <a:buSzPts val="1400"/>
              <a:buNone/>
            </a:pPr>
            <a:r>
              <a:rPr lang="en-US" sz="7918" b="1" i="0" u="none" strike="noStrike" cap="none">
                <a:solidFill>
                  <a:schemeClr val="dk1"/>
                </a:solidFill>
                <a:latin typeface="Calibri"/>
                <a:ea typeface="Calibri"/>
                <a:cs typeface="Calibri"/>
                <a:sym typeface="Calibri"/>
              </a:rPr>
              <a:t>How has your understanding of SEL changed? </a:t>
            </a:r>
            <a:endParaRPr sz="7918" b="1" i="0" u="none" strike="noStrike" cap="none">
              <a:solidFill>
                <a:schemeClr val="dk1"/>
              </a:solidFill>
              <a:latin typeface="Calibri"/>
              <a:ea typeface="Calibri"/>
              <a:cs typeface="Calibri"/>
              <a:sym typeface="Calibri"/>
            </a:endParaRPr>
          </a:p>
        </p:txBody>
      </p:sp>
      <p:pic>
        <p:nvPicPr>
          <p:cNvPr id="416" name="Google Shape;416;p27" descr="Screen Shot 2018-02-15 at 4.16.13 PM.png"/>
          <p:cNvPicPr preferRelativeResize="0">
            <a:picLocks noGrp="1"/>
          </p:cNvPicPr>
          <p:nvPr>
            <p:ph type="body" idx="1"/>
          </p:nvPr>
        </p:nvPicPr>
        <p:blipFill rotWithShape="1">
          <a:blip r:embed="rId3">
            <a:alphaModFix/>
          </a:blip>
          <a:srcRect/>
          <a:stretch/>
        </p:blipFill>
        <p:spPr>
          <a:xfrm>
            <a:off x="0" y="4191000"/>
            <a:ext cx="18288001" cy="6272213"/>
          </a:xfrm>
          <a:prstGeom prst="rect">
            <a:avLst/>
          </a:prstGeom>
          <a:noFill/>
          <a:ln>
            <a:noFill/>
          </a:ln>
        </p:spPr>
      </p:pic>
      <p:pic>
        <p:nvPicPr>
          <p:cNvPr id="2" name="Picture 1">
            <a:extLst>
              <a:ext uri="{FF2B5EF4-FFF2-40B4-BE49-F238E27FC236}">
                <a16:creationId xmlns:a16="http://schemas.microsoft.com/office/drawing/2014/main" id="{0C913A10-C8B0-6143-B0F4-9944F8626761}"/>
              </a:ext>
            </a:extLst>
          </p:cNvPr>
          <p:cNvPicPr>
            <a:picLocks noChangeAspect="1"/>
          </p:cNvPicPr>
          <p:nvPr/>
        </p:nvPicPr>
        <p:blipFill>
          <a:blip r:embed="rId4"/>
          <a:stretch>
            <a:fillRect/>
          </a:stretch>
        </p:blipFill>
        <p:spPr>
          <a:xfrm>
            <a:off x="14833600" y="11105585"/>
            <a:ext cx="2286000" cy="2286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8"/>
          <p:cNvSpPr txBox="1">
            <a:spLocks noGrp="1"/>
          </p:cNvSpPr>
          <p:nvPr>
            <p:ph type="title"/>
          </p:nvPr>
        </p:nvSpPr>
        <p:spPr>
          <a:xfrm>
            <a:off x="1219200" y="5638800"/>
            <a:ext cx="15773400" cy="2651125"/>
          </a:xfrm>
          <a:prstGeom prst="rect">
            <a:avLst/>
          </a:prstGeom>
          <a:noFill/>
          <a:ln>
            <a:noFill/>
          </a:ln>
        </p:spPr>
        <p:txBody>
          <a:bodyPr spcFirstLastPara="1" wrap="square" lIns="182850" tIns="91400" rIns="182850" bIns="91400" anchor="ctr" anchorCtr="0">
            <a:noAutofit/>
          </a:bodyPr>
          <a:lstStyle/>
          <a:p>
            <a:pPr marL="0" marR="0" lvl="0" indent="0" algn="ctr" rtl="0">
              <a:lnSpc>
                <a:spcPct val="90000"/>
              </a:lnSpc>
              <a:spcBef>
                <a:spcPts val="0"/>
              </a:spcBef>
              <a:spcAft>
                <a:spcPts val="0"/>
              </a:spcAft>
              <a:buClr>
                <a:srgbClr val="000000"/>
              </a:buClr>
              <a:buSzPts val="8800"/>
              <a:buFont typeface="Arial"/>
              <a:buNone/>
            </a:pPr>
            <a:r>
              <a:rPr lang="en-US" sz="8800" b="0" i="0" u="none" strike="noStrike" cap="none">
                <a:solidFill>
                  <a:schemeClr val="lt1"/>
                </a:solidFill>
                <a:latin typeface="Roboto Condensed"/>
                <a:ea typeface="Roboto Condensed"/>
                <a:cs typeface="Roboto Condensed"/>
                <a:sym typeface="Roboto Condensed"/>
              </a:rPr>
              <a:t>Thank You!</a:t>
            </a:r>
            <a:endParaRPr sz="8800" b="0" i="0" u="none" strike="noStrike" cap="none">
              <a:solidFill>
                <a:schemeClr val="lt1"/>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838200" y="838200"/>
            <a:ext cx="85344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6600" b="1" i="0" u="none" strike="noStrike" cap="none">
                <a:solidFill>
                  <a:schemeClr val="dk1"/>
                </a:solidFill>
                <a:latin typeface="Calibri"/>
                <a:ea typeface="Calibri"/>
                <a:cs typeface="Calibri"/>
                <a:sym typeface="Calibri"/>
              </a:rPr>
              <a:t>Guiding Questions:</a:t>
            </a:r>
            <a:endParaRPr/>
          </a:p>
        </p:txBody>
      </p:sp>
      <p:sp>
        <p:nvSpPr>
          <p:cNvPr id="143" name="Google Shape;143;p3"/>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accent2"/>
                </a:solidFill>
                <a:latin typeface="Calibri"/>
                <a:ea typeface="Calibri"/>
                <a:cs typeface="Calibri"/>
                <a:sym typeface="Calibri"/>
              </a:rPr>
              <a:t>3</a:t>
            </a:fld>
            <a:endParaRPr sz="1400" b="0" i="0" u="none" strike="noStrike" cap="none">
              <a:solidFill>
                <a:schemeClr val="accent2"/>
              </a:solidFill>
              <a:latin typeface="Calibri"/>
              <a:ea typeface="Calibri"/>
              <a:cs typeface="Calibri"/>
              <a:sym typeface="Calibri"/>
            </a:endParaRPr>
          </a:p>
        </p:txBody>
      </p:sp>
      <p:sp>
        <p:nvSpPr>
          <p:cNvPr id="144" name="Google Shape;144;p3"/>
          <p:cNvSpPr/>
          <p:nvPr/>
        </p:nvSpPr>
        <p:spPr>
          <a:xfrm>
            <a:off x="838201" y="3200400"/>
            <a:ext cx="16012887" cy="58990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7200"/>
              <a:buFont typeface="Arial"/>
              <a:buNone/>
            </a:pPr>
            <a:r>
              <a:rPr lang="en-US" sz="7200" b="1" i="0" u="none" strike="noStrike" cap="none">
                <a:solidFill>
                  <a:schemeClr val="dk1"/>
                </a:solidFill>
                <a:latin typeface="Roboto"/>
                <a:ea typeface="Roboto"/>
                <a:cs typeface="Roboto"/>
                <a:sym typeface="Roboto"/>
              </a:rPr>
              <a:t>What</a:t>
            </a:r>
            <a:r>
              <a:rPr lang="en-US" sz="7200" b="0" i="0" u="none" strike="noStrike" cap="none">
                <a:solidFill>
                  <a:schemeClr val="dk1"/>
                </a:solidFill>
                <a:latin typeface="Roboto"/>
                <a:ea typeface="Roboto"/>
                <a:cs typeface="Roboto"/>
                <a:sym typeface="Roboto"/>
              </a:rPr>
              <a:t> is </a:t>
            </a:r>
            <a:r>
              <a:rPr lang="en-US" sz="7200" b="0" i="0" u="none" strike="noStrike" cap="none">
                <a:solidFill>
                  <a:srgbClr val="0075CA"/>
                </a:solidFill>
                <a:latin typeface="Roboto"/>
                <a:ea typeface="Roboto"/>
                <a:cs typeface="Roboto"/>
                <a:sym typeface="Roboto"/>
              </a:rPr>
              <a:t>SEL</a:t>
            </a:r>
            <a:r>
              <a:rPr lang="en-US" sz="7200" b="0" i="0" u="none" strike="noStrike" cap="none">
                <a:solidFill>
                  <a:schemeClr val="dk1"/>
                </a:solidFill>
                <a:latin typeface="Roboto"/>
                <a:ea typeface="Roboto"/>
                <a:cs typeface="Roboto"/>
                <a:sym typeface="Roboto"/>
              </a:rPr>
              <a:t>?</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3600"/>
              <a:buFont typeface="Arial"/>
              <a:buNone/>
            </a:pPr>
            <a:endParaRPr sz="3600" b="0" i="0" u="none" strike="noStrike" cap="none">
              <a:solidFill>
                <a:schemeClr val="dk1"/>
              </a:solidFill>
              <a:latin typeface="Roboto"/>
              <a:ea typeface="Roboto"/>
              <a:cs typeface="Roboto"/>
              <a:sym typeface="Roboto"/>
            </a:endParaRPr>
          </a:p>
          <a:p>
            <a:pPr marL="0" marR="0" lvl="0" indent="0" algn="l" rtl="0">
              <a:lnSpc>
                <a:spcPct val="130000"/>
              </a:lnSpc>
              <a:spcBef>
                <a:spcPts val="0"/>
              </a:spcBef>
              <a:spcAft>
                <a:spcPts val="0"/>
              </a:spcAft>
              <a:buNone/>
            </a:pPr>
            <a:r>
              <a:rPr lang="en-US" sz="7200" b="1" i="0" u="none" strike="noStrike" cap="none">
                <a:solidFill>
                  <a:schemeClr val="dk1"/>
                </a:solidFill>
                <a:latin typeface="Roboto"/>
                <a:ea typeface="Roboto"/>
                <a:cs typeface="Roboto"/>
                <a:sym typeface="Roboto"/>
              </a:rPr>
              <a:t>Why</a:t>
            </a:r>
            <a:r>
              <a:rPr lang="en-US" sz="7200" b="0" i="0" u="none" strike="noStrike" cap="none">
                <a:solidFill>
                  <a:schemeClr val="dk1"/>
                </a:solidFill>
                <a:latin typeface="Roboto"/>
                <a:ea typeface="Roboto"/>
                <a:cs typeface="Roboto"/>
                <a:sym typeface="Roboto"/>
              </a:rPr>
              <a:t> does </a:t>
            </a:r>
            <a:r>
              <a:rPr lang="en-US" sz="7200" b="0" i="0" u="none" strike="noStrike" cap="none">
                <a:solidFill>
                  <a:srgbClr val="0075CA"/>
                </a:solidFill>
                <a:latin typeface="Roboto"/>
                <a:ea typeface="Roboto"/>
                <a:cs typeface="Roboto"/>
                <a:sym typeface="Roboto"/>
              </a:rPr>
              <a:t>SEL</a:t>
            </a:r>
            <a:r>
              <a:rPr lang="en-US" sz="7200" b="0" i="0" u="none" strike="noStrike" cap="none">
                <a:solidFill>
                  <a:schemeClr val="dk1"/>
                </a:solidFill>
                <a:latin typeface="Roboto"/>
                <a:ea typeface="Roboto"/>
                <a:cs typeface="Roboto"/>
                <a:sym typeface="Roboto"/>
              </a:rPr>
              <a:t> matter?</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4000"/>
              <a:buFont typeface="Roboto"/>
              <a:buNone/>
            </a:pPr>
            <a:endParaRPr sz="2400" b="0" i="0" u="none" strike="noStrike" cap="none">
              <a:solidFill>
                <a:schemeClr val="dk1"/>
              </a:solidFill>
              <a:latin typeface="Roboto"/>
              <a:ea typeface="Roboto"/>
              <a:cs typeface="Roboto"/>
              <a:sym typeface="Roboto"/>
            </a:endParaRPr>
          </a:p>
          <a:p>
            <a:pPr marL="0" marR="0" lvl="0" indent="0" algn="l" rtl="0">
              <a:lnSpc>
                <a:spcPct val="130000"/>
              </a:lnSpc>
              <a:spcBef>
                <a:spcPts val="1600"/>
              </a:spcBef>
              <a:spcAft>
                <a:spcPts val="0"/>
              </a:spcAft>
              <a:buNone/>
            </a:pPr>
            <a:r>
              <a:rPr lang="en-US" sz="7200" b="1" i="0" u="none" strike="noStrike" cap="none">
                <a:solidFill>
                  <a:schemeClr val="dk1"/>
                </a:solidFill>
                <a:latin typeface="Roboto"/>
                <a:ea typeface="Roboto"/>
                <a:cs typeface="Roboto"/>
                <a:sym typeface="Roboto"/>
              </a:rPr>
              <a:t>How</a:t>
            </a:r>
            <a:r>
              <a:rPr lang="en-US" sz="7200" b="0" i="0" u="none" strike="noStrike" cap="none">
                <a:solidFill>
                  <a:schemeClr val="dk1"/>
                </a:solidFill>
                <a:latin typeface="Roboto"/>
                <a:ea typeface="Roboto"/>
                <a:cs typeface="Roboto"/>
                <a:sym typeface="Roboto"/>
              </a:rPr>
              <a:t> can school communities promote </a:t>
            </a:r>
            <a:r>
              <a:rPr lang="en-US" sz="7200" b="0" i="0" u="none" strike="noStrike" cap="none">
                <a:solidFill>
                  <a:srgbClr val="0075CA"/>
                </a:solidFill>
                <a:latin typeface="Roboto"/>
                <a:ea typeface="Roboto"/>
                <a:cs typeface="Roboto"/>
                <a:sym typeface="Roboto"/>
              </a:rPr>
              <a:t>SEL</a:t>
            </a:r>
            <a:r>
              <a:rPr lang="en-US" sz="7200" b="0" i="0" u="none" strike="noStrike" cap="none">
                <a:solidFill>
                  <a:schemeClr val="accent1"/>
                </a:solidFill>
                <a:latin typeface="Roboto"/>
                <a:ea typeface="Roboto"/>
                <a:cs typeface="Roboto"/>
                <a:sym typeface="Roboto"/>
              </a:rPr>
              <a:t> </a:t>
            </a:r>
            <a:r>
              <a:rPr lang="en-US" sz="7200" b="0" i="0" u="none" strike="noStrike" cap="none">
                <a:solidFill>
                  <a:srgbClr val="191919"/>
                </a:solidFill>
                <a:latin typeface="Roboto"/>
                <a:ea typeface="Roboto"/>
                <a:cs typeface="Roboto"/>
                <a:sym typeface="Roboto"/>
              </a:rPr>
              <a:t>for young people</a:t>
            </a:r>
            <a:r>
              <a:rPr lang="en-US" sz="7200" b="0" i="0" u="none" strike="noStrike" cap="none">
                <a:solidFill>
                  <a:schemeClr val="dk1"/>
                </a:solidFill>
                <a:latin typeface="Roboto"/>
                <a:ea typeface="Roboto"/>
                <a:cs typeface="Roboto"/>
                <a:sym typeface="Roboto"/>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876300" y="762000"/>
            <a:ext cx="16954501" cy="15881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5400" b="1" i="0" u="none" strike="noStrike" cap="none">
                <a:solidFill>
                  <a:schemeClr val="dk1"/>
                </a:solidFill>
                <a:latin typeface="Calibri"/>
                <a:ea typeface="Calibri"/>
                <a:cs typeface="Calibri"/>
                <a:sym typeface="Calibri"/>
              </a:rPr>
              <a:t>What are your hopes and dreams for your child or the children in our community?</a:t>
            </a:r>
            <a:endParaRPr/>
          </a:p>
        </p:txBody>
      </p:sp>
      <p:sp>
        <p:nvSpPr>
          <p:cNvPr id="151" name="Google Shape;151;p4"/>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accent2"/>
                </a:solidFill>
                <a:latin typeface="Calibri"/>
                <a:ea typeface="Calibri"/>
                <a:cs typeface="Calibri"/>
                <a:sym typeface="Calibri"/>
              </a:rPr>
              <a:t>4</a:t>
            </a:fld>
            <a:endParaRPr sz="1400" b="0" i="0" u="none" strike="noStrike" cap="none">
              <a:solidFill>
                <a:schemeClr val="accent2"/>
              </a:solidFill>
              <a:latin typeface="Calibri"/>
              <a:ea typeface="Calibri"/>
              <a:cs typeface="Calibri"/>
              <a:sym typeface="Calibri"/>
            </a:endParaRPr>
          </a:p>
        </p:txBody>
      </p:sp>
      <p:pic>
        <p:nvPicPr>
          <p:cNvPr id="152" name="Google Shape;152;p4" descr="Screen Shot 2018-02-15 at 4.43.38 PM.png"/>
          <p:cNvPicPr preferRelativeResize="0"/>
          <p:nvPr/>
        </p:nvPicPr>
        <p:blipFill rotWithShape="1">
          <a:blip r:embed="rId3">
            <a:alphaModFix/>
          </a:blip>
          <a:srcRect/>
          <a:stretch/>
        </p:blipFill>
        <p:spPr>
          <a:xfrm>
            <a:off x="2362200" y="3581400"/>
            <a:ext cx="13363016" cy="7165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876300" y="914400"/>
            <a:ext cx="94869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6600" b="1" i="0" u="none" strike="noStrike" cap="none">
                <a:solidFill>
                  <a:schemeClr val="dk1"/>
                </a:solidFill>
                <a:latin typeface="Calibri"/>
                <a:ea typeface="Calibri"/>
                <a:cs typeface="Calibri"/>
                <a:sym typeface="Calibri"/>
              </a:rPr>
              <a:t>What’s possible with SEL?</a:t>
            </a:r>
            <a:endParaRPr/>
          </a:p>
        </p:txBody>
      </p:sp>
      <p:sp>
        <p:nvSpPr>
          <p:cNvPr id="159" name="Google Shape;159;p5"/>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accent2"/>
                </a:solidFill>
                <a:latin typeface="Calibri"/>
                <a:ea typeface="Calibri"/>
                <a:cs typeface="Calibri"/>
                <a:sym typeface="Calibri"/>
              </a:rPr>
              <a:t>5</a:t>
            </a:fld>
            <a:endParaRPr sz="1400" b="0" i="0" u="none" strike="noStrike" cap="none">
              <a:solidFill>
                <a:schemeClr val="accent2"/>
              </a:solidFill>
              <a:latin typeface="Calibri"/>
              <a:ea typeface="Calibri"/>
              <a:cs typeface="Calibri"/>
              <a:sym typeface="Calibri"/>
            </a:endParaRPr>
          </a:p>
        </p:txBody>
      </p:sp>
      <p:pic>
        <p:nvPicPr>
          <p:cNvPr id="160" name="Google Shape;160;p5" descr="Screen Shot 2018-03-02 at 1.03.00 PM.png"/>
          <p:cNvPicPr preferRelativeResize="0"/>
          <p:nvPr/>
        </p:nvPicPr>
        <p:blipFill rotWithShape="1">
          <a:blip r:embed="rId3">
            <a:alphaModFix/>
          </a:blip>
          <a:srcRect/>
          <a:stretch/>
        </p:blipFill>
        <p:spPr>
          <a:xfrm>
            <a:off x="876300" y="3733800"/>
            <a:ext cx="15951201" cy="8005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6"/>
          <p:cNvGrpSpPr/>
          <p:nvPr/>
        </p:nvGrpSpPr>
        <p:grpSpPr>
          <a:xfrm>
            <a:off x="0" y="0"/>
            <a:ext cx="18288001" cy="13716000"/>
            <a:chOff x="0" y="0"/>
            <a:chExt cx="18288001" cy="13716000"/>
          </a:xfrm>
        </p:grpSpPr>
        <p:pic>
          <p:nvPicPr>
            <p:cNvPr id="167" name="Google Shape;167;p6"/>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168" name="Google Shape;168;p6"/>
            <p:cNvSpPr/>
            <p:nvPr/>
          </p:nvSpPr>
          <p:spPr>
            <a:xfrm>
              <a:off x="0" y="0"/>
              <a:ext cx="18288001" cy="13716000"/>
            </a:xfrm>
            <a:prstGeom prst="rect">
              <a:avLst/>
            </a:prstGeom>
            <a:solidFill>
              <a:srgbClr val="265A6F">
                <a:alpha val="6352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pSp>
      <p:grpSp>
        <p:nvGrpSpPr>
          <p:cNvPr id="169" name="Google Shape;169;p6"/>
          <p:cNvGrpSpPr/>
          <p:nvPr/>
        </p:nvGrpSpPr>
        <p:grpSpPr>
          <a:xfrm>
            <a:off x="2602160" y="4647521"/>
            <a:ext cx="906144" cy="616750"/>
            <a:chOff x="6324600" y="4114799"/>
            <a:chExt cx="685800" cy="685800"/>
          </a:xfrm>
        </p:grpSpPr>
        <p:cxnSp>
          <p:nvCxnSpPr>
            <p:cNvPr id="170" name="Google Shape;170;p6"/>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71" name="Google Shape;171;p6"/>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172" name="Google Shape;172;p6"/>
          <p:cNvSpPr txBox="1"/>
          <p:nvPr/>
        </p:nvSpPr>
        <p:spPr>
          <a:xfrm>
            <a:off x="0" y="5264270"/>
            <a:ext cx="18282919" cy="209288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500"/>
              <a:buFont typeface="Arial"/>
              <a:buNone/>
            </a:pPr>
            <a:r>
              <a:rPr lang="en-US" sz="6500" b="1" i="0" u="none" strike="noStrike" cap="none">
                <a:solidFill>
                  <a:srgbClr val="FFFFFF"/>
                </a:solidFill>
                <a:latin typeface="Calibri"/>
                <a:ea typeface="Calibri"/>
                <a:cs typeface="Calibri"/>
                <a:sym typeface="Calibri"/>
              </a:rPr>
              <a:t>WHAT IS SOCIAL AND EMOTIONAL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500"/>
              <a:buFont typeface="Arial"/>
              <a:buNone/>
            </a:pPr>
            <a:r>
              <a:rPr lang="en-US" sz="6500" b="1" i="0" u="none" strike="noStrike" cap="none">
                <a:solidFill>
                  <a:srgbClr val="FFFFFF"/>
                </a:solidFill>
                <a:latin typeface="Calibri"/>
                <a:ea typeface="Calibri"/>
                <a:cs typeface="Calibri"/>
                <a:sym typeface="Calibri"/>
              </a:rPr>
              <a:t>LEARNING (SEL)?</a:t>
            </a:r>
            <a:endParaRPr sz="6500" b="1" i="1" u="none" strike="noStrike" cap="none">
              <a:solidFill>
                <a:srgbClr val="FFFFFF"/>
              </a:solidFill>
              <a:latin typeface="Calibri"/>
              <a:ea typeface="Calibri"/>
              <a:cs typeface="Calibri"/>
              <a:sym typeface="Calibri"/>
            </a:endParaRPr>
          </a:p>
        </p:txBody>
      </p:sp>
      <p:grpSp>
        <p:nvGrpSpPr>
          <p:cNvPr id="173" name="Google Shape;173;p6"/>
          <p:cNvGrpSpPr/>
          <p:nvPr/>
        </p:nvGrpSpPr>
        <p:grpSpPr>
          <a:xfrm rot="10800000">
            <a:off x="14428400" y="7384625"/>
            <a:ext cx="906144" cy="616750"/>
            <a:chOff x="6324600" y="4114799"/>
            <a:chExt cx="685800" cy="685800"/>
          </a:xfrm>
        </p:grpSpPr>
        <p:cxnSp>
          <p:nvCxnSpPr>
            <p:cNvPr id="174" name="Google Shape;174;p6"/>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75" name="Google Shape;175;p6"/>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7"/>
          <p:cNvPicPr preferRelativeResize="0"/>
          <p:nvPr/>
        </p:nvPicPr>
        <p:blipFill rotWithShape="1">
          <a:blip r:embed="rId3">
            <a:alphaModFix/>
          </a:blip>
          <a:srcRect/>
          <a:stretch/>
        </p:blipFill>
        <p:spPr>
          <a:xfrm>
            <a:off x="0" y="0"/>
            <a:ext cx="18288000" cy="13716000"/>
          </a:xfrm>
          <a:prstGeom prst="rect">
            <a:avLst/>
          </a:prstGeom>
          <a:noFill/>
          <a:ln>
            <a:noFill/>
          </a:ln>
        </p:spPr>
      </p:pic>
      <p:sp>
        <p:nvSpPr>
          <p:cNvPr id="182" name="Google Shape;182;p7"/>
          <p:cNvSpPr/>
          <p:nvPr/>
        </p:nvSpPr>
        <p:spPr>
          <a:xfrm>
            <a:off x="0" y="16934"/>
            <a:ext cx="18288001" cy="13716000"/>
          </a:xfrm>
          <a:prstGeom prst="rect">
            <a:avLst/>
          </a:prstGeom>
          <a:solidFill>
            <a:srgbClr val="265A6F">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3" name="Google Shape;183;p7"/>
          <p:cNvSpPr/>
          <p:nvPr/>
        </p:nvSpPr>
        <p:spPr>
          <a:xfrm>
            <a:off x="1607679" y="5143683"/>
            <a:ext cx="15156322" cy="6523346"/>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Calibri"/>
                <a:ea typeface="Calibri"/>
                <a:cs typeface="Calibri"/>
                <a:sym typeface="Calibri"/>
              </a:rPr>
              <a:t>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sz="4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114"/>
              <a:buFont typeface="Arial"/>
              <a:buNone/>
            </a:pPr>
            <a:endParaRPr sz="4114" b="0" i="1" u="none" strike="noStrike" cap="none">
              <a:solidFill>
                <a:schemeClr val="lt1"/>
              </a:solidFill>
              <a:latin typeface="Calibri"/>
              <a:ea typeface="Calibri"/>
              <a:cs typeface="Calibri"/>
              <a:sym typeface="Calibri"/>
            </a:endParaRPr>
          </a:p>
        </p:txBody>
      </p:sp>
      <p:sp>
        <p:nvSpPr>
          <p:cNvPr id="184" name="Google Shape;184;p7"/>
          <p:cNvSpPr txBox="1"/>
          <p:nvPr/>
        </p:nvSpPr>
        <p:spPr>
          <a:xfrm>
            <a:off x="884465" y="2427903"/>
            <a:ext cx="14085730" cy="1833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314"/>
              <a:buFont typeface="Arial"/>
              <a:buNone/>
            </a:pPr>
            <a:r>
              <a:rPr lang="en-US" sz="11314" b="1" i="0" u="none" strike="noStrike" cap="none">
                <a:solidFill>
                  <a:schemeClr val="lt1"/>
                </a:solidFill>
                <a:latin typeface="Calibri"/>
                <a:ea typeface="Calibri"/>
                <a:cs typeface="Calibri"/>
                <a:sym typeface="Calibri"/>
              </a:rPr>
              <a:t>SEL is…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8"/>
          <p:cNvGrpSpPr/>
          <p:nvPr/>
        </p:nvGrpSpPr>
        <p:grpSpPr>
          <a:xfrm>
            <a:off x="6067842" y="4271354"/>
            <a:ext cx="6828066" cy="6863296"/>
            <a:chOff x="2562212" y="807526"/>
            <a:chExt cx="6828066" cy="6863296"/>
          </a:xfrm>
        </p:grpSpPr>
        <p:sp>
          <p:nvSpPr>
            <p:cNvPr id="191" name="Google Shape;191;p8"/>
            <p:cNvSpPr/>
            <p:nvPr/>
          </p:nvSpPr>
          <p:spPr>
            <a:xfrm>
              <a:off x="2562212" y="814393"/>
              <a:ext cx="6827520" cy="6827520"/>
            </a:xfrm>
            <a:prstGeom prst="pie">
              <a:avLst>
                <a:gd name="adj1" fmla="val 16200000"/>
                <a:gd name="adj2" fmla="val 20520000"/>
              </a:avLst>
            </a:prstGeom>
            <a:solidFill>
              <a:srgbClr val="FF7930">
                <a:alpha val="81568"/>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8"/>
            <p:cNvSpPr txBox="1"/>
            <p:nvPr/>
          </p:nvSpPr>
          <p:spPr>
            <a:xfrm>
              <a:off x="6062128" y="1834457"/>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rgbClr val="FFFFFF"/>
                </a:buClr>
                <a:buSzPts val="6500"/>
                <a:buFont typeface="Calibri"/>
                <a:buNone/>
              </a:pPr>
              <a:r>
                <a:rPr lang="en-US" sz="65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93" name="Google Shape;193;p8"/>
            <p:cNvSpPr/>
            <p:nvPr/>
          </p:nvSpPr>
          <p:spPr>
            <a:xfrm>
              <a:off x="2562758" y="814831"/>
              <a:ext cx="6827520" cy="6827520"/>
            </a:xfrm>
            <a:prstGeom prst="pie">
              <a:avLst>
                <a:gd name="adj1" fmla="val 20520000"/>
                <a:gd name="adj2" fmla="val 3240000"/>
              </a:avLst>
            </a:prstGeom>
            <a:solidFill>
              <a:srgbClr val="FFCA48"/>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8"/>
            <p:cNvSpPr txBox="1"/>
            <p:nvPr/>
          </p:nvSpPr>
          <p:spPr>
            <a:xfrm>
              <a:off x="7025030" y="390347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b="0" i="0" u="none" strike="noStrike" cap="none">
                <a:solidFill>
                  <a:srgbClr val="FFFFFF"/>
                </a:solidFill>
                <a:latin typeface="Calibri"/>
                <a:ea typeface="Calibri"/>
                <a:cs typeface="Calibri"/>
                <a:sym typeface="Calibri"/>
              </a:endParaRPr>
            </a:p>
          </p:txBody>
        </p:sp>
        <p:sp>
          <p:nvSpPr>
            <p:cNvPr id="195" name="Google Shape;195;p8"/>
            <p:cNvSpPr/>
            <p:nvPr/>
          </p:nvSpPr>
          <p:spPr>
            <a:xfrm>
              <a:off x="2562758" y="814831"/>
              <a:ext cx="6827520" cy="6827520"/>
            </a:xfrm>
            <a:prstGeom prst="pie">
              <a:avLst>
                <a:gd name="adj1" fmla="val 3240000"/>
                <a:gd name="adj2" fmla="val 756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8"/>
            <p:cNvSpPr txBox="1"/>
            <p:nvPr/>
          </p:nvSpPr>
          <p:spPr>
            <a:xfrm>
              <a:off x="4757318" y="5935472"/>
              <a:ext cx="2438400" cy="146304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b="0" i="0" u="none" strike="noStrike" cap="none">
                <a:solidFill>
                  <a:srgbClr val="FFFFFF"/>
                </a:solidFill>
                <a:latin typeface="Calibri"/>
                <a:ea typeface="Calibri"/>
                <a:cs typeface="Calibri"/>
                <a:sym typeface="Calibri"/>
              </a:endParaRPr>
            </a:p>
          </p:txBody>
        </p:sp>
        <p:sp>
          <p:nvSpPr>
            <p:cNvPr id="197" name="Google Shape;197;p8"/>
            <p:cNvSpPr/>
            <p:nvPr/>
          </p:nvSpPr>
          <p:spPr>
            <a:xfrm>
              <a:off x="2562758" y="843302"/>
              <a:ext cx="6827520" cy="6827520"/>
            </a:xfrm>
            <a:prstGeom prst="pie">
              <a:avLst>
                <a:gd name="adj1" fmla="val 7560000"/>
                <a:gd name="adj2" fmla="val 1188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8"/>
            <p:cNvSpPr txBox="1"/>
            <p:nvPr/>
          </p:nvSpPr>
          <p:spPr>
            <a:xfrm>
              <a:off x="2887878" y="393194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b="0" i="0" u="none" strike="noStrike" cap="none">
                <a:solidFill>
                  <a:srgbClr val="FFFFFF"/>
                </a:solidFill>
                <a:latin typeface="Calibri"/>
                <a:ea typeface="Calibri"/>
                <a:cs typeface="Calibri"/>
                <a:sym typeface="Calibri"/>
              </a:endParaRPr>
            </a:p>
          </p:txBody>
        </p:sp>
        <p:sp>
          <p:nvSpPr>
            <p:cNvPr id="199" name="Google Shape;199;p8"/>
            <p:cNvSpPr/>
            <p:nvPr/>
          </p:nvSpPr>
          <p:spPr>
            <a:xfrm>
              <a:off x="2562758" y="807526"/>
              <a:ext cx="6827520" cy="6827520"/>
            </a:xfrm>
            <a:prstGeom prst="pie">
              <a:avLst>
                <a:gd name="adj1" fmla="val 11880000"/>
                <a:gd name="adj2" fmla="val 16200000"/>
              </a:avLst>
            </a:prstGeom>
            <a:solidFill>
              <a:srgbClr val="FF7930">
                <a:alpha val="81568"/>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8"/>
            <p:cNvSpPr txBox="1"/>
            <p:nvPr/>
          </p:nvSpPr>
          <p:spPr>
            <a:xfrm>
              <a:off x="3558438" y="1847910"/>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b="0" i="0" u="none" strike="noStrike" cap="none">
                <a:solidFill>
                  <a:srgbClr val="FFFFFF"/>
                </a:solidFill>
                <a:latin typeface="Calibri"/>
                <a:ea typeface="Calibri"/>
                <a:cs typeface="Calibri"/>
                <a:sym typeface="Calibri"/>
              </a:endParaRPr>
            </a:p>
          </p:txBody>
        </p:sp>
      </p:grpSp>
      <p:sp>
        <p:nvSpPr>
          <p:cNvPr id="201" name="Google Shape;201;p8"/>
          <p:cNvSpPr/>
          <p:nvPr/>
        </p:nvSpPr>
        <p:spPr>
          <a:xfrm>
            <a:off x="8534400" y="6853106"/>
            <a:ext cx="1828800" cy="1828800"/>
          </a:xfrm>
          <a:prstGeom prst="ellipse">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rgbClr val="FFFFFF"/>
              </a:solidFill>
              <a:latin typeface="Calibri"/>
              <a:ea typeface="Calibri"/>
              <a:cs typeface="Calibri"/>
              <a:sym typeface="Calibri"/>
            </a:endParaRPr>
          </a:p>
        </p:txBody>
      </p:sp>
      <p:sp>
        <p:nvSpPr>
          <p:cNvPr id="202" name="Google Shape;202;p8"/>
          <p:cNvSpPr txBox="1"/>
          <p:nvPr/>
        </p:nvSpPr>
        <p:spPr>
          <a:xfrm>
            <a:off x="6619285" y="5459111"/>
            <a:ext cx="298234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SELF-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AWARENESS</a:t>
            </a:r>
            <a:endParaRPr sz="1400" b="0" i="0" u="none" strike="noStrike" cap="none">
              <a:solidFill>
                <a:srgbClr val="000000"/>
              </a:solidFill>
              <a:latin typeface="Arial"/>
              <a:ea typeface="Arial"/>
              <a:cs typeface="Arial"/>
              <a:sym typeface="Arial"/>
            </a:endParaRPr>
          </a:p>
        </p:txBody>
      </p:sp>
      <p:sp>
        <p:nvSpPr>
          <p:cNvPr id="203" name="Google Shape;203;p8"/>
          <p:cNvSpPr txBox="1"/>
          <p:nvPr/>
        </p:nvSpPr>
        <p:spPr>
          <a:xfrm>
            <a:off x="9359697" y="5493231"/>
            <a:ext cx="335558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SELF-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MANAGEMENT</a:t>
            </a:r>
            <a:endParaRPr sz="1400" b="0" i="0" u="none" strike="noStrike" cap="none">
              <a:solidFill>
                <a:srgbClr val="000000"/>
              </a:solidFill>
              <a:latin typeface="Arial"/>
              <a:ea typeface="Arial"/>
              <a:cs typeface="Arial"/>
              <a:sym typeface="Arial"/>
            </a:endParaRPr>
          </a:p>
        </p:txBody>
      </p:sp>
      <p:sp>
        <p:nvSpPr>
          <p:cNvPr id="204" name="Google Shape;204;p8"/>
          <p:cNvSpPr txBox="1"/>
          <p:nvPr/>
        </p:nvSpPr>
        <p:spPr>
          <a:xfrm>
            <a:off x="9858362" y="7735243"/>
            <a:ext cx="3246228"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RESPONSIBLE DECISION-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MAKING</a:t>
            </a:r>
            <a:endParaRPr sz="1400" b="0" i="0" u="none" strike="noStrike" cap="none">
              <a:solidFill>
                <a:srgbClr val="000000"/>
              </a:solidFill>
              <a:latin typeface="Arial"/>
              <a:ea typeface="Arial"/>
              <a:cs typeface="Arial"/>
              <a:sym typeface="Arial"/>
            </a:endParaRPr>
          </a:p>
        </p:txBody>
      </p:sp>
      <p:sp>
        <p:nvSpPr>
          <p:cNvPr id="205" name="Google Shape;205;p8"/>
          <p:cNvSpPr txBox="1"/>
          <p:nvPr/>
        </p:nvSpPr>
        <p:spPr>
          <a:xfrm>
            <a:off x="7855787" y="9437041"/>
            <a:ext cx="3217242"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RELATIONSHIP SKILLS</a:t>
            </a:r>
            <a:endParaRPr sz="1400" b="0" i="0" u="none" strike="noStrike" cap="none">
              <a:solidFill>
                <a:srgbClr val="000000"/>
              </a:solidFill>
              <a:latin typeface="Arial"/>
              <a:ea typeface="Arial"/>
              <a:cs typeface="Arial"/>
              <a:sym typeface="Arial"/>
            </a:endParaRPr>
          </a:p>
        </p:txBody>
      </p:sp>
      <p:sp>
        <p:nvSpPr>
          <p:cNvPr id="206" name="Google Shape;206;p8"/>
          <p:cNvSpPr txBox="1"/>
          <p:nvPr/>
        </p:nvSpPr>
        <p:spPr>
          <a:xfrm>
            <a:off x="5910774" y="7727651"/>
            <a:ext cx="2895600"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SOCIAL AWARENESS</a:t>
            </a:r>
            <a:endParaRPr sz="1400" b="0" i="0" u="none" strike="noStrike" cap="none">
              <a:solidFill>
                <a:srgbClr val="000000"/>
              </a:solidFill>
              <a:latin typeface="Arial"/>
              <a:ea typeface="Arial"/>
              <a:cs typeface="Arial"/>
              <a:sym typeface="Arial"/>
            </a:endParaRPr>
          </a:p>
        </p:txBody>
      </p:sp>
      <p:sp>
        <p:nvSpPr>
          <p:cNvPr id="207" name="Google Shape;207;p8"/>
          <p:cNvSpPr txBox="1"/>
          <p:nvPr/>
        </p:nvSpPr>
        <p:spPr>
          <a:xfrm>
            <a:off x="8626208" y="6998740"/>
            <a:ext cx="1676400"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Social 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Emotional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(SEL)</a:t>
            </a:r>
            <a:endParaRPr sz="1400" b="0" i="0" u="none" strike="noStrike" cap="none">
              <a:solidFill>
                <a:srgbClr val="000000"/>
              </a:solidFill>
              <a:latin typeface="Arial"/>
              <a:ea typeface="Arial"/>
              <a:cs typeface="Arial"/>
              <a:sym typeface="Arial"/>
            </a:endParaRPr>
          </a:p>
        </p:txBody>
      </p:sp>
      <p:sp>
        <p:nvSpPr>
          <p:cNvPr id="208" name="Google Shape;208;p8"/>
          <p:cNvSpPr txBox="1"/>
          <p:nvPr/>
        </p:nvSpPr>
        <p:spPr>
          <a:xfrm>
            <a:off x="1417630" y="6719803"/>
            <a:ext cx="4572000" cy="2062103"/>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Perspective-taking</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Empathy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Appreciating diversity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Respect for others</a:t>
            </a:r>
            <a:endParaRPr sz="1400" b="0" i="0" u="none" strike="noStrike" cap="none">
              <a:solidFill>
                <a:srgbClr val="000000"/>
              </a:solidFill>
              <a:latin typeface="Arial"/>
              <a:ea typeface="Arial"/>
              <a:cs typeface="Arial"/>
              <a:sym typeface="Arial"/>
            </a:endParaRPr>
          </a:p>
        </p:txBody>
      </p:sp>
      <p:sp>
        <p:nvSpPr>
          <p:cNvPr id="209" name="Google Shape;209;p8"/>
          <p:cNvSpPr txBox="1"/>
          <p:nvPr/>
        </p:nvSpPr>
        <p:spPr>
          <a:xfrm>
            <a:off x="2651878" y="10207354"/>
            <a:ext cx="4729238" cy="3046988"/>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Social engagement</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Building relationships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Working cooperatively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Resolving conflicts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Helping/Seeking help</a:t>
            </a:r>
            <a:endParaRPr sz="1400" b="0" i="0" u="none" strike="noStrike" cap="none">
              <a:solidFill>
                <a:srgbClr val="000000"/>
              </a:solidFill>
              <a:latin typeface="Arial"/>
              <a:ea typeface="Arial"/>
              <a:cs typeface="Arial"/>
              <a:sym typeface="Arial"/>
            </a:endParaRPr>
          </a:p>
        </p:txBody>
      </p:sp>
      <p:sp>
        <p:nvSpPr>
          <p:cNvPr id="210" name="Google Shape;210;p8"/>
          <p:cNvSpPr txBox="1"/>
          <p:nvPr/>
        </p:nvSpPr>
        <p:spPr>
          <a:xfrm>
            <a:off x="2545238" y="1906924"/>
            <a:ext cx="5080768" cy="2554545"/>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Identifying emotions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Self-perception/Identity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Recognizing strengths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Sense of self-confidence</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Self-efficacy</a:t>
            </a:r>
            <a:endParaRPr sz="1400" b="0" i="0" u="none" strike="noStrike" cap="none">
              <a:solidFill>
                <a:srgbClr val="000000"/>
              </a:solidFill>
              <a:latin typeface="Arial"/>
              <a:ea typeface="Arial"/>
              <a:cs typeface="Arial"/>
              <a:sym typeface="Arial"/>
            </a:endParaRPr>
          </a:p>
        </p:txBody>
      </p:sp>
      <p:sp>
        <p:nvSpPr>
          <p:cNvPr id="211" name="Google Shape;211;p8"/>
          <p:cNvSpPr txBox="1"/>
          <p:nvPr/>
        </p:nvSpPr>
        <p:spPr>
          <a:xfrm>
            <a:off x="12865198" y="9327663"/>
            <a:ext cx="4876800" cy="3046988"/>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Identifying problems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Analyzing situations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Solving problems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Evaluating</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Reflecting</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Ethical responsibility</a:t>
            </a:r>
            <a:endParaRPr sz="1400" b="0" i="0" u="none" strike="noStrike" cap="none">
              <a:solidFill>
                <a:srgbClr val="000000"/>
              </a:solidFill>
              <a:latin typeface="Arial"/>
              <a:ea typeface="Arial"/>
              <a:cs typeface="Arial"/>
              <a:sym typeface="Arial"/>
            </a:endParaRPr>
          </a:p>
        </p:txBody>
      </p:sp>
      <p:sp>
        <p:nvSpPr>
          <p:cNvPr id="212" name="Google Shape;212;p8"/>
          <p:cNvSpPr txBox="1"/>
          <p:nvPr/>
        </p:nvSpPr>
        <p:spPr>
          <a:xfrm>
            <a:off x="12661230" y="2252649"/>
            <a:ext cx="5080768" cy="3539430"/>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Impulse control</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Stress management</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Self-discipline</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Self-motivation</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Perseverance </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Goal-setting</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Organizational skills</a:t>
            </a:r>
            <a:endParaRPr sz="1400" b="0" i="0" u="none" strike="noStrike" cap="none">
              <a:solidFill>
                <a:srgbClr val="000000"/>
              </a:solidFill>
              <a:latin typeface="Arial"/>
              <a:ea typeface="Arial"/>
              <a:cs typeface="Arial"/>
              <a:sym typeface="Arial"/>
            </a:endParaRPr>
          </a:p>
        </p:txBody>
      </p:sp>
      <p:sp>
        <p:nvSpPr>
          <p:cNvPr id="213" name="Google Shape;213;p8"/>
          <p:cNvSpPr txBox="1">
            <a:spLocks noGrp="1"/>
          </p:cNvSpPr>
          <p:nvPr>
            <p:ph type="title"/>
          </p:nvPr>
        </p:nvSpPr>
        <p:spPr>
          <a:xfrm>
            <a:off x="876300" y="783585"/>
            <a:ext cx="14821331" cy="1292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1400"/>
              <a:buNone/>
            </a:pPr>
            <a:r>
              <a:rPr lang="en-US" sz="5400" b="1" i="0" u="none" strike="noStrike" cap="none">
                <a:solidFill>
                  <a:srgbClr val="0070C0"/>
                </a:solidFill>
                <a:latin typeface="Calibri"/>
                <a:ea typeface="Calibri"/>
                <a:cs typeface="Calibri"/>
                <a:sym typeface="Calibri"/>
              </a:rPr>
              <a:t>What are the SEL Competencies and skill sets?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20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20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1"/>
                                          </p:stCondLst>
                                        </p:cTn>
                                        <p:tgtEl>
                                          <p:spTgt spid="2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876301" y="843385"/>
            <a:ext cx="7930074" cy="129266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SzPts val="1400"/>
              <a:buNone/>
            </a:pPr>
            <a:r>
              <a:rPr lang="en-US" sz="6600">
                <a:solidFill>
                  <a:srgbClr val="0070C0"/>
                </a:solidFill>
              </a:rPr>
              <a:t>Sitewide SEL</a:t>
            </a:r>
            <a:endParaRPr/>
          </a:p>
        </p:txBody>
      </p:sp>
      <p:pic>
        <p:nvPicPr>
          <p:cNvPr id="220" name="Google Shape;220;p9" descr="page1image1003829776"/>
          <p:cNvPicPr preferRelativeResize="0"/>
          <p:nvPr/>
        </p:nvPicPr>
        <p:blipFill rotWithShape="1">
          <a:blip r:embed="rId3">
            <a:alphaModFix/>
          </a:blip>
          <a:srcRect/>
          <a:stretch/>
        </p:blipFill>
        <p:spPr>
          <a:xfrm>
            <a:off x="2090061" y="1768270"/>
            <a:ext cx="15054942" cy="11947730"/>
          </a:xfrm>
          <a:prstGeom prst="rect">
            <a:avLst/>
          </a:prstGeom>
          <a:noFill/>
          <a:ln>
            <a:noFill/>
          </a:ln>
        </p:spPr>
      </p:pic>
    </p:spTree>
  </p:cSld>
  <p:clrMapOvr>
    <a:masterClrMapping/>
  </p:clrMapOvr>
</p:sld>
</file>

<file path=ppt/theme/theme1.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3771</Words>
  <Application>Microsoft Macintosh PowerPoint</Application>
  <PresentationFormat>Custom</PresentationFormat>
  <Paragraphs>346</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Narrow</vt:lpstr>
      <vt:lpstr>Calibri</vt:lpstr>
      <vt:lpstr>Century Gothic</vt:lpstr>
      <vt:lpstr>Roboto</vt:lpstr>
      <vt:lpstr>Roboto Condensed</vt:lpstr>
      <vt:lpstr>Times New Roman</vt:lpstr>
      <vt:lpstr>GENARAL LAYOUTS</vt:lpstr>
      <vt:lpstr>PowerPoint Presentation</vt:lpstr>
      <vt:lpstr>Welcome</vt:lpstr>
      <vt:lpstr>Guiding Questions:</vt:lpstr>
      <vt:lpstr>What are your hopes and dreams for your child or the children in our community?</vt:lpstr>
      <vt:lpstr>What’s possible with SEL?</vt:lpstr>
      <vt:lpstr>PowerPoint Presentation</vt:lpstr>
      <vt:lpstr>PowerPoint Presentation</vt:lpstr>
      <vt:lpstr>What are the SEL Competencies and skill sets?</vt:lpstr>
      <vt:lpstr>Sitewide SEL</vt:lpstr>
      <vt:lpstr>PowerPoint Presentation</vt:lpstr>
      <vt:lpstr>PowerPoint Presentation</vt:lpstr>
      <vt:lpstr>SEL as a Lever for Equity: SEL can help create caring, just, inclusive and healthy communities that support all students in reaching their fullest potential. </vt:lpstr>
      <vt:lpstr>SEL works: Compelling national evidence</vt:lpstr>
      <vt:lpstr>PowerPoint Presentation</vt:lpstr>
      <vt:lpstr>PowerPoint Presentation</vt:lpstr>
      <vt:lpstr>Systemic Sitewide  Implementation of SEL</vt:lpstr>
      <vt:lpstr>A Process for Sitewide SEL</vt:lpstr>
      <vt:lpstr>Focus Area 1  Build Foundational Support and Create a Plan</vt:lpstr>
      <vt:lpstr>Focus Area 2  Strengthen Adult SEL Competencies and Capacity</vt:lpstr>
      <vt:lpstr>Why Adult SEL?</vt:lpstr>
      <vt:lpstr>Focus Area 3  Promote SEL for Youth</vt:lpstr>
      <vt:lpstr>SEL: The Three-legged Stool</vt:lpstr>
      <vt:lpstr>What does SEL look like?</vt:lpstr>
      <vt:lpstr>Focus Area 4  Practice Continuous Improvement</vt:lpstr>
      <vt:lpstr>PowerPoint Presentation</vt:lpstr>
      <vt:lpstr>PowerPoint Presentation</vt:lpstr>
      <vt:lpstr>How has your understanding of SEL changed?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Claire Schu</cp:lastModifiedBy>
  <cp:revision>3</cp:revision>
  <dcterms:modified xsi:type="dcterms:W3CDTF">2019-08-16T14:50:13Z</dcterms:modified>
</cp:coreProperties>
</file>