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9"/>
  </p:notesMasterIdLst>
  <p:sldIdLst>
    <p:sldId id="256" r:id="rId2"/>
    <p:sldId id="257" r:id="rId3"/>
    <p:sldId id="258" r:id="rId4"/>
    <p:sldId id="259" r:id="rId5"/>
    <p:sldId id="260" r:id="rId6"/>
    <p:sldId id="261" r:id="rId7"/>
    <p:sldId id="262" r:id="rId8"/>
    <p:sldId id="263" r:id="rId9"/>
    <p:sldId id="370" r:id="rId10"/>
    <p:sldId id="265" r:id="rId11"/>
    <p:sldId id="725" r:id="rId12"/>
    <p:sldId id="267" r:id="rId13"/>
    <p:sldId id="371" r:id="rId14"/>
    <p:sldId id="694" r:id="rId15"/>
    <p:sldId id="275" r:id="rId16"/>
    <p:sldId id="716" r:id="rId17"/>
    <p:sldId id="721" r:id="rId18"/>
    <p:sldId id="264" r:id="rId19"/>
    <p:sldId id="718" r:id="rId20"/>
    <p:sldId id="278" r:id="rId21"/>
    <p:sldId id="719" r:id="rId22"/>
    <p:sldId id="279" r:id="rId23"/>
    <p:sldId id="280" r:id="rId24"/>
    <p:sldId id="720" r:id="rId25"/>
    <p:sldId id="269" r:id="rId26"/>
    <p:sldId id="282" r:id="rId27"/>
    <p:sldId id="283" r:id="rId28"/>
  </p:sldIdLst>
  <p:sldSz cx="18288000" cy="13716000"/>
  <p:notesSz cx="7023100" cy="9309100"/>
  <p:embeddedFontLst>
    <p:embeddedFont>
      <p:font typeface="Arial Narrow" panose="020B0604020202020204" pitchFamily="3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Roboto" panose="02000000000000000000" pitchFamily="2" charset="0"/>
      <p:regular r:id="rId42"/>
      <p:bold r:id="rId43"/>
      <p:italic r:id="rId44"/>
      <p:boldItalic r:id="rId45"/>
    </p:embeddedFont>
    <p:embeddedFont>
      <p:font typeface="Roboto Condensed"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EA3202-7FD0-4C6C-A9D1-5A0741DC4D91}">
  <a:tblStyle styleId="{F4EA3202-7FD0-4C6C-A9D1-5A0741DC4D91}" styleName="Table_0">
    <a:wholeTbl>
      <a:tcTxStyle b="off" i="off">
        <a:font>
          <a:latin typeface="Roboto"/>
          <a:ea typeface="Roboto"/>
          <a:cs typeface="Robot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F1F5"/>
          </a:solidFill>
        </a:fill>
      </a:tcStyle>
    </a:wholeTbl>
    <a:band1H>
      <a:tcTxStyle/>
      <a:tcStyle>
        <a:tcBdr/>
        <a:fill>
          <a:solidFill>
            <a:srgbClr val="D1E2EB"/>
          </a:solidFill>
        </a:fill>
      </a:tcStyle>
    </a:band1H>
    <a:band2H>
      <a:tcTxStyle/>
      <a:tcStyle>
        <a:tcBdr/>
      </a:tcStyle>
    </a:band2H>
    <a:band1V>
      <a:tcTxStyle/>
      <a:tcStyle>
        <a:tcBdr/>
        <a:fill>
          <a:solidFill>
            <a:srgbClr val="D1E2EB"/>
          </a:solidFill>
        </a:fill>
      </a:tcStyle>
    </a:band1V>
    <a:band2V>
      <a:tcTxStyle/>
      <a:tcStyle>
        <a:tcBdr/>
      </a:tcStyle>
    </a:band2V>
    <a:lastCol>
      <a:tcTxStyle b="on" i="off">
        <a:font>
          <a:latin typeface="Roboto"/>
          <a:ea typeface="Roboto"/>
          <a:cs typeface="Roboto"/>
        </a:font>
        <a:schemeClr val="lt1"/>
      </a:tcTxStyle>
      <a:tcStyle>
        <a:tcBdr/>
        <a:fill>
          <a:solidFill>
            <a:schemeClr val="accent1"/>
          </a:solidFill>
        </a:fill>
      </a:tcStyle>
    </a:lastCol>
    <a:firstCol>
      <a:tcTxStyle b="on" i="off">
        <a:font>
          <a:latin typeface="Roboto"/>
          <a:ea typeface="Roboto"/>
          <a:cs typeface="Roboto"/>
        </a:font>
        <a:schemeClr val="lt1"/>
      </a:tcTxStyle>
      <a:tcStyle>
        <a:tcBdr/>
        <a:fill>
          <a:solidFill>
            <a:schemeClr val="accent1"/>
          </a:solidFill>
        </a:fill>
      </a:tcStyle>
    </a:firstCol>
    <a:lastRow>
      <a:tcTxStyle b="on" i="off">
        <a:font>
          <a:latin typeface="Roboto"/>
          <a:ea typeface="Roboto"/>
          <a:cs typeface="Robot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boto"/>
          <a:ea typeface="Roboto"/>
          <a:cs typeface="Robot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3673"/>
  </p:normalViewPr>
  <p:slideViewPr>
    <p:cSldViewPr snapToGrid="0" snapToObjects="1">
      <p:cViewPr varScale="1">
        <p:scale>
          <a:sx n="39" d="100"/>
          <a:sy n="39" d="100"/>
        </p:scale>
        <p:origin x="2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238" cy="4667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
        <p:nvSpPr>
          <p:cNvPr id="4" name="Shape 4"/>
          <p:cNvSpPr txBox="1">
            <a:spLocks noGrp="1"/>
          </p:cNvSpPr>
          <p:nvPr>
            <p:ph type="dt" idx="10"/>
          </p:nvPr>
        </p:nvSpPr>
        <p:spPr>
          <a:xfrm>
            <a:off x="3978275" y="0"/>
            <a:ext cx="3043238" cy="4667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
        <p:nvSpPr>
          <p:cNvPr id="5" name="Shape 5"/>
          <p:cNvSpPr>
            <a:spLocks noGrp="1" noRot="1" noChangeAspect="1"/>
          </p:cNvSpPr>
          <p:nvPr>
            <p:ph type="sldImg" idx="3"/>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675" y="4479925"/>
            <a:ext cx="5619750" cy="3665538"/>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375"/>
            <a:ext cx="3043238" cy="4667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asel.org/partner-distric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4YxyAcV9QX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Shape 110"/>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457200" marR="0" lvl="1"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7620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1" name="Shape 111"/>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01675" y="4479925"/>
            <a:ext cx="5619750" cy="36655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242" name="Shape 242"/>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Shape 156"/>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Ask participants to read the statement on the screen and discuss what this means to them.</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Possible discussion:</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can’t learn when their social and emotional needs aren’t met.</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learn not just through content delivery, but through the interactions they have with teachers and peers.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Students who have positive relationships with teachers are more likely to learn from them.</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order to learn, students need to have self-awareness, self-management, social awareness, relationship skills, and responsible decision-making skills</a:t>
            </a:r>
            <a:endParaRPr sz="1200" b="0" i="0" u="none" strike="noStrike" cap="none"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6381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r>
              <a:rPr lang="en-US" sz="1200" b="0" i="0" u="none" strike="noStrike" cap="none" dirty="0">
                <a:solidFill>
                  <a:schemeClr val="dk1"/>
                </a:solidFill>
                <a:effectLst/>
                <a:latin typeface="Calibri"/>
                <a:ea typeface="Calibri"/>
                <a:cs typeface="Calibri"/>
                <a:sym typeface="Calibri"/>
              </a:rPr>
              <a:t>Systemic implementation of SEL both fosters and depends upon an equitable learning environment, where all students and adults feel respected, valued, and affirmed in their individual interests, talents, social identities, cultural values and backgrounds.</a:t>
            </a:r>
          </a:p>
          <a:p>
            <a:r>
              <a:rPr lang="en-US" sz="1200" b="0" i="0" u="none" strike="noStrike" cap="none" dirty="0">
                <a:solidFill>
                  <a:schemeClr val="dk1"/>
                </a:solidFill>
                <a:effectLst/>
                <a:latin typeface="Calibri"/>
                <a:ea typeface="Calibri"/>
                <a:cs typeface="Calibri"/>
                <a:sym typeface="Calibri"/>
              </a:rPr>
              <a:t>While SEL alone will not solve longstanding and deep-seated inequities in the education system, it can help schools promote understanding, examine biases, reflect on and address the impact of racism, build cross-cultural relationships, and cultivate adult and student practices that close opportunity gaps and create a more inclusive school community. In doing so, schools can promote high-quality educational opportunities and outcomes for all students, irrespective of race, socioeconomic status, gender, sexual orientation, and other differences.</a:t>
            </a:r>
          </a:p>
          <a:p>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As participants to discuss: </a:t>
            </a:r>
          </a:p>
          <a:p>
            <a:r>
              <a:rPr lang="en-US" sz="1200" dirty="0"/>
              <a:t>What is our school community already doing to ensure that every student gets what they need to succeed?</a:t>
            </a: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What are the ways that SEL can help create a more inclusive school and ensure all students have what they need to succeed?</a:t>
            </a: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4da2ed872f_0_0:notes"/>
          <p:cNvSpPr txBox="1"/>
          <p:nvPr/>
        </p:nvSpPr>
        <p:spPr>
          <a:xfrm>
            <a:off x="4144617" y="9117535"/>
            <a:ext cx="3168900" cy="482100"/>
          </a:xfrm>
          <a:prstGeom prst="rect">
            <a:avLst/>
          </a:prstGeom>
          <a:noFill/>
          <a:ln>
            <a:noFill/>
          </a:ln>
        </p:spPr>
        <p:txBody>
          <a:bodyPr spcFirstLastPara="1" wrap="square" lIns="93250" tIns="48475" rIns="93250" bIns="484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13</a:t>
            </a:fld>
            <a:endParaRPr sz="1300" b="0" i="0" u="none" strike="noStrike" cap="none">
              <a:solidFill>
                <a:srgbClr val="000000"/>
              </a:solidFill>
              <a:latin typeface="Times New Roman"/>
              <a:ea typeface="Times New Roman"/>
              <a:cs typeface="Times New Roman"/>
              <a:sym typeface="Times New Roman"/>
            </a:endParaRPr>
          </a:p>
        </p:txBody>
      </p:sp>
      <p:sp>
        <p:nvSpPr>
          <p:cNvPr id="456" name="Google Shape;456;g4da2ed872f_0_0:notes"/>
          <p:cNvSpPr txBox="1"/>
          <p:nvPr/>
        </p:nvSpPr>
        <p:spPr>
          <a:xfrm>
            <a:off x="4142963" y="9117535"/>
            <a:ext cx="3170700" cy="482100"/>
          </a:xfrm>
          <a:prstGeom prst="rect">
            <a:avLst/>
          </a:prstGeom>
          <a:noFill/>
          <a:ln>
            <a:noFill/>
          </a:ln>
        </p:spPr>
        <p:txBody>
          <a:bodyPr spcFirstLastPara="1" wrap="square" lIns="96250" tIns="48100" rIns="96250" bIns="481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13</a:t>
            </a:fld>
            <a:endParaRPr sz="1200" b="0" i="0" u="none" strike="noStrike" cap="none">
              <a:solidFill>
                <a:srgbClr val="000000"/>
              </a:solidFill>
              <a:latin typeface="Times New Roman"/>
              <a:ea typeface="Times New Roman"/>
              <a:cs typeface="Times New Roman"/>
              <a:sym typeface="Times New Roman"/>
            </a:endParaRPr>
          </a:p>
        </p:txBody>
      </p:sp>
      <p:sp>
        <p:nvSpPr>
          <p:cNvPr id="457" name="Google Shape;457;g4da2ed872f_0_0:notes"/>
          <p:cNvSpPr txBox="1">
            <a:spLocks noGrp="1"/>
          </p:cNvSpPr>
          <p:nvPr>
            <p:ph type="body" idx="1"/>
          </p:nvPr>
        </p:nvSpPr>
        <p:spPr>
          <a:xfrm>
            <a:off x="1295401" y="3943118"/>
            <a:ext cx="5198100" cy="5223600"/>
          </a:xfrm>
          <a:prstGeom prst="rect">
            <a:avLst/>
          </a:prstGeom>
          <a:noFill/>
          <a:ln>
            <a:noFill/>
          </a:ln>
        </p:spPr>
        <p:txBody>
          <a:bodyPr spcFirstLastPara="1" wrap="square" lIns="94000" tIns="47000" rIns="94000" bIns="470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rgbClr val="676663"/>
                </a:solidFill>
                <a:latin typeface="Arial"/>
                <a:ea typeface="Arial"/>
                <a:cs typeface="Arial"/>
                <a:sym typeface="Arial"/>
              </a:rPr>
              <a:t>In order to lead happy and productive lives, it’s critical that people understand themselves and master a variety of other crucial skills, attitudes, and mindsets. These include forming healthy relationships, collaborating effectively, managing stress and conflict, pursuing ethical solutions to problems, advocating for themselves and others, and empathizing with others.  We know from research that these attitudes and skills can be explicitly taught, learned, and practiced.</a:t>
            </a:r>
            <a:endParaRPr lang="en-US" sz="1100" dirty="0"/>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rgbClr val="676663"/>
                </a:solidFill>
                <a:latin typeface="Arial"/>
                <a:ea typeface="Arial"/>
                <a:cs typeface="Arial"/>
                <a:sym typeface="Arial"/>
              </a:rPr>
              <a:t>Research tells us that students are more successful in school and daily life when they:</a:t>
            </a:r>
            <a:endParaRPr lang="en-US" sz="1100" dirty="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dirty="0">
                <a:solidFill>
                  <a:srgbClr val="676663"/>
                </a:solidFill>
                <a:latin typeface="Arial"/>
                <a:ea typeface="Arial"/>
                <a:cs typeface="Arial"/>
                <a:sym typeface="Arial"/>
              </a:rPr>
              <a:t>Know and can manage themselves.</a:t>
            </a:r>
            <a:endParaRPr lang="en-US" sz="1100" dirty="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dirty="0">
                <a:solidFill>
                  <a:srgbClr val="676663"/>
                </a:solidFill>
                <a:latin typeface="Arial"/>
                <a:ea typeface="Arial"/>
                <a:cs typeface="Arial"/>
                <a:sym typeface="Arial"/>
              </a:rPr>
              <a:t>Understand the perspectives of others and relate effectively with them.</a:t>
            </a:r>
            <a:endParaRPr lang="en-US" sz="1100" dirty="0"/>
          </a:p>
          <a:p>
            <a:pPr marL="457200" marR="0" lvl="0" indent="-304800" algn="l" rtl="0">
              <a:lnSpc>
                <a:spcPct val="115000"/>
              </a:lnSpc>
              <a:spcBef>
                <a:spcPts val="0"/>
              </a:spcBef>
              <a:spcAft>
                <a:spcPts val="0"/>
              </a:spcAft>
              <a:buClr>
                <a:srgbClr val="676663"/>
              </a:buClr>
              <a:buSzPts val="1200"/>
              <a:buFont typeface="Arial"/>
              <a:buChar char="●"/>
            </a:pPr>
            <a:r>
              <a:rPr lang="en-US" sz="1100" b="0" i="0" u="none" strike="noStrike" cap="none" dirty="0">
                <a:solidFill>
                  <a:srgbClr val="676663"/>
                </a:solidFill>
                <a:latin typeface="Arial"/>
                <a:ea typeface="Arial"/>
                <a:cs typeface="Arial"/>
                <a:sym typeface="Arial"/>
              </a:rPr>
              <a:t>Make sound choices about personal and social decisions (Weissberg et al., 2016).</a:t>
            </a:r>
            <a:endParaRPr lang="en-US" sz="1100" dirty="0"/>
          </a:p>
          <a:p>
            <a:pPr marL="0" marR="0" lvl="0" indent="0" algn="l" rtl="0">
              <a:lnSpc>
                <a:spcPct val="115000"/>
              </a:lnSpc>
              <a:spcBef>
                <a:spcPts val="0"/>
              </a:spcBef>
              <a:spcAft>
                <a:spcPts val="0"/>
              </a:spcAft>
              <a:buClr>
                <a:schemeClr val="dk1"/>
              </a:buClr>
              <a:buSzPts val="1100"/>
              <a:buFont typeface="Arial"/>
              <a:buNone/>
            </a:pPr>
            <a:r>
              <a:rPr lang="en-US" sz="1100" b="0" i="0" u="none" strike="noStrike" cap="none" dirty="0">
                <a:solidFill>
                  <a:srgbClr val="676663"/>
                </a:solidFill>
                <a:latin typeface="Arial"/>
                <a:ea typeface="Arial"/>
                <a:cs typeface="Arial"/>
                <a:sym typeface="Arial"/>
              </a:rPr>
              <a:t>If we want students to cultivate these skills, attitudes, and mindsets throughout their lives, then SEL must be part of every child’s education.</a:t>
            </a:r>
            <a:endParaRPr lang="en-US" sz="1100" dirty="0"/>
          </a:p>
          <a:p>
            <a:pPr marL="0" lvl="0" indent="0" algn="l" rtl="0">
              <a:spcBef>
                <a:spcPts val="0"/>
              </a:spcBef>
              <a:spcAft>
                <a:spcPts val="0"/>
              </a:spcAft>
              <a:buNone/>
            </a:pPr>
            <a:endParaRPr lang="en-US"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Citations are not included on the slide but below for reference:</a:t>
            </a: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dirty="0">
                <a:solidFill>
                  <a:srgbClr val="000000"/>
                </a:solidFill>
                <a:latin typeface="Calibri"/>
                <a:ea typeface="Calibri"/>
                <a:cs typeface="Calibri"/>
                <a:sym typeface="Calibri"/>
              </a:rPr>
              <a:t>Meta-analysis source (top section): </a:t>
            </a:r>
            <a:r>
              <a:rPr lang="en-US" sz="1100" dirty="0" err="1">
                <a:solidFill>
                  <a:srgbClr val="000000"/>
                </a:solidFill>
                <a:latin typeface="Calibri"/>
                <a:ea typeface="Calibri"/>
                <a:cs typeface="Calibri"/>
                <a:sym typeface="Calibri"/>
              </a:rPr>
              <a:t>Durlak</a:t>
            </a:r>
            <a:r>
              <a:rPr lang="en-US" sz="1100" dirty="0">
                <a:solidFill>
                  <a:srgbClr val="000000"/>
                </a:solidFill>
                <a:latin typeface="Calibri"/>
                <a:ea typeface="Calibri"/>
                <a:cs typeface="Calibri"/>
                <a:sym typeface="Calibri"/>
              </a:rPr>
              <a:t>, J.A., Weissberg, R.P., </a:t>
            </a:r>
            <a:r>
              <a:rPr lang="en-US" sz="1100" dirty="0" err="1">
                <a:solidFill>
                  <a:srgbClr val="000000"/>
                </a:solidFill>
                <a:latin typeface="Calibri"/>
                <a:ea typeface="Calibri"/>
                <a:cs typeface="Calibri"/>
                <a:sym typeface="Calibri"/>
              </a:rPr>
              <a:t>Dymnicki</a:t>
            </a:r>
            <a:r>
              <a:rPr lang="en-US" sz="1100" dirty="0">
                <a:solidFill>
                  <a:srgbClr val="000000"/>
                </a:solidFill>
                <a:latin typeface="Calibri"/>
                <a:ea typeface="Calibri"/>
                <a:cs typeface="Calibri"/>
                <a:sym typeface="Calibri"/>
              </a:rPr>
              <a:t>, A.B., Taylor, R.D., &amp; </a:t>
            </a:r>
            <a:r>
              <a:rPr lang="en-US" sz="1100" dirty="0" err="1">
                <a:solidFill>
                  <a:srgbClr val="000000"/>
                </a:solidFill>
                <a:latin typeface="Calibri"/>
                <a:ea typeface="Calibri"/>
                <a:cs typeface="Calibri"/>
                <a:sym typeface="Calibri"/>
              </a:rPr>
              <a:t>Schellinger</a:t>
            </a:r>
            <a:r>
              <a:rPr lang="en-US" sz="1100" dirty="0">
                <a:solidFill>
                  <a:srgbClr val="000000"/>
                </a:solidFill>
                <a:latin typeface="Calibri"/>
                <a:ea typeface="Calibri"/>
                <a:cs typeface="Calibri"/>
                <a:sym typeface="Calibri"/>
              </a:rPr>
              <a:t>, K. (2011). The impact of enhancing students’ social and emotional learning: A meta-analysis of school-based universal interventions. </a:t>
            </a:r>
            <a:r>
              <a:rPr lang="en-US" sz="1100" i="1" dirty="0">
                <a:solidFill>
                  <a:srgbClr val="000000"/>
                </a:solidFill>
                <a:latin typeface="Calibri"/>
                <a:ea typeface="Calibri"/>
                <a:cs typeface="Calibri"/>
                <a:sym typeface="Calibri"/>
              </a:rPr>
              <a:t>Child Development</a:t>
            </a:r>
            <a:r>
              <a:rPr lang="en-US" sz="1100" dirty="0">
                <a:solidFill>
                  <a:srgbClr val="000000"/>
                </a:solidFill>
                <a:latin typeface="Calibri"/>
                <a:ea typeface="Calibri"/>
                <a:cs typeface="Calibri"/>
                <a:sym typeface="Calibri"/>
              </a:rPr>
              <a:t>: 82 (1), 405-432. </a:t>
            </a:r>
            <a:endParaRPr dirty="0"/>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dirty="0">
                <a:solidFill>
                  <a:srgbClr val="000000"/>
                </a:solidFill>
                <a:latin typeface="Calibri"/>
                <a:ea typeface="Calibri"/>
                <a:cs typeface="Calibri"/>
                <a:sym typeface="Calibri"/>
              </a:rPr>
              <a:t>Teacher burnout (bottom left): </a:t>
            </a:r>
            <a:r>
              <a:rPr lang="en-US" sz="1100" i="0" dirty="0"/>
              <a:t>Jennings, P.A. &amp; Greenberg, M.T. (2009). </a:t>
            </a:r>
            <a:r>
              <a:rPr lang="en-US" sz="1100" i="1" dirty="0"/>
              <a:t>The prosocial classroom: Teacher social and emotional competence in relation to student and classroom outcomes</a:t>
            </a:r>
            <a:r>
              <a:rPr lang="en-US" sz="1100" i="0" dirty="0"/>
              <a:t>. American Educational Research Association. </a:t>
            </a:r>
            <a:endParaRPr dirty="0"/>
          </a:p>
          <a:p>
            <a:pPr marL="0" marR="0" lvl="0" indent="0" algn="l" rtl="0">
              <a:lnSpc>
                <a:spcPct val="100000"/>
              </a:lnSpc>
              <a:spcBef>
                <a:spcPts val="0"/>
              </a:spcBef>
              <a:spcAft>
                <a:spcPts val="0"/>
              </a:spcAft>
              <a:buClr>
                <a:schemeClr val="dk1"/>
              </a:buClr>
              <a:buSzPts val="1100"/>
              <a:buFont typeface="Calibri"/>
              <a:buNone/>
            </a:pPr>
            <a:endParaRPr sz="1100" i="0" dirty="0"/>
          </a:p>
          <a:p>
            <a:pPr marL="0" marR="0" lvl="0" indent="0" algn="l" rtl="0">
              <a:lnSpc>
                <a:spcPct val="100000"/>
              </a:lnSpc>
              <a:spcBef>
                <a:spcPts val="0"/>
              </a:spcBef>
              <a:spcAft>
                <a:spcPts val="0"/>
              </a:spcAft>
              <a:buClr>
                <a:srgbClr val="000000"/>
              </a:buClr>
              <a:buSzPts val="1100"/>
              <a:buFont typeface="Calibri"/>
              <a:buNone/>
            </a:pPr>
            <a:r>
              <a:rPr lang="en-US" sz="1100" b="1" dirty="0">
                <a:solidFill>
                  <a:srgbClr val="000000"/>
                </a:solidFill>
                <a:latin typeface="Calibri"/>
                <a:ea typeface="Calibri"/>
                <a:cs typeface="Calibri"/>
                <a:sym typeface="Calibri"/>
              </a:rPr>
              <a:t>Adult outcomes (bottom right): </a:t>
            </a:r>
            <a:r>
              <a:rPr lang="en-US" sz="1100" i="0" dirty="0"/>
              <a:t>Jones, D.E., Greenberg, M., &amp; Crowley, M. (2015) Early social-emotional functioning and public health: The relationship between kindergarten social competence and future wellness. </a:t>
            </a:r>
            <a:r>
              <a:rPr lang="en-US" sz="1100" i="1" dirty="0"/>
              <a:t>American Journal of Public Health 105 </a:t>
            </a:r>
            <a:r>
              <a:rPr lang="en-US" sz="1100" i="0" dirty="0"/>
              <a:t>(11), 2283-2290. </a:t>
            </a:r>
            <a:endParaRPr dirty="0"/>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endParaRPr sz="1100" dirty="0">
              <a:solidFill>
                <a:srgbClr val="000000"/>
              </a:solidFill>
              <a:latin typeface="Calibri"/>
              <a:ea typeface="Calibri"/>
              <a:cs typeface="Calibri"/>
              <a:sym typeface="Calibri"/>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endParaRPr sz="1100" dirty="0">
              <a:latin typeface="Arial"/>
              <a:ea typeface="Arial"/>
              <a:cs typeface="Arial"/>
              <a:sym typeface="Arial"/>
            </a:endParaRPr>
          </a:p>
        </p:txBody>
      </p:sp>
      <p:pic>
        <p:nvPicPr>
          <p:cNvPr id="458" name="Google Shape;458;g4da2ed872f_0_0:notes"/>
          <p:cNvPicPr preferRelativeResize="0"/>
          <p:nvPr/>
        </p:nvPicPr>
        <p:blipFill rotWithShape="1">
          <a:blip r:embed="rId3">
            <a:alphaModFix/>
          </a:blip>
          <a:srcRect/>
          <a:stretch/>
        </p:blipFill>
        <p:spPr>
          <a:xfrm>
            <a:off x="1373257" y="201665"/>
            <a:ext cx="4726057" cy="3506996"/>
          </a:xfrm>
          <a:prstGeom prst="rect">
            <a:avLst/>
          </a:prstGeom>
          <a:noFill/>
          <a:ln>
            <a:noFill/>
          </a:ln>
        </p:spPr>
      </p:pic>
      <p:sp>
        <p:nvSpPr>
          <p:cNvPr id="459" name="Google Shape;459;g4da2ed872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300" b="0" i="0" u="none" strike="noStrike" cap="none">
                <a:solidFill>
                  <a:srgbClr val="000000"/>
                </a:solidFill>
                <a:latin typeface="Arial"/>
                <a:ea typeface="Arial"/>
                <a:cs typeface="Arial"/>
                <a:sym typeface="Arial"/>
              </a:rPr>
              <a:t>13</a:t>
            </a:fld>
            <a:endParaRPr sz="1300" b="0" i="0" u="none" strike="noStrike" cap="none">
              <a:solidFill>
                <a:srgbClr val="000000"/>
              </a:solidFill>
              <a:latin typeface="Arial"/>
              <a:ea typeface="Arial"/>
              <a:cs typeface="Arial"/>
              <a:sym typeface="Arial"/>
            </a:endParaRPr>
          </a:p>
        </p:txBody>
      </p:sp>
      <p:sp>
        <p:nvSpPr>
          <p:cNvPr id="460" name="Google Shape;460;g4da2ed872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7538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Overview</a:t>
            </a:r>
            <a:r>
              <a:rPr lang="en-US" sz="1200" kern="1200" baseline="0" dirty="0">
                <a:solidFill>
                  <a:schemeClr val="tx1"/>
                </a:solidFill>
                <a:effectLst/>
                <a:latin typeface="+mn-lt"/>
                <a:ea typeface="+mn-ea"/>
                <a:cs typeface="+mn-cs"/>
              </a:rPr>
              <a:t> slide showing growing demand.</a:t>
            </a:r>
          </a:p>
          <a:p>
            <a:pPr lvl="1"/>
            <a:endParaRPr lang="en-US" sz="1200" kern="1200" baseline="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Over the last few years, </a:t>
            </a:r>
            <a:r>
              <a:rPr lang="en-US" sz="1200" b="0" i="0" u="none" strike="noStrike" kern="1200" dirty="0">
                <a:solidFill>
                  <a:schemeClr val="tx1"/>
                </a:solidFill>
                <a:effectLst/>
                <a:latin typeface="+mn-lt"/>
                <a:ea typeface="+mn-ea"/>
                <a:cs typeface="+mn-cs"/>
              </a:rPr>
              <a:t>across the country momentum has increased because the research has confirmed our instincts about what is important, and we see all sectors, including parents, employers, principals, teachers, and the STUDENTS THEMSLEVES who are screaming: WE BELIEVE SEL IS CRITICAL. </a:t>
            </a:r>
            <a:endParaRPr lang="en-US" sz="1200" kern="1200" baseline="0" dirty="0">
              <a:solidFill>
                <a:schemeClr val="tx1"/>
              </a:solidFill>
              <a:effectLst/>
              <a:latin typeface="+mn-lt"/>
              <a:ea typeface="+mn-ea"/>
              <a:cs typeface="+mn-cs"/>
            </a:endParaRPr>
          </a:p>
          <a:p>
            <a:pPr lvl="1"/>
            <a:endParaRPr lang="en-US" sz="1400" kern="1200" baseline="0" dirty="0">
              <a:solidFill>
                <a:schemeClr val="tx1"/>
              </a:solidFill>
              <a:effectLst/>
              <a:latin typeface="+mn-lt"/>
              <a:ea typeface="+mn-ea"/>
              <a:cs typeface="+mn-cs"/>
            </a:endParaRPr>
          </a:p>
          <a:p>
            <a:pPr lvl="1"/>
            <a:endParaRPr lang="en-US" sz="1400" kern="1200" baseline="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4052250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701675" y="4479925"/>
            <a:ext cx="5619750" cy="3665538"/>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a:p>
        </p:txBody>
      </p:sp>
      <p:sp>
        <p:nvSpPr>
          <p:cNvPr id="396" name="Shape 396"/>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4e56e6267b_1_1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4e56e6267b_1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Talking points:</a:t>
            </a:r>
            <a:endParaRPr dirty="0"/>
          </a:p>
          <a:p>
            <a:pPr marL="0" lvl="0" indent="0" algn="l" rtl="0">
              <a:spcBef>
                <a:spcPts val="0"/>
              </a:spcBef>
              <a:spcAft>
                <a:spcPts val="0"/>
              </a:spcAft>
              <a:buNone/>
            </a:pPr>
            <a:endParaRPr dirty="0"/>
          </a:p>
          <a:p>
            <a:pPr marL="0" lvl="0" indent="0" algn="l" rtl="0">
              <a:spcBef>
                <a:spcPts val="0"/>
              </a:spcBef>
              <a:spcAft>
                <a:spcPts val="0"/>
              </a:spcAft>
              <a:buClr>
                <a:srgbClr val="000000"/>
              </a:buClr>
              <a:buSzPts val="1100"/>
              <a:buFont typeface="Arial"/>
              <a:buNone/>
            </a:pPr>
            <a:r>
              <a:rPr lang="en-US" dirty="0"/>
              <a:t>Based on learnings from more than a decade of research and field-testing in districts across the country, CASEL has identified four focus areas of systemic implementation. This process for implementation is not linear or one-size-fits all, but the experience across dozens of school districts has demonstrated some common themes. First, it’s critically important that all schools begin with a strong foundation and plan for SEL. While students are the core of everything we do, what we’ve learned is that SEL implementation also depends upon adults who have strong social and emotional competencies and are skilled at promoting students’ SEL. Therefore, we find that successful schools often engage simultaneous in strategies that support both adult AND students’ SEL. The entire implementation process is driven by continuous improvement that helps schools quickly learn from what they’re doing and refine their efforts to ensure high-quality implementation that has lasting impact on students. </a:t>
            </a:r>
            <a:endParaRPr dirty="0"/>
          </a:p>
          <a:p>
            <a:pPr marL="0" lvl="0" indent="0" algn="l" rtl="0">
              <a:spcBef>
                <a:spcPts val="0"/>
              </a:spcBef>
              <a:spcAft>
                <a:spcPts val="0"/>
              </a:spcAft>
              <a:buClr>
                <a:srgbClr val="000000"/>
              </a:buClr>
              <a:buSzPts val="1100"/>
              <a:buFont typeface="Arial"/>
              <a:buNone/>
            </a:pPr>
            <a:endParaRPr dirty="0"/>
          </a:p>
          <a:p>
            <a:pPr marL="0" lvl="0" indent="0" algn="l" rtl="0">
              <a:spcBef>
                <a:spcPts val="0"/>
              </a:spcBef>
              <a:spcAft>
                <a:spcPts val="0"/>
              </a:spcAft>
              <a:buNone/>
            </a:pPr>
            <a:r>
              <a:rPr lang="en-US" dirty="0"/>
              <a:t>Participant reflection: Glancing at these areas of implementation, what work have we already been focused on? What areas have we paid less attention to? Why?</a:t>
            </a:r>
            <a:endParaRPr dirty="0"/>
          </a:p>
          <a:p>
            <a:pPr marL="0" lvl="0" indent="0" algn="l" rtl="0">
              <a:spcBef>
                <a:spcPts val="0"/>
              </a:spcBef>
              <a:spcAft>
                <a:spcPts val="0"/>
              </a:spcAft>
              <a:buNone/>
            </a:pPr>
            <a:endParaRPr dirty="0"/>
          </a:p>
          <a:p>
            <a:pPr marL="0" lvl="0" indent="0" algn="l" rtl="0">
              <a:spcBef>
                <a:spcPts val="0"/>
              </a:spcBef>
              <a:spcAft>
                <a:spcPts val="0"/>
              </a:spcAft>
              <a:buClr>
                <a:srgbClr val="000000"/>
              </a:buClr>
              <a:buSzPts val="1100"/>
              <a:buFont typeface="Arial"/>
              <a:buNone/>
            </a:pPr>
            <a:r>
              <a:rPr lang="en-US" dirty="0"/>
              <a:t>Transition: Let’s take a closer look at each focus area.</a:t>
            </a:r>
            <a:endParaRPr dirty="0"/>
          </a:p>
        </p:txBody>
      </p:sp>
      <p:sp>
        <p:nvSpPr>
          <p:cNvPr id="529" name="Google Shape;529;g4e56e6267b_1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1165554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4da2ed872f_0_2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4da2ed872f_0_2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a:solidFill>
                  <a:srgbClr val="000000"/>
                </a:solidFill>
              </a:rPr>
              <a:t>Talking points:</a:t>
            </a:r>
            <a:endParaRPr>
              <a:solidFill>
                <a:srgbClr val="000000"/>
              </a:solidFill>
            </a:endParaRPr>
          </a:p>
          <a:p>
            <a:pPr marL="0" lvl="0" indent="0" algn="l" rtl="0">
              <a:spcBef>
                <a:spcPts val="0"/>
              </a:spcBef>
              <a:spcAft>
                <a:spcPts val="0"/>
              </a:spcAft>
              <a:buClr>
                <a:srgbClr val="000000"/>
              </a:buClr>
              <a:buFont typeface="Arial"/>
              <a:buNone/>
            </a:pPr>
            <a:endParaRPr>
              <a:solidFill>
                <a:srgbClr val="000000"/>
              </a:solidFill>
            </a:endParaRPr>
          </a:p>
          <a:p>
            <a:pPr marL="0" lvl="0" indent="0" algn="l" rtl="0">
              <a:spcBef>
                <a:spcPts val="0"/>
              </a:spcBef>
              <a:spcAft>
                <a:spcPts val="0"/>
              </a:spcAft>
              <a:buClr>
                <a:srgbClr val="000000"/>
              </a:buClr>
              <a:buFont typeface="Arial"/>
              <a:buNone/>
            </a:pPr>
            <a:r>
              <a:rPr lang="en-US">
                <a:solidFill>
                  <a:srgbClr val="000000"/>
                </a:solidFill>
              </a:rPr>
              <a:t>Focus Area 1 is a critically important starting point for schools to get organized. It has two parts focused on A) developing the foundational level of support needed to launch implementation, and B) creating a robust SEL plan.</a:t>
            </a:r>
            <a:endParaRPr>
              <a:solidFill>
                <a:srgbClr val="000000"/>
              </a:solidFill>
            </a:endParaRPr>
          </a:p>
          <a:p>
            <a:pPr marL="0" lvl="0" indent="0" algn="l" rtl="0">
              <a:spcBef>
                <a:spcPts val="0"/>
              </a:spcBef>
              <a:spcAft>
                <a:spcPts val="0"/>
              </a:spcAft>
              <a:buClr>
                <a:srgbClr val="000000"/>
              </a:buClr>
              <a:buFont typeface="Arial"/>
              <a:buNone/>
            </a:pPr>
            <a:endParaRPr>
              <a:solidFill>
                <a:srgbClr val="000000"/>
              </a:solidFill>
            </a:endParaRPr>
          </a:p>
          <a:p>
            <a:pPr marL="0" lvl="0" indent="0" algn="l" rtl="0">
              <a:spcBef>
                <a:spcPts val="0"/>
              </a:spcBef>
              <a:spcAft>
                <a:spcPts val="0"/>
              </a:spcAft>
              <a:buClr>
                <a:srgbClr val="000000"/>
              </a:buClr>
              <a:buFont typeface="Arial"/>
              <a:buNone/>
            </a:pPr>
            <a:r>
              <a:rPr lang="en-US">
                <a:solidFill>
                  <a:srgbClr val="000000"/>
                </a:solidFill>
              </a:rPr>
              <a:t>This focus area helps schools set the stage for an intentional, collaborative effort to help SEL take root in the school. The steps that schools take help to create a common understanding of schoolwide SEL by establishing a team that is responsible for driving forward implementation. This process of building awareness commitment and ownership is cumulative. Awareness is only the first step – we want our schools to move beyond awareness and thinking “yes, SEL is a good idea” to commitment: “SEL is a good idea. Just tell me what to do and I’ll do it.” and move toward ownership – ”SEL is a good idea, it is my responsibility to do my part to cultivate SEL throughout my school. I know what to do and how to do it.” </a:t>
            </a:r>
            <a:endParaRPr>
              <a:solidFill>
                <a:srgbClr val="000000"/>
              </a:solidFill>
            </a:endParaRPr>
          </a:p>
          <a:p>
            <a:pPr marL="0" lvl="0" indent="0" algn="l" rtl="0">
              <a:spcBef>
                <a:spcPts val="0"/>
              </a:spcBef>
              <a:spcAft>
                <a:spcPts val="0"/>
              </a:spcAft>
              <a:buNone/>
            </a:pPr>
            <a:endParaRPr/>
          </a:p>
        </p:txBody>
      </p:sp>
      <p:sp>
        <p:nvSpPr>
          <p:cNvPr id="537" name="Google Shape;537;g4da2ed872f_0_2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695856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4e56e6267b_1_1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4e56e6267b_1_1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Talking points:</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Focus Areas 2 and 3 are all about promoting SEL for both staff and students, and the work in these focus areas is ongoing. You don’t need to “complete” Focus Area 2 before beginning Focus Area 3, and many schools engage in activities in both focus areas at the same time. The idea in Focus Area 2 is simply that schools continuously take stock of their needs surrounding adult SEL and establish systems and supports that strengthen both adult and student SEL.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Through CASEL’s </a:t>
            </a:r>
            <a:r>
              <a:rPr lang="en-US" u="sng">
                <a:solidFill>
                  <a:srgbClr val="1155CC"/>
                </a:solidFill>
                <a:latin typeface="Arial"/>
                <a:ea typeface="Arial"/>
                <a:cs typeface="Arial"/>
                <a:sym typeface="Arial"/>
                <a:hlinkClick r:id="rId3"/>
              </a:rPr>
              <a:t>Collaborating Districts Initiative (CDI)</a:t>
            </a:r>
            <a:r>
              <a:rPr lang="en-US">
                <a:solidFill>
                  <a:srgbClr val="423F37"/>
                </a:solidFill>
                <a:latin typeface="Arial"/>
                <a:ea typeface="Arial"/>
                <a:cs typeface="Arial"/>
                <a:sym typeface="Arial"/>
              </a:rPr>
              <a:t>, one of the key learnings was that schools are more effective at teaching and reinforcing SEL for  students when they also cultivate </a:t>
            </a:r>
            <a:r>
              <a:rPr lang="en-US" i="1">
                <a:solidFill>
                  <a:srgbClr val="423F37"/>
                </a:solidFill>
                <a:latin typeface="Arial"/>
                <a:ea typeface="Arial"/>
                <a:cs typeface="Arial"/>
                <a:sym typeface="Arial"/>
              </a:rPr>
              <a:t>adult</a:t>
            </a:r>
            <a:r>
              <a:rPr lang="en-US">
                <a:solidFill>
                  <a:srgbClr val="423F37"/>
                </a:solidFill>
                <a:latin typeface="Arial"/>
                <a:ea typeface="Arial"/>
                <a:cs typeface="Arial"/>
                <a:sym typeface="Arial"/>
              </a:rPr>
              <a:t> SEL competencies and capacity. That’s because successful SEL implementation depends on how well staff work together to facilitate SEL instruction, foster a positive school community, and model social and emotional competence.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In this focus area, schools will work on strategies for supporting adults in developing both their professional skills as well as their social and emotional competence.</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And just as promoting SEL for students isn’t just about skills development, promoting SEL for adults also means cultivating supportive and trusting relationships through intentionally structuring opportunities for collaboration to occur. Lastly, this focus area, guides adults in considering the importance of modeling SEL in their daily interactions throughout the school.</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r>
              <a:rPr lang="en-US">
                <a:solidFill>
                  <a:srgbClr val="423F37"/>
                </a:solidFill>
                <a:latin typeface="Arial"/>
                <a:ea typeface="Arial"/>
                <a:cs typeface="Arial"/>
                <a:sym typeface="Arial"/>
              </a:rPr>
              <a:t>The goal is creating a work environment in which staff feel supported, empowered, able to collaborate effectively and build relational trust, and also able to develop their social and emotional skills -- so that they’re ready to promote SEL in students. </a:t>
            </a:r>
            <a:endParaRPr>
              <a:solidFill>
                <a:srgbClr val="423F37"/>
              </a:solidFill>
              <a:latin typeface="Arial"/>
              <a:ea typeface="Arial"/>
              <a:cs typeface="Arial"/>
              <a:sym typeface="Arial"/>
            </a:endParaRPr>
          </a:p>
          <a:p>
            <a:pPr marL="0" lvl="0" indent="0" algn="l" rtl="0">
              <a:lnSpc>
                <a:spcPct val="137500"/>
              </a:lnSpc>
              <a:spcBef>
                <a:spcPts val="0"/>
              </a:spcBef>
              <a:spcAft>
                <a:spcPts val="0"/>
              </a:spcAft>
              <a:buNone/>
            </a:pPr>
            <a:endParaRPr>
              <a:solidFill>
                <a:srgbClr val="423F37"/>
              </a:solidFill>
              <a:latin typeface="Arial"/>
              <a:ea typeface="Arial"/>
              <a:cs typeface="Arial"/>
              <a:sym typeface="Arial"/>
            </a:endParaRPr>
          </a:p>
          <a:p>
            <a:pPr marL="0" lvl="0" indent="0" algn="l" rtl="0">
              <a:lnSpc>
                <a:spcPct val="137500"/>
              </a:lnSpc>
              <a:spcBef>
                <a:spcPts val="0"/>
              </a:spcBef>
              <a:spcAft>
                <a:spcPts val="0"/>
              </a:spcAft>
              <a:buClr>
                <a:srgbClr val="000000"/>
              </a:buClr>
              <a:buSzPts val="1100"/>
              <a:buFont typeface="Arial"/>
              <a:buNone/>
            </a:pPr>
            <a:r>
              <a:rPr lang="en-US">
                <a:solidFill>
                  <a:srgbClr val="423F37"/>
                </a:solidFill>
                <a:latin typeface="Arial"/>
                <a:ea typeface="Arial"/>
                <a:cs typeface="Arial"/>
                <a:sym typeface="Arial"/>
              </a:rPr>
              <a:t>Turn &amp; Talk: What is one way you’re already promoting adult SEL in your work? </a:t>
            </a:r>
            <a:endParaRPr>
              <a:solidFill>
                <a:srgbClr val="423F37"/>
              </a:solidFill>
              <a:latin typeface="Arial"/>
              <a:ea typeface="Arial"/>
              <a:cs typeface="Arial"/>
              <a:sym typeface="Arial"/>
            </a:endParaRPr>
          </a:p>
        </p:txBody>
      </p:sp>
      <p:sp>
        <p:nvSpPr>
          <p:cNvPr id="560" name="Google Shape;560;g4e56e6267b_1_1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636414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Read aloud these research quotes and ask participants to reflect on one that resonates with them at this moment.  Turn and talk in trios to share their quote and why they selected it today.</a:t>
            </a:r>
            <a:endParaRPr sz="1200" b="0" i="0" u="none" strike="noStrike" cap="none">
              <a:solidFill>
                <a:schemeClr val="dk1"/>
              </a:solidFill>
              <a:latin typeface="Calibri"/>
              <a:ea typeface="Calibri"/>
              <a:cs typeface="Calibri"/>
              <a:sym typeface="Calibri"/>
            </a:endParaRPr>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Shape 124"/>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Take a few minutes for a Welcoming Ritual appropriate for the group and time available.  This can be as simple as Turn to Your Partner and asking “What’s New?” or another activity to bring the participants into the space ready to learn about SEL.  Additional suggested activities are available in the SEL 3 Signature Practices Playbook:</a:t>
            </a:r>
            <a:endParaRPr dirty="0"/>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https://</a:t>
            </a:r>
            <a:r>
              <a:rPr lang="en-US" sz="1200" b="0" i="0" u="none" strike="noStrike" cap="none" dirty="0" err="1">
                <a:solidFill>
                  <a:schemeClr val="dk1"/>
                </a:solidFill>
                <a:latin typeface="Calibri"/>
                <a:ea typeface="Calibri"/>
                <a:cs typeface="Calibri"/>
                <a:sym typeface="Calibri"/>
              </a:rPr>
              <a:t>schoolguide.casel.org</a:t>
            </a:r>
            <a:r>
              <a:rPr lang="en-US" sz="1200" b="0" i="0" u="none" strike="noStrike" cap="none" dirty="0">
                <a:solidFill>
                  <a:schemeClr val="dk1"/>
                </a:solidFill>
                <a:latin typeface="Calibri"/>
                <a:ea typeface="Calibri"/>
                <a:cs typeface="Calibri"/>
                <a:sym typeface="Calibri"/>
              </a:rPr>
              <a:t>/uploads/2018/12/CASEL_SEL-3-Signature-Practices-Playbook-V3.pdf</a:t>
            </a:r>
          </a:p>
          <a:p>
            <a:pPr marL="0" marR="0" lvl="0" indent="0" algn="l" rtl="0">
              <a:lnSpc>
                <a:spcPct val="100000"/>
              </a:lnSpc>
              <a:spcBef>
                <a:spcPts val="36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rgbClr val="980000"/>
              </a:buClr>
              <a:buSzPts val="1200"/>
              <a:buFont typeface="Calibri"/>
              <a:buNone/>
            </a:pPr>
            <a:r>
              <a:rPr lang="en-US" sz="1200" b="0" i="0" u="none" strike="noStrike" cap="none" dirty="0">
                <a:solidFill>
                  <a:srgbClr val="980000"/>
                </a:solidFill>
                <a:latin typeface="Calibri"/>
                <a:ea typeface="Calibri"/>
                <a:cs typeface="Calibri"/>
                <a:sym typeface="Calibri"/>
              </a:rPr>
              <a:t>Why do a welcoming activity that focuses on learning new ideas?  Participants arrive with a wide range of understanding of SEL and you want to create an environment in which it is safe to not know much about the topic.  You also want to connect people to one another to reduce their anxiety and create a sense of belonging. </a:t>
            </a:r>
            <a:endParaRPr sz="1200" b="0" i="0" u="none" strike="noStrike" cap="none" dirty="0">
              <a:solidFill>
                <a:srgbClr val="980000"/>
              </a:solidFill>
              <a:latin typeface="Calibri"/>
              <a:ea typeface="Calibri"/>
              <a:cs typeface="Calibri"/>
              <a:sym typeface="Calibri"/>
            </a:endParaRPr>
          </a:p>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4e56e6267b_1_1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4e56e6267b_1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423F37"/>
                </a:solidFill>
                <a:latin typeface="Arial"/>
                <a:ea typeface="Arial"/>
                <a:cs typeface="Arial"/>
                <a:sym typeface="Arial"/>
              </a:rPr>
              <a:t>Talking points:</a:t>
            </a: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r>
              <a:rPr lang="en-US">
                <a:solidFill>
                  <a:srgbClr val="423F37"/>
                </a:solidFill>
                <a:latin typeface="Arial"/>
                <a:ea typeface="Arial"/>
                <a:cs typeface="Arial"/>
                <a:sym typeface="Arial"/>
              </a:rPr>
              <a:t>Focus Area 3 is really the heart of the schoolwide SEL process and what all of your efforts are aimed at - promoting SEL for students. </a:t>
            </a: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r>
              <a:rPr lang="en-US">
                <a:solidFill>
                  <a:srgbClr val="423F37"/>
                </a:solidFill>
                <a:latin typeface="Arial"/>
                <a:ea typeface="Arial"/>
                <a:cs typeface="Arial"/>
                <a:sym typeface="Arial"/>
              </a:rPr>
              <a:t>This involves much more than pulling out a few lessons to teach students about the five competencies. </a:t>
            </a: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r>
              <a:rPr lang="en-US">
                <a:solidFill>
                  <a:srgbClr val="423F37"/>
                </a:solidFill>
                <a:latin typeface="Arial"/>
                <a:ea typeface="Arial"/>
                <a:cs typeface="Arial"/>
                <a:sym typeface="Arial"/>
              </a:rPr>
              <a:t>Remember that definition for schoolwide SEL? If we want students to truly internalize SEL, they have to hear consistent messages, see it modeled, have opportunities to practice and reflect SEL throughout their daily lives. That means that promoting SEL must occur through systemic approach that integrates SEL</a:t>
            </a:r>
            <a:r>
              <a:rPr lang="en-US" sz="1100">
                <a:solidFill>
                  <a:srgbClr val="000000"/>
                </a:solidFill>
              </a:rPr>
              <a:t> </a:t>
            </a:r>
            <a:r>
              <a:rPr lang="en-US" sz="1100" b="1">
                <a:solidFill>
                  <a:srgbClr val="000000"/>
                </a:solidFill>
              </a:rPr>
              <a:t>schoolwide, </a:t>
            </a:r>
            <a:r>
              <a:rPr lang="en-US" sz="1100">
                <a:solidFill>
                  <a:srgbClr val="000000"/>
                </a:solidFill>
              </a:rPr>
              <a:t>in all </a:t>
            </a:r>
            <a:r>
              <a:rPr lang="en-US" sz="1100" b="1">
                <a:solidFill>
                  <a:srgbClr val="000000"/>
                </a:solidFill>
              </a:rPr>
              <a:t>classrooms</a:t>
            </a:r>
            <a:r>
              <a:rPr lang="en-US" sz="1100">
                <a:solidFill>
                  <a:srgbClr val="000000"/>
                </a:solidFill>
              </a:rPr>
              <a:t>, and in partnership with</a:t>
            </a:r>
            <a:r>
              <a:rPr lang="en-US" sz="1100" b="1">
                <a:solidFill>
                  <a:srgbClr val="000000"/>
                </a:solidFill>
              </a:rPr>
              <a:t> families and community</a:t>
            </a:r>
            <a:r>
              <a:rPr lang="en-US" sz="1100">
                <a:solidFill>
                  <a:srgbClr val="000000"/>
                </a:solidFill>
              </a:rPr>
              <a:t>. </a:t>
            </a:r>
            <a:endParaRPr sz="1100">
              <a:solidFill>
                <a:srgbClr val="000000"/>
              </a:solidFill>
            </a:endParaRPr>
          </a:p>
          <a:p>
            <a:pPr marL="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r>
              <a:rPr lang="en-US" sz="1100">
                <a:solidFill>
                  <a:srgbClr val="000000"/>
                </a:solidFill>
              </a:rPr>
              <a:t>Some key activities that schools engage in during this focus area include:</a:t>
            </a:r>
            <a:endParaRPr sz="1100">
              <a:solidFill>
                <a:srgbClr val="000000"/>
              </a:solidFill>
            </a:endParaRPr>
          </a:p>
          <a:p>
            <a:pPr marL="0" lvl="0" indent="0" algn="l" rtl="0">
              <a:spcBef>
                <a:spcPts val="0"/>
              </a:spcBef>
              <a:spcAft>
                <a:spcPts val="0"/>
              </a:spcAft>
              <a:buNone/>
            </a:pPr>
            <a:r>
              <a:rPr lang="en-US" sz="1100">
                <a:solidFill>
                  <a:srgbClr val="000000"/>
                </a:solidFill>
              </a:rPr>
              <a:t>-Taking stock of their school climate and identifying efforts to improve climate, such as developing schoolwide norms</a:t>
            </a:r>
            <a:endParaRPr sz="1100">
              <a:solidFill>
                <a:srgbClr val="000000"/>
              </a:solidFill>
            </a:endParaRPr>
          </a:p>
          <a:p>
            <a:pPr marL="0" lvl="0" indent="0" algn="l" rtl="0">
              <a:spcBef>
                <a:spcPts val="0"/>
              </a:spcBef>
              <a:spcAft>
                <a:spcPts val="0"/>
              </a:spcAft>
              <a:buNone/>
            </a:pPr>
            <a:r>
              <a:rPr lang="en-US" sz="1100">
                <a:solidFill>
                  <a:srgbClr val="000000"/>
                </a:solidFill>
              </a:rPr>
              <a:t>-Adopting an evidence-based program that provides structured opportunities for all students to practice SEL</a:t>
            </a:r>
            <a:endParaRPr sz="1100">
              <a:solidFill>
                <a:srgbClr val="000000"/>
              </a:solidFill>
            </a:endParaRPr>
          </a:p>
          <a:p>
            <a:pPr marL="0" lvl="0" indent="0" algn="l" rtl="0">
              <a:spcBef>
                <a:spcPts val="0"/>
              </a:spcBef>
              <a:spcAft>
                <a:spcPts val="0"/>
              </a:spcAft>
              <a:buNone/>
            </a:pPr>
            <a:r>
              <a:rPr lang="en-US" sz="1100">
                <a:solidFill>
                  <a:srgbClr val="000000"/>
                </a:solidFill>
              </a:rPr>
              <a:t>-Fostering supportive classroom environments through community- and relationship-building</a:t>
            </a:r>
            <a:endParaRPr sz="1100">
              <a:solidFill>
                <a:srgbClr val="000000"/>
              </a:solidFill>
            </a:endParaRPr>
          </a:p>
          <a:p>
            <a:pPr marL="0" lvl="0" indent="0" algn="l" rtl="0">
              <a:spcBef>
                <a:spcPts val="0"/>
              </a:spcBef>
              <a:spcAft>
                <a:spcPts val="0"/>
              </a:spcAft>
              <a:buNone/>
            </a:pPr>
            <a:r>
              <a:rPr lang="en-US" sz="1100">
                <a:solidFill>
                  <a:srgbClr val="000000"/>
                </a:solidFill>
              </a:rPr>
              <a:t>-Integrating SEL into academics, and explicitly teaching SEL</a:t>
            </a:r>
            <a:endParaRPr sz="1100">
              <a:solidFill>
                <a:srgbClr val="000000"/>
              </a:solidFill>
            </a:endParaRPr>
          </a:p>
          <a:p>
            <a:pPr marL="0" lvl="0" indent="0" algn="l" rtl="0">
              <a:spcBef>
                <a:spcPts val="0"/>
              </a:spcBef>
              <a:spcAft>
                <a:spcPts val="0"/>
              </a:spcAft>
              <a:buNone/>
            </a:pPr>
            <a:r>
              <a:rPr lang="en-US" sz="1100">
                <a:solidFill>
                  <a:srgbClr val="000000"/>
                </a:solidFill>
              </a:rPr>
              <a:t>-Engaging families as partners in discussing and promoting SEL with strategies</a:t>
            </a:r>
            <a:endParaRPr sz="1100">
              <a:solidFill>
                <a:srgbClr val="000000"/>
              </a:solidFill>
            </a:endParaRPr>
          </a:p>
          <a:p>
            <a:pPr marL="0" lvl="0" indent="0" algn="l" rtl="0">
              <a:spcBef>
                <a:spcPts val="0"/>
              </a:spcBef>
              <a:spcAft>
                <a:spcPts val="0"/>
              </a:spcAft>
              <a:buNone/>
            </a:pPr>
            <a:r>
              <a:rPr lang="en-US" sz="1100">
                <a:solidFill>
                  <a:srgbClr val="000000"/>
                </a:solidFill>
              </a:rPr>
              <a:t>-Aligning SEL efforts between in-school and out-of-school time</a:t>
            </a:r>
            <a:endParaRPr sz="1100">
              <a:solidFill>
                <a:srgbClr val="000000"/>
              </a:solidFill>
            </a:endParaRPr>
          </a:p>
          <a:p>
            <a:pPr marL="0" lvl="0" indent="0" algn="l" rtl="0">
              <a:spcBef>
                <a:spcPts val="0"/>
              </a:spcBef>
              <a:spcAft>
                <a:spcPts val="0"/>
              </a:spcAft>
              <a:buNone/>
            </a:pPr>
            <a:endParaRPr sz="1100">
              <a:solidFill>
                <a:srgbClr val="000000"/>
              </a:solidFil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a:p>
            <a:pPr marL="0" lvl="0" indent="0" algn="l" rtl="0">
              <a:spcBef>
                <a:spcPts val="0"/>
              </a:spcBef>
              <a:spcAft>
                <a:spcPts val="0"/>
              </a:spcAft>
              <a:buNone/>
            </a:pPr>
            <a:endParaRPr>
              <a:solidFill>
                <a:srgbClr val="423F37"/>
              </a:solidFill>
              <a:latin typeface="Arial"/>
              <a:ea typeface="Arial"/>
              <a:cs typeface="Arial"/>
              <a:sym typeface="Arial"/>
            </a:endParaRPr>
          </a:p>
        </p:txBody>
      </p:sp>
      <p:sp>
        <p:nvSpPr>
          <p:cNvPr id="569" name="Google Shape;569;g4e56e6267b_1_1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269710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When teachers take an equity approach, situating their instruction within a context of strong relationships and cultural knowledge consistently promoting marginalized voices and bringing elements of student choice into the lesson design they are practicing and modeling SEL. Teachers also engage in their own social and emotional learning while developing their own social-emotional and cultural competence.</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There are three essential areas of implementation for establishing strong social-emotional and academic classrooms:</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A supportive classroom environment</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Explicit SEL instruction</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Integration of SEL practices into daily instruction</a:t>
            </a:r>
            <a:endParaRPr sz="1200" b="0" i="0" u="none" strike="noStrike" cap="none">
              <a:solidFill>
                <a:schemeClr val="dk1"/>
              </a:solidFill>
              <a:latin typeface="Calibri"/>
              <a:ea typeface="Calibri"/>
              <a:cs typeface="Calibri"/>
              <a:sym typeface="Calibri"/>
            </a:endParaRPr>
          </a:p>
        </p:txBody>
      </p:sp>
      <p:sp>
        <p:nvSpPr>
          <p:cNvPr id="421" name="Shape 4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a:t>VIDEO LINK: https://www.teachingchannel.org/videos/subtraction-math-lesson-ousd</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Gather in trios to view video clip:  One person looks for a supportive classroom environment. One person looks for evidence of integration of SEL into instruction.  One person looks for evidence that the students have had explicit SEL instruction (their language and behavior showing self-awareness (identity, goals), social awareness (the group), relationships (1:1), and responsible decision making (regarding lesson and assignments). </a:t>
            </a:r>
            <a:endParaRPr sz="1200" b="0" i="0" u="none" strike="noStrike" cap="none">
              <a:solidFill>
                <a:schemeClr val="dk1"/>
              </a:solidFill>
              <a:latin typeface="Calibri"/>
              <a:ea typeface="Calibri"/>
              <a:cs typeface="Calibri"/>
              <a:sym typeface="Calibri"/>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4e56e6267b_1_1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4e56e6267b_1_1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solidFill>
                  <a:srgbClr val="000000"/>
                </a:solidFill>
              </a:rPr>
              <a:t>Talking points:</a:t>
            </a:r>
            <a:endParaRPr>
              <a:solidFill>
                <a:srgbClr val="000000"/>
              </a:solidFill>
            </a:endParaRPr>
          </a:p>
          <a:p>
            <a:pPr marL="0" lvl="0" indent="0" algn="l" rtl="0">
              <a:lnSpc>
                <a:spcPct val="90000"/>
              </a:lnSpc>
              <a:spcBef>
                <a:spcPts val="0"/>
              </a:spcBef>
              <a:spcAft>
                <a:spcPts val="0"/>
              </a:spcAft>
              <a:buNone/>
            </a:pPr>
            <a:endParaRPr>
              <a:solidFill>
                <a:srgbClr val="000000"/>
              </a:solidFill>
            </a:endParaRPr>
          </a:p>
          <a:p>
            <a:pPr marL="0" lvl="0" indent="0" algn="l" rtl="0">
              <a:lnSpc>
                <a:spcPct val="90000"/>
              </a:lnSpc>
              <a:spcBef>
                <a:spcPts val="0"/>
              </a:spcBef>
              <a:spcAft>
                <a:spcPts val="0"/>
              </a:spcAft>
              <a:buNone/>
            </a:pPr>
            <a:r>
              <a:rPr lang="en-US">
                <a:solidFill>
                  <a:srgbClr val="000000"/>
                </a:solidFill>
              </a:rPr>
              <a:t>Focus Area 4: Practice continuous improvement, comes last numerically but continuous improvement really drives the entire implementation process and is embedded throughout the other focus areas. </a:t>
            </a:r>
            <a:endParaRPr>
              <a:solidFill>
                <a:srgbClr val="000000"/>
              </a:solidFill>
            </a:endParaRPr>
          </a:p>
          <a:p>
            <a:pPr marL="0" lvl="0" indent="0" algn="l" rtl="0">
              <a:lnSpc>
                <a:spcPct val="90000"/>
              </a:lnSpc>
              <a:spcBef>
                <a:spcPts val="0"/>
              </a:spcBef>
              <a:spcAft>
                <a:spcPts val="0"/>
              </a:spcAft>
              <a:buNone/>
            </a:pPr>
            <a:endParaRPr>
              <a:solidFill>
                <a:srgbClr val="000000"/>
              </a:solidFill>
            </a:endParaRPr>
          </a:p>
          <a:p>
            <a:pPr marL="0" lvl="0" indent="0" algn="l" rtl="0">
              <a:lnSpc>
                <a:spcPct val="90000"/>
              </a:lnSpc>
              <a:spcBef>
                <a:spcPts val="0"/>
              </a:spcBef>
              <a:spcAft>
                <a:spcPts val="0"/>
              </a:spcAft>
              <a:buNone/>
            </a:pPr>
            <a:r>
              <a:rPr lang="en-US">
                <a:solidFill>
                  <a:srgbClr val="000000"/>
                </a:solidFill>
              </a:rPr>
              <a:t>This focus area helps schools develop a system for continuous improvement so that they have structured processes for:</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collecting schoolwide data for implementation and outcomes</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reflecting on those data frequently in structured and consistent ways</a:t>
            </a:r>
            <a:endParaRPr>
              <a:solidFill>
                <a:srgbClr val="000000"/>
              </a:solidFill>
            </a:endParaRPr>
          </a:p>
          <a:p>
            <a:pPr marL="228600" lvl="0" indent="-152400" algn="l" rtl="0">
              <a:lnSpc>
                <a:spcPct val="90000"/>
              </a:lnSpc>
              <a:spcBef>
                <a:spcPts val="1000"/>
              </a:spcBef>
              <a:spcAft>
                <a:spcPts val="0"/>
              </a:spcAft>
              <a:buSzPts val="1200"/>
              <a:buChar char="•"/>
            </a:pPr>
            <a:r>
              <a:rPr lang="en-US">
                <a:solidFill>
                  <a:srgbClr val="000000"/>
                </a:solidFill>
              </a:rPr>
              <a:t>using data for decision-making on a regular basis  </a:t>
            </a:r>
            <a:endParaRPr>
              <a:solidFill>
                <a:srgbClr val="000000"/>
              </a:solidFill>
            </a:endParaRPr>
          </a:p>
        </p:txBody>
      </p:sp>
      <p:sp>
        <p:nvSpPr>
          <p:cNvPr id="578" name="Google Shape;578;g4e56e6267b_1_1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4002801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48ac916df2_2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48ac916df2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Talking points: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 can go deeper into all of these focus areas and see the associated guidance, resources and downloadable tools at </a:t>
            </a:r>
            <a:r>
              <a:rPr lang="en-US" dirty="0" err="1"/>
              <a:t>schoolguide.casel.org</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school guide is continually being refined and improved, so please also share any feedback you have.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Presenter: You may want to open this up to a Q&amp;A before closing out.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Suggested closing question: </a:t>
            </a:r>
            <a:endParaRPr dirty="0"/>
          </a:p>
          <a:p>
            <a:pPr marL="0" lvl="0" indent="0" algn="l" rtl="0">
              <a:spcBef>
                <a:spcPts val="0"/>
              </a:spcBef>
              <a:spcAft>
                <a:spcPts val="0"/>
              </a:spcAft>
              <a:buNone/>
            </a:pPr>
            <a:r>
              <a:rPr lang="en-US" dirty="0"/>
              <a:t>What is one way you’re thinking differently about SEL? </a:t>
            </a:r>
            <a:endParaRPr dirty="0"/>
          </a:p>
          <a:p>
            <a:pPr marL="0" lvl="0" indent="0" algn="l" rtl="0">
              <a:spcBef>
                <a:spcPts val="0"/>
              </a:spcBef>
              <a:spcAft>
                <a:spcPts val="0"/>
              </a:spcAft>
              <a:buNone/>
            </a:pPr>
            <a:r>
              <a:rPr lang="en-US" dirty="0"/>
              <a:t>What is one next step we should take together to promote SEL in our school?</a:t>
            </a:r>
            <a:endParaRPr dirty="0"/>
          </a:p>
        </p:txBody>
      </p:sp>
      <p:sp>
        <p:nvSpPr>
          <p:cNvPr id="587" name="Google Shape;587;g48ac916df2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3254411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Shape 44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(5 min) This closing is an important part of learning and experiencing SEL so make sure you allow for enough time at the end.  Take a few minutes for an Optimistic Closure that helps participants make sense of their new learning and leave the meeting feeling connected to one another.  This can be as simple as Turn to Your Partner and asking “What is something you learned that you want to think more about and why?” or the prompt on the slide. Additional activities are available in the SEL 3 Signature Practices Playbook. </a:t>
            </a: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Suggested closing questions: </a:t>
            </a:r>
          </a:p>
          <a:p>
            <a:pPr marL="0" lvl="0" indent="0" algn="l" rtl="0">
              <a:spcBef>
                <a:spcPts val="0"/>
              </a:spcBef>
              <a:spcAft>
                <a:spcPts val="0"/>
              </a:spcAft>
              <a:buNone/>
            </a:pPr>
            <a:r>
              <a:rPr lang="en-US" dirty="0"/>
              <a:t>What is one way you’re thinking differently about SEL? </a:t>
            </a:r>
          </a:p>
          <a:p>
            <a:pPr marL="0" lvl="0" indent="0" algn="l" rtl="0">
              <a:spcBef>
                <a:spcPts val="0"/>
              </a:spcBef>
              <a:spcAft>
                <a:spcPts val="0"/>
              </a:spcAft>
              <a:buNone/>
            </a:pPr>
            <a:r>
              <a:rPr lang="en-US" dirty="0"/>
              <a:t>What is one next step we should take together to promote SEL in our school?</a:t>
            </a: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43" name="Shape 44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49" name="Shape 4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1 minute</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These will be the questions that we will be looking at together.  (Decide if you want to take participant questions along the way or at the end of the presentation and let participants know).   If participants ask questions that you don’t have an answer for record it and get back to them asap.</a:t>
            </a:r>
            <a:endParaRPr/>
          </a:p>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Shape 140"/>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6 minutes </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(30 sec)Invite participants to jot down 1 or 2 hopes/dreams .  </a:t>
            </a:r>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(5.5 min) Ask them to turn to nearby partner and share and then listen.  Ask folks to popcorn out what pairs shared - record on chart. </a:t>
            </a:r>
            <a:r>
              <a:rPr lang="en-US" sz="1200" b="0" i="0" u="none" strike="noStrike" cap="none">
                <a:solidFill>
                  <a:srgbClr val="D02800"/>
                </a:solidFill>
                <a:latin typeface="Calibri"/>
                <a:ea typeface="Calibri"/>
                <a:cs typeface="Calibri"/>
                <a:sym typeface="Calibri"/>
              </a:rPr>
              <a:t>In order to learn new ideas people need to care about it - it needs to be personal.</a:t>
            </a:r>
            <a:endParaRPr/>
          </a:p>
          <a:p>
            <a:pPr marL="0" marR="0" lvl="0" indent="0" algn="l" rtl="0">
              <a:spcBef>
                <a:spcPts val="36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Shape 148"/>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(15 min) </a:t>
            </a:r>
            <a:endParaRPr dirty="0"/>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LINK:  </a:t>
            </a:r>
            <a:r>
              <a:rPr lang="en-US" sz="1200" b="0" i="0" u="none" strike="noStrike" cap="none" dirty="0">
                <a:solidFill>
                  <a:schemeClr val="dk1"/>
                </a:solidFill>
                <a:effectLst/>
                <a:latin typeface="Calibri"/>
                <a:ea typeface="Calibri"/>
                <a:cs typeface="Calibri"/>
                <a:sym typeface="Calibri"/>
                <a:hlinkClick r:id="rId3"/>
              </a:rPr>
              <a:t>https://youtu.be/4YxyAcV9QXc </a:t>
            </a: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lang="en-US" sz="1200" b="0" i="0" u="none" strike="noStrike" cap="none" dirty="0">
              <a:solidFill>
                <a:schemeClr val="dk1"/>
              </a:solidFill>
              <a:effectLst/>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(1 min) Introduce the video as being from CASEL - a national organization that supports social and emotional learning for all of our children.</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(6 min) Watch the video</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(5 min) In trios discuss what connections you can make between your current work and the national SEL movement?</a:t>
            </a:r>
            <a:endParaRPr dirty="0"/>
          </a:p>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(3 min) Ask for a few comments to share with the group</a:t>
            </a:r>
            <a:endParaRPr dirty="0"/>
          </a:p>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49" name="Shape 149"/>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Shape 156"/>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417638" y="1163638"/>
            <a:ext cx="4187825"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Shape 171"/>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Depending on the group select one of these options for engaging with the CASEL SEL definition: </a:t>
            </a:r>
            <a:endParaRPr dirty="0"/>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Read aloud the definition.  Pause.  Ask participants to think and select a word or phrase that resonates with them today.  Think silently why they selected that word/phrase.  Turn and share in partners.  At the end of 3 – 5 minutes ask for a few folks to share out (no more than 3).  When one person shares out a word/phrase ask if any others selected the same one?  This builds a sense of community and shared experience without having everyone share out loud.</a:t>
            </a:r>
            <a:endParaRPr dirty="0"/>
          </a:p>
          <a:p>
            <a:pPr marL="228600" marR="0" lvl="0" indent="-15240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US" sz="1200" b="0" i="0" u="none" strike="noStrike" cap="none" dirty="0">
                <a:solidFill>
                  <a:schemeClr val="dk1"/>
                </a:solidFill>
                <a:latin typeface="Calibri"/>
                <a:ea typeface="Calibri"/>
                <a:cs typeface="Calibri"/>
                <a:sym typeface="Calibri"/>
              </a:rPr>
              <a:t> If participants are familiar with SEL from previous work you might extend/exchange the prompt to ask them them what would they change in the definition?  What would they add?  Think and share why.</a:t>
            </a:r>
            <a:endParaRPr sz="1200" b="0" i="0" u="none" strike="noStrike" cap="none" dirty="0">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766763"/>
            <a:ext cx="4573588" cy="34305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Shape 180"/>
          <p:cNvSpPr txBox="1">
            <a:spLocks noGrp="1"/>
          </p:cNvSpPr>
          <p:nvPr>
            <p:ph type="body" idx="1"/>
          </p:nvPr>
        </p:nvSpPr>
        <p:spPr>
          <a:xfrm>
            <a:off x="701675" y="4479925"/>
            <a:ext cx="5619750" cy="366553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Let’s take a look a the Five Core SEL Competencies of Self-Awareness, Self-Management, Social Awareness, Relationship Skills, and Responsible Decision Making. These five competency clusters are interrelated and often operate simultaneously. Two of the clusters in red focus on intrapersonal skills related to the self, the two in blue focus on interpersonal skills related to others, and the one in green focuses on responsible decision making. </a:t>
            </a:r>
          </a:p>
          <a:p>
            <a:pPr marL="0" marR="0" lvl="0" indent="0" algn="l" rtl="0">
              <a:spcBef>
                <a:spcPts val="0"/>
              </a:spcBef>
              <a:spcAft>
                <a:spcPts val="0"/>
              </a:spcAft>
              <a:buNone/>
            </a:pPr>
            <a:endParaRPr dirty="0"/>
          </a:p>
          <a:p>
            <a:pPr marL="0" marR="0" lvl="0" indent="0" algn="l" rtl="0">
              <a:lnSpc>
                <a:spcPct val="100000"/>
              </a:lnSpc>
              <a:spcBef>
                <a:spcPts val="36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 Five SEL Core Competencies include skills that are significantly correlated to success in school, work, and life. [Read through them.]</a:t>
            </a:r>
            <a:endParaRPr dirty="0"/>
          </a:p>
          <a:p>
            <a:pPr marL="0" marR="0" lvl="0" indent="0" algn="l" rtl="0">
              <a:spcBef>
                <a:spcPts val="36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3978275" y="8842375"/>
            <a:ext cx="3043238" cy="466725"/>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8</a:t>
            </a:fld>
            <a:endParaRPr sz="120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766763"/>
            <a:ext cx="4573588" cy="3430587"/>
          </a:xfrm>
        </p:spPr>
      </p:sp>
      <p:sp>
        <p:nvSpPr>
          <p:cNvPr id="3" name="Notes Placeholder 2"/>
          <p:cNvSpPr>
            <a:spLocks noGrp="1"/>
          </p:cNvSpPr>
          <p:nvPr>
            <p:ph type="body" idx="1"/>
          </p:nvPr>
        </p:nvSpPr>
        <p:spPr/>
        <p:txBody>
          <a:bodyPr>
            <a:normAutofit fontScale="92500" lnSpcReduction="10000"/>
          </a:bodyPr>
          <a:lstStyle/>
          <a:p>
            <a:pPr marL="0" marR="0" lvl="0" indent="0" algn="l" defTabSz="442915" rtl="0" eaLnBrk="0" fontAlgn="base" latinLnBrk="0" hangingPunct="0">
              <a:lnSpc>
                <a:spcPct val="100000"/>
              </a:lnSpc>
              <a:spcBef>
                <a:spcPct val="30000"/>
              </a:spcBef>
              <a:spcAft>
                <a:spcPct val="0"/>
              </a:spcAft>
              <a:buClrTx/>
              <a:buSzTx/>
              <a:buFontTx/>
              <a:buNone/>
              <a:tabLst/>
              <a:defRPr/>
            </a:pPr>
            <a:r>
              <a:rPr lang="en-US" sz="1200" b="0" dirty="0">
                <a:solidFill>
                  <a:schemeClr val="lt1"/>
                </a:solidFill>
                <a:latin typeface="Calibri"/>
                <a:ea typeface="Calibri"/>
                <a:cs typeface="Calibri"/>
                <a:sym typeface="Calibri"/>
              </a:rPr>
              <a:t>SEL competencies are not developed in a vacuum – but through the experiences that students have in classrooms, throughout the school, and in their homes and communities. </a:t>
            </a:r>
          </a:p>
          <a:p>
            <a:pPr marL="0" marR="0" lvl="0" indent="0" algn="l" defTabSz="442915" rtl="0" eaLnBrk="0" fontAlgn="base" latinLnBrk="0" hangingPunct="0">
              <a:lnSpc>
                <a:spcPct val="100000"/>
              </a:lnSpc>
              <a:spcBef>
                <a:spcPct val="30000"/>
              </a:spcBef>
              <a:spcAft>
                <a:spcPct val="0"/>
              </a:spcAft>
              <a:buClrTx/>
              <a:buSzTx/>
              <a:buFontTx/>
              <a:buNone/>
              <a:tabLst/>
              <a:defRPr/>
            </a:pPr>
            <a:endParaRPr lang="en-US" sz="1200" b="0" dirty="0">
              <a:solidFill>
                <a:schemeClr val="lt1"/>
              </a:solidFill>
              <a:latin typeface="Calibri"/>
              <a:ea typeface="Calibri"/>
              <a:cs typeface="Calibri"/>
              <a:sym typeface="Calibri"/>
            </a:endParaRPr>
          </a:p>
          <a:p>
            <a:pPr marL="0" marR="0" lvl="0" indent="0" algn="l" defTabSz="442915" rtl="0" eaLnBrk="0" fontAlgn="base" latinLnBrk="0" hangingPunct="0">
              <a:lnSpc>
                <a:spcPct val="100000"/>
              </a:lnSpc>
              <a:spcBef>
                <a:spcPct val="30000"/>
              </a:spcBef>
              <a:spcAft>
                <a:spcPct val="0"/>
              </a:spcAft>
              <a:buClrTx/>
              <a:buSzTx/>
              <a:buFontTx/>
              <a:buNone/>
              <a:tabLst/>
              <a:defRPr/>
            </a:pPr>
            <a:r>
              <a:rPr lang="en-US" sz="1200" b="0" dirty="0">
                <a:solidFill>
                  <a:schemeClr val="lt1"/>
                </a:solidFill>
                <a:latin typeface="Calibri"/>
                <a:ea typeface="Calibri"/>
                <a:cs typeface="Calibri"/>
                <a:sym typeface="Calibri"/>
              </a:rPr>
              <a:t>Schoolwide SEL is a systemic approach to infusing social and emotional learning into every part of students’ educational experience -- across all classrooms, during all parts of the school day and out-of-school time, and in partnership with families and communities. This approach provides a learning environment that integrates SEL into all aspects of instruction and promotes equitable outcomes for all students.</a:t>
            </a:r>
          </a:p>
        </p:txBody>
      </p:sp>
      <p:sp>
        <p:nvSpPr>
          <p:cNvPr id="4" name="Slide Number Placeholder 3"/>
          <p:cNvSpPr>
            <a:spLocks noGrp="1"/>
          </p:cNvSpPr>
          <p:nvPr>
            <p:ph type="sldNum" sz="quarter" idx="10"/>
          </p:nvPr>
        </p:nvSpPr>
        <p:spPr/>
        <p:txBody>
          <a:bodyPr/>
          <a:lstStyle/>
          <a:p>
            <a:pPr>
              <a:defRPr/>
            </a:pPr>
            <a:fld id="{57711175-3725-4C46-B108-50309AD1C9EA}"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63490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
        <p:nvSpPr>
          <p:cNvPr id="11" name="Shape 11"/>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400" b="0"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400" b="0"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400" b="0"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400" b="0"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400" b="0"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400" b="0"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400" b="0"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400" b="0" i="0" u="none" strike="noStrike" cap="none">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2"/>
        <p:cNvGrpSpPr/>
        <p:nvPr/>
      </p:nvGrpSpPr>
      <p:grpSpPr>
        <a:xfrm>
          <a:off x="0" y="0"/>
          <a:ext cx="0" cy="0"/>
          <a:chOff x="0" y="0"/>
          <a:chExt cx="0" cy="0"/>
        </a:xfrm>
      </p:grpSpPr>
      <p:cxnSp>
        <p:nvCxnSpPr>
          <p:cNvPr id="63" name="Shape 63"/>
          <p:cNvCxnSpPr/>
          <p:nvPr/>
        </p:nvCxnSpPr>
        <p:spPr>
          <a:xfrm>
            <a:off x="9752013" y="12700"/>
            <a:ext cx="0" cy="2135188"/>
          </a:xfrm>
          <a:prstGeom prst="straightConnector1">
            <a:avLst/>
          </a:prstGeom>
          <a:noFill/>
          <a:ln w="47625" cap="flat" cmpd="sng">
            <a:solidFill>
              <a:schemeClr val="lt1"/>
            </a:solidFill>
            <a:prstDash val="solid"/>
            <a:miter lim="800000"/>
            <a:headEnd type="none" w="sm" len="sm"/>
            <a:tailEnd type="none" w="sm" len="sm"/>
          </a:ln>
        </p:spPr>
      </p:cxnSp>
      <p:sp>
        <p:nvSpPr>
          <p:cNvPr id="64" name="Shape 64"/>
          <p:cNvSpPr/>
          <p:nvPr/>
        </p:nvSpPr>
        <p:spPr>
          <a:xfrm rot="10800000" flipH="1">
            <a:off x="-19050" y="295275"/>
            <a:ext cx="18297525" cy="147638"/>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5" name="Shape 65"/>
          <p:cNvSpPr/>
          <p:nvPr/>
        </p:nvSpPr>
        <p:spPr>
          <a:xfrm>
            <a:off x="-9525" y="-4763"/>
            <a:ext cx="18297525" cy="203201"/>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6" name="Shape 66"/>
          <p:cNvSpPr/>
          <p:nvPr/>
        </p:nvSpPr>
        <p:spPr>
          <a:xfrm>
            <a:off x="-9525" y="-4763"/>
            <a:ext cx="5961063" cy="204788"/>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7" name="Shape 67"/>
          <p:cNvSpPr/>
          <p:nvPr/>
        </p:nvSpPr>
        <p:spPr>
          <a:xfrm>
            <a:off x="7556500" y="-4763"/>
            <a:ext cx="1093788" cy="203201"/>
          </a:xfrm>
          <a:prstGeom prst="rect">
            <a:avLst/>
          </a:prstGeom>
          <a:solidFill>
            <a:srgbClr val="362D9A"/>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sp>
        <p:nvSpPr>
          <p:cNvPr id="68" name="Shape 68"/>
          <p:cNvSpPr/>
          <p:nvPr/>
        </p:nvSpPr>
        <p:spPr>
          <a:xfrm>
            <a:off x="8378825" y="-4763"/>
            <a:ext cx="4737100" cy="203201"/>
          </a:xfrm>
          <a:prstGeom prst="rect">
            <a:avLst/>
          </a:prstGeom>
          <a:solidFill>
            <a:srgbClr val="91BFE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3600">
              <a:solidFill>
                <a:srgbClr val="FFFFFF"/>
              </a:solidFill>
              <a:latin typeface="Calibri"/>
              <a:ea typeface="Calibri"/>
              <a:cs typeface="Calibri"/>
              <a:sym typeface="Calibri"/>
            </a:endParaRPr>
          </a:p>
        </p:txBody>
      </p:sp>
      <p:pic>
        <p:nvPicPr>
          <p:cNvPr id="69" name="Shape 69"/>
          <p:cNvPicPr preferRelativeResize="0"/>
          <p:nvPr/>
        </p:nvPicPr>
        <p:blipFill rotWithShape="1">
          <a:blip r:embed="rId2" cstate="screen">
            <a:alphaModFix/>
            <a:extLst>
              <a:ext uri="{28A0092B-C50C-407E-A947-70E740481C1C}">
                <a14:useLocalDpi xmlns:a14="http://schemas.microsoft.com/office/drawing/2010/main"/>
              </a:ext>
            </a:extLst>
          </a:blip>
          <a:srcRect l="-1118"/>
          <a:stretch/>
        </p:blipFill>
        <p:spPr>
          <a:xfrm>
            <a:off x="16903700" y="12357100"/>
            <a:ext cx="1157288" cy="1146175"/>
          </a:xfrm>
          <a:prstGeom prst="rect">
            <a:avLst/>
          </a:prstGeom>
          <a:noFill/>
          <a:ln>
            <a:noFill/>
          </a:ln>
        </p:spPr>
      </p:pic>
      <p:sp>
        <p:nvSpPr>
          <p:cNvPr id="70" name="Shape 70"/>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72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71" name="Shape 71"/>
          <p:cNvSpPr txBox="1">
            <a:spLocks noGrp="1"/>
          </p:cNvSpPr>
          <p:nvPr>
            <p:ph type="body" idx="1"/>
          </p:nvPr>
        </p:nvSpPr>
        <p:spPr>
          <a:xfrm>
            <a:off x="185184" y="2299858"/>
            <a:ext cx="17147728" cy="5812800"/>
          </a:xfrm>
          <a:prstGeom prst="rect">
            <a:avLst/>
          </a:prstGeom>
          <a:noFill/>
          <a:ln>
            <a:noFill/>
          </a:ln>
        </p:spPr>
        <p:txBody>
          <a:bodyPr spcFirstLastPara="1" wrap="square" lIns="91425" tIns="91425" rIns="91425" bIns="91425" anchor="t" anchorCtr="0"/>
          <a:lstStyle>
            <a:lvl1pPr marL="457200" marR="0" lvl="0" indent="-584200" algn="l" rtl="0">
              <a:lnSpc>
                <a:spcPct val="90000"/>
              </a:lnSpc>
              <a:spcBef>
                <a:spcPts val="2000"/>
              </a:spcBef>
              <a:spcAft>
                <a:spcPts val="0"/>
              </a:spcAft>
              <a:buClr>
                <a:schemeClr val="dk1"/>
              </a:buClr>
              <a:buSzPts val="5600"/>
              <a:buFont typeface="Arial"/>
              <a:buChar char="•"/>
              <a:defRPr sz="5600" b="0" i="0">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3pPr>
            <a:lvl4pPr marL="1828800" marR="0" lvl="3"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4pPr>
            <a:lvl5pPr marL="2286000" marR="0" lvl="4" indent="-584200" algn="l" rtl="0">
              <a:lnSpc>
                <a:spcPct val="90000"/>
              </a:lnSpc>
              <a:spcBef>
                <a:spcPts val="1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72"/>
        <p:cNvGrpSpPr/>
        <p:nvPr/>
      </p:nvGrpSpPr>
      <p:grpSpPr>
        <a:xfrm>
          <a:off x="0" y="0"/>
          <a:ext cx="0" cy="0"/>
          <a:chOff x="0" y="0"/>
          <a:chExt cx="0" cy="0"/>
        </a:xfrm>
      </p:grpSpPr>
      <p:sp>
        <p:nvSpPr>
          <p:cNvPr id="73" name="Shape 73"/>
          <p:cNvSpPr/>
          <p:nvPr/>
        </p:nvSpPr>
        <p:spPr>
          <a:xfrm>
            <a:off x="0" y="0"/>
            <a:ext cx="18288001" cy="2635250"/>
          </a:xfrm>
          <a:prstGeom prst="rect">
            <a:avLst/>
          </a:prstGeom>
          <a:solidFill>
            <a:srgbClr val="DEEEF4"/>
          </a:solidFill>
          <a:ln>
            <a:noFill/>
          </a:ln>
        </p:spPr>
        <p:txBody>
          <a:bodyPr spcFirstLastPara="1" wrap="square" lIns="182850" tIns="91425" rIns="182850" bIns="91425" anchor="ctr" anchorCtr="0">
            <a:noAutofit/>
          </a:bodyPr>
          <a:lstStyle/>
          <a:p>
            <a:pPr marL="0" marR="0" lvl="0" indent="0" algn="ctr" rtl="0">
              <a:spcBef>
                <a:spcPts val="0"/>
              </a:spcBef>
              <a:spcAft>
                <a:spcPts val="0"/>
              </a:spcAft>
              <a:buNone/>
            </a:pPr>
            <a:endParaRPr sz="2702">
              <a:solidFill>
                <a:srgbClr val="FFFFFF"/>
              </a:solidFill>
              <a:latin typeface="Calibri"/>
              <a:ea typeface="Calibri"/>
              <a:cs typeface="Calibri"/>
              <a:sym typeface="Calibri"/>
            </a:endParaRPr>
          </a:p>
        </p:txBody>
      </p:sp>
      <p:cxnSp>
        <p:nvCxnSpPr>
          <p:cNvPr id="74" name="Shape 74"/>
          <p:cNvCxnSpPr/>
          <p:nvPr/>
        </p:nvCxnSpPr>
        <p:spPr>
          <a:xfrm>
            <a:off x="0" y="11923713"/>
            <a:ext cx="18288001" cy="17462"/>
          </a:xfrm>
          <a:prstGeom prst="straightConnector1">
            <a:avLst/>
          </a:prstGeom>
          <a:noFill/>
          <a:ln w="28575" cap="flat" cmpd="sng">
            <a:solidFill>
              <a:srgbClr val="9191AA"/>
            </a:solidFill>
            <a:prstDash val="solid"/>
            <a:miter lim="800000"/>
            <a:headEnd type="none" w="sm" len="sm"/>
            <a:tailEnd type="none" w="sm" len="sm"/>
          </a:ln>
        </p:spPr>
      </p:cxnSp>
      <p:pic>
        <p:nvPicPr>
          <p:cNvPr id="75" name="Shape 75" descr="casel_clear.tif"/>
          <p:cNvPicPr preferRelativeResize="0"/>
          <p:nvPr/>
        </p:nvPicPr>
        <p:blipFill rotWithShape="1">
          <a:blip r:embed="rId2">
            <a:alphaModFix/>
          </a:blip>
          <a:srcRect/>
          <a:stretch/>
        </p:blipFill>
        <p:spPr>
          <a:xfrm>
            <a:off x="309563" y="12203113"/>
            <a:ext cx="1270000" cy="1270000"/>
          </a:xfrm>
          <a:prstGeom prst="rect">
            <a:avLst/>
          </a:prstGeom>
          <a:noFill/>
          <a:ln>
            <a:noFill/>
          </a:ln>
        </p:spPr>
      </p:pic>
      <p:sp>
        <p:nvSpPr>
          <p:cNvPr id="76" name="Shape 76"/>
          <p:cNvSpPr txBox="1"/>
          <p:nvPr/>
        </p:nvSpPr>
        <p:spPr>
          <a:xfrm>
            <a:off x="6143625" y="12385675"/>
            <a:ext cx="10829925" cy="554038"/>
          </a:xfrm>
          <a:prstGeom prst="rect">
            <a:avLst/>
          </a:prstGeom>
          <a:noFill/>
          <a:ln>
            <a:noFill/>
          </a:ln>
        </p:spPr>
        <p:txBody>
          <a:bodyPr spcFirstLastPara="1" wrap="square" lIns="182850" tIns="91425" rIns="182850" bIns="91425" anchor="t" anchorCtr="0">
            <a:noAutofit/>
          </a:bodyPr>
          <a:lstStyle/>
          <a:p>
            <a:pPr marL="0" marR="0" lvl="0" indent="0" algn="r" rtl="0">
              <a:spcBef>
                <a:spcPts val="0"/>
              </a:spcBef>
              <a:spcAft>
                <a:spcPts val="0"/>
              </a:spcAft>
              <a:buNone/>
            </a:pPr>
            <a:r>
              <a:rPr lang="en-US" sz="2402" cap="none">
                <a:solidFill>
                  <a:srgbClr val="6F6366"/>
                </a:solidFill>
                <a:latin typeface="Calibri"/>
                <a:ea typeface="Calibri"/>
                <a:cs typeface="Calibri"/>
                <a:sym typeface="Calibri"/>
              </a:rPr>
              <a:t>COLLABORATIVE FOR ACADEMIC, SOCIAL, AND EMOTIONAL LEARNING</a:t>
            </a:r>
            <a:endParaRPr/>
          </a:p>
        </p:txBody>
      </p:sp>
      <p:cxnSp>
        <p:nvCxnSpPr>
          <p:cNvPr id="77" name="Shape 77"/>
          <p:cNvCxnSpPr/>
          <p:nvPr/>
        </p:nvCxnSpPr>
        <p:spPr>
          <a:xfrm rot="10800000">
            <a:off x="1871663" y="12844463"/>
            <a:ext cx="14911387" cy="0"/>
          </a:xfrm>
          <a:prstGeom prst="straightConnector1">
            <a:avLst/>
          </a:prstGeom>
          <a:noFill/>
          <a:ln w="9525" cap="flat" cmpd="sng">
            <a:solidFill>
              <a:srgbClr val="3535AB"/>
            </a:solidFill>
            <a:prstDash val="solid"/>
            <a:miter lim="800000"/>
            <a:headEnd type="none" w="sm" len="sm"/>
            <a:tailEnd type="none" w="sm" len="sm"/>
          </a:ln>
        </p:spPr>
      </p:cxnSp>
      <p:sp>
        <p:nvSpPr>
          <p:cNvPr id="78" name="Shape 78"/>
          <p:cNvSpPr txBox="1">
            <a:spLocks noGrp="1"/>
          </p:cNvSpPr>
          <p:nvPr>
            <p:ph type="title"/>
          </p:nvPr>
        </p:nvSpPr>
        <p:spPr>
          <a:xfrm>
            <a:off x="591671" y="5"/>
            <a:ext cx="17104661" cy="2635622"/>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SzPts val="1400"/>
              <a:buNone/>
              <a:defRPr sz="72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79" name="Shape 79"/>
          <p:cNvSpPr txBox="1">
            <a:spLocks noGrp="1"/>
          </p:cNvSpPr>
          <p:nvPr>
            <p:ph type="body" idx="1"/>
          </p:nvPr>
        </p:nvSpPr>
        <p:spPr>
          <a:xfrm>
            <a:off x="591671" y="2922494"/>
            <a:ext cx="17104661" cy="8695764"/>
          </a:xfrm>
          <a:prstGeom prst="rect">
            <a:avLst/>
          </a:prstGeom>
          <a:noFill/>
          <a:ln>
            <a:noFill/>
          </a:ln>
        </p:spPr>
        <p:txBody>
          <a:bodyPr spcFirstLastPara="1" wrap="square" lIns="91425" tIns="91425" rIns="91425" bIns="91425" anchor="t" anchorCtr="0"/>
          <a:lstStyle>
            <a:lvl1pPr marL="457200" marR="0" lvl="0" indent="-584200" algn="l" rtl="0">
              <a:lnSpc>
                <a:spcPct val="90000"/>
              </a:lnSpc>
              <a:spcBef>
                <a:spcPts val="2000"/>
              </a:spcBef>
              <a:spcAft>
                <a:spcPts val="0"/>
              </a:spcAft>
              <a:buClr>
                <a:srgbClr val="0070C0"/>
              </a:buClr>
              <a:buSzPts val="5600"/>
              <a:buFont typeface="Arial"/>
              <a:buChar char="•"/>
              <a:defRPr sz="5600" b="0" i="0">
                <a:solidFill>
                  <a:schemeClr val="dk1"/>
                </a:solidFill>
                <a:latin typeface="Calibri"/>
                <a:ea typeface="Calibri"/>
                <a:cs typeface="Calibri"/>
                <a:sym typeface="Calibri"/>
              </a:defRPr>
            </a:lvl1pPr>
            <a:lvl2pPr marL="914400" marR="0" lvl="1" indent="-584200" algn="l" rtl="0">
              <a:lnSpc>
                <a:spcPct val="90000"/>
              </a:lnSpc>
              <a:spcBef>
                <a:spcPts val="1000"/>
              </a:spcBef>
              <a:spcAft>
                <a:spcPts val="0"/>
              </a:spcAft>
              <a:buClr>
                <a:srgbClr val="D02800"/>
              </a:buClr>
              <a:buSzPts val="5600"/>
              <a:buFont typeface="Arial"/>
              <a:buChar char="•"/>
              <a:defRPr sz="5600" b="0" i="0" u="none" strike="noStrike" cap="none">
                <a:solidFill>
                  <a:schemeClr val="dk1"/>
                </a:solidFill>
                <a:latin typeface="Calibri"/>
                <a:ea typeface="Calibri"/>
                <a:cs typeface="Calibri"/>
                <a:sym typeface="Calibri"/>
              </a:defRPr>
            </a:lvl2pPr>
            <a:lvl3pPr marL="1371600" marR="0" lvl="2" indent="-584200" algn="l" rtl="0">
              <a:lnSpc>
                <a:spcPct val="90000"/>
              </a:lnSpc>
              <a:spcBef>
                <a:spcPts val="1000"/>
              </a:spcBef>
              <a:spcAft>
                <a:spcPts val="0"/>
              </a:spcAft>
              <a:buClr>
                <a:srgbClr val="959200"/>
              </a:buClr>
              <a:buSzPts val="5600"/>
              <a:buFont typeface="Arial"/>
              <a:buChar char="•"/>
              <a:defRPr sz="56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
        <p:nvSpPr>
          <p:cNvPr id="80" name="Shape 80"/>
          <p:cNvSpPr txBox="1">
            <a:spLocks noGrp="1"/>
          </p:cNvSpPr>
          <p:nvPr>
            <p:ph type="sldNum" idx="12"/>
          </p:nvPr>
        </p:nvSpPr>
        <p:spPr>
          <a:xfrm>
            <a:off x="17281525" y="12844463"/>
            <a:ext cx="914400" cy="871537"/>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800">
                <a:solidFill>
                  <a:srgbClr val="6F6366"/>
                </a:solidFill>
                <a:latin typeface="Century Gothic"/>
                <a:ea typeface="Century Gothic"/>
                <a:cs typeface="Century Gothic"/>
                <a:sym typeface="Century Gothic"/>
              </a:defRPr>
            </a:lvl1pPr>
            <a:lvl2pPr marL="0" marR="0" lvl="1" indent="0" algn="r" rtl="0">
              <a:spcBef>
                <a:spcPts val="0"/>
              </a:spcBef>
              <a:spcAft>
                <a:spcPts val="0"/>
              </a:spcAft>
              <a:buNone/>
              <a:defRPr sz="1800">
                <a:solidFill>
                  <a:srgbClr val="6F6366"/>
                </a:solidFill>
                <a:latin typeface="Century Gothic"/>
                <a:ea typeface="Century Gothic"/>
                <a:cs typeface="Century Gothic"/>
                <a:sym typeface="Century Gothic"/>
              </a:defRPr>
            </a:lvl2pPr>
            <a:lvl3pPr marL="0" marR="0" lvl="2" indent="0" algn="r" rtl="0">
              <a:spcBef>
                <a:spcPts val="0"/>
              </a:spcBef>
              <a:spcAft>
                <a:spcPts val="0"/>
              </a:spcAft>
              <a:buNone/>
              <a:defRPr sz="1800">
                <a:solidFill>
                  <a:srgbClr val="6F6366"/>
                </a:solidFill>
                <a:latin typeface="Century Gothic"/>
                <a:ea typeface="Century Gothic"/>
                <a:cs typeface="Century Gothic"/>
                <a:sym typeface="Century Gothic"/>
              </a:defRPr>
            </a:lvl3pPr>
            <a:lvl4pPr marL="0" marR="0" lvl="3" indent="0" algn="r" rtl="0">
              <a:spcBef>
                <a:spcPts val="0"/>
              </a:spcBef>
              <a:spcAft>
                <a:spcPts val="0"/>
              </a:spcAft>
              <a:buNone/>
              <a:defRPr sz="1800">
                <a:solidFill>
                  <a:srgbClr val="6F6366"/>
                </a:solidFill>
                <a:latin typeface="Century Gothic"/>
                <a:ea typeface="Century Gothic"/>
                <a:cs typeface="Century Gothic"/>
                <a:sym typeface="Century Gothic"/>
              </a:defRPr>
            </a:lvl4pPr>
            <a:lvl5pPr marL="0" marR="0" lvl="4" indent="0" algn="r" rtl="0">
              <a:spcBef>
                <a:spcPts val="0"/>
              </a:spcBef>
              <a:spcAft>
                <a:spcPts val="0"/>
              </a:spcAft>
              <a:buNone/>
              <a:defRPr sz="1800">
                <a:solidFill>
                  <a:srgbClr val="6F6366"/>
                </a:solidFill>
                <a:latin typeface="Century Gothic"/>
                <a:ea typeface="Century Gothic"/>
                <a:cs typeface="Century Gothic"/>
                <a:sym typeface="Century Gothic"/>
              </a:defRPr>
            </a:lvl5pPr>
            <a:lvl6pPr marL="0" marR="0" lvl="5" indent="0" algn="r" rtl="0">
              <a:spcBef>
                <a:spcPts val="0"/>
              </a:spcBef>
              <a:spcAft>
                <a:spcPts val="0"/>
              </a:spcAft>
              <a:buNone/>
              <a:defRPr sz="1800">
                <a:solidFill>
                  <a:srgbClr val="6F6366"/>
                </a:solidFill>
                <a:latin typeface="Century Gothic"/>
                <a:ea typeface="Century Gothic"/>
                <a:cs typeface="Century Gothic"/>
                <a:sym typeface="Century Gothic"/>
              </a:defRPr>
            </a:lvl6pPr>
            <a:lvl7pPr marL="0" marR="0" lvl="6" indent="0" algn="r" rtl="0">
              <a:spcBef>
                <a:spcPts val="0"/>
              </a:spcBef>
              <a:spcAft>
                <a:spcPts val="0"/>
              </a:spcAft>
              <a:buNone/>
              <a:defRPr sz="1800">
                <a:solidFill>
                  <a:srgbClr val="6F6366"/>
                </a:solidFill>
                <a:latin typeface="Century Gothic"/>
                <a:ea typeface="Century Gothic"/>
                <a:cs typeface="Century Gothic"/>
                <a:sym typeface="Century Gothic"/>
              </a:defRPr>
            </a:lvl7pPr>
            <a:lvl8pPr marL="0" marR="0" lvl="7" indent="0" algn="r" rtl="0">
              <a:spcBef>
                <a:spcPts val="0"/>
              </a:spcBef>
              <a:spcAft>
                <a:spcPts val="0"/>
              </a:spcAft>
              <a:buNone/>
              <a:defRPr sz="1800">
                <a:solidFill>
                  <a:srgbClr val="6F6366"/>
                </a:solidFill>
                <a:latin typeface="Century Gothic"/>
                <a:ea typeface="Century Gothic"/>
                <a:cs typeface="Century Gothic"/>
                <a:sym typeface="Century Gothic"/>
              </a:defRPr>
            </a:lvl8pPr>
            <a:lvl9pPr marL="0" marR="0" lvl="8" indent="0" algn="r" rtl="0">
              <a:spcBef>
                <a:spcPts val="0"/>
              </a:spcBef>
              <a:spcAft>
                <a:spcPts val="0"/>
              </a:spcAft>
              <a:buNone/>
              <a:defRPr sz="1800">
                <a:solidFill>
                  <a:srgbClr val="6F6366"/>
                </a:solidFill>
                <a:latin typeface="Century Gothic"/>
                <a:ea typeface="Century Gothic"/>
                <a:cs typeface="Century Gothic"/>
                <a:sym typeface="Century Gothic"/>
              </a:defRPr>
            </a:lvl9pPr>
          </a:lstStyle>
          <a:p>
            <a:pPr marL="0" lvl="0" indent="0">
              <a:spcBef>
                <a:spcPts val="0"/>
              </a:spcBef>
              <a:spcAft>
                <a:spcPts val="0"/>
              </a:spcAft>
              <a:buNone/>
            </a:pPr>
            <a:fld id="{00000000-1234-1234-1234-123412341234}" type="slidenum">
              <a:rPr lang="en-US"/>
              <a:t>‹#›</a:t>
            </a:fld>
            <a:endParaRPr/>
          </a:p>
        </p:txBody>
      </p:sp>
      <p:sp>
        <p:nvSpPr>
          <p:cNvPr id="81" name="Shape 81"/>
          <p:cNvSpPr txBox="1">
            <a:spLocks noGrp="1"/>
          </p:cNvSpPr>
          <p:nvPr>
            <p:ph type="ftr" idx="11"/>
          </p:nvPr>
        </p:nvSpPr>
        <p:spPr>
          <a:xfrm>
            <a:off x="1871663" y="12844463"/>
            <a:ext cx="15101887" cy="871537"/>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800">
                <a:solidFill>
                  <a:srgbClr val="6F6366"/>
                </a:solidFill>
                <a:latin typeface="Century Gothic"/>
                <a:ea typeface="Century Gothic"/>
                <a:cs typeface="Century Gothic"/>
                <a:sym typeface="Century Gothic"/>
              </a:defRPr>
            </a:lvl1pPr>
            <a:lvl2pPr marR="0" lvl="1" algn="l" rtl="0">
              <a:spcBef>
                <a:spcPts val="0"/>
              </a:spcBef>
              <a:spcAft>
                <a:spcPts val="0"/>
              </a:spcAft>
              <a:buSzPts val="1400"/>
              <a:buNone/>
              <a:defRPr sz="2700" b="0" i="0" u="none" strike="noStrike" cap="none">
                <a:solidFill>
                  <a:schemeClr val="dk1"/>
                </a:solidFill>
                <a:latin typeface="Roboto"/>
                <a:ea typeface="Roboto"/>
                <a:cs typeface="Roboto"/>
                <a:sym typeface="Roboto"/>
              </a:defRPr>
            </a:lvl2pPr>
            <a:lvl3pPr marR="0" lvl="2" algn="l" rtl="0">
              <a:spcBef>
                <a:spcPts val="0"/>
              </a:spcBef>
              <a:spcAft>
                <a:spcPts val="0"/>
              </a:spcAft>
              <a:buSzPts val="1400"/>
              <a:buNone/>
              <a:defRPr sz="2700" b="0" i="0" u="none" strike="noStrike" cap="none">
                <a:solidFill>
                  <a:schemeClr val="dk1"/>
                </a:solidFill>
                <a:latin typeface="Roboto"/>
                <a:ea typeface="Roboto"/>
                <a:cs typeface="Roboto"/>
                <a:sym typeface="Roboto"/>
              </a:defRPr>
            </a:lvl3pPr>
            <a:lvl4pPr marR="0" lvl="3" algn="l" rtl="0">
              <a:spcBef>
                <a:spcPts val="0"/>
              </a:spcBef>
              <a:spcAft>
                <a:spcPts val="0"/>
              </a:spcAft>
              <a:buSzPts val="1400"/>
              <a:buNone/>
              <a:defRPr sz="2700" b="0" i="0" u="none" strike="noStrike" cap="none">
                <a:solidFill>
                  <a:schemeClr val="dk1"/>
                </a:solidFill>
                <a:latin typeface="Roboto"/>
                <a:ea typeface="Roboto"/>
                <a:cs typeface="Roboto"/>
                <a:sym typeface="Roboto"/>
              </a:defRPr>
            </a:lvl4pPr>
            <a:lvl5pPr marR="0" lvl="4" algn="l" rtl="0">
              <a:spcBef>
                <a:spcPts val="0"/>
              </a:spcBef>
              <a:spcAft>
                <a:spcPts val="0"/>
              </a:spcAft>
              <a:buSzPts val="1400"/>
              <a:buNone/>
              <a:defRPr sz="2700" b="0" i="0" u="none" strike="noStrike" cap="none">
                <a:solidFill>
                  <a:schemeClr val="dk1"/>
                </a:solidFill>
                <a:latin typeface="Roboto"/>
                <a:ea typeface="Roboto"/>
                <a:cs typeface="Roboto"/>
                <a:sym typeface="Roboto"/>
              </a:defRPr>
            </a:lvl5pPr>
            <a:lvl6pPr marR="0" lvl="5" algn="l" rtl="0">
              <a:spcBef>
                <a:spcPts val="0"/>
              </a:spcBef>
              <a:spcAft>
                <a:spcPts val="0"/>
              </a:spcAft>
              <a:buSzPts val="1400"/>
              <a:buNone/>
              <a:defRPr sz="2700" b="0" i="0" u="none" strike="noStrike" cap="none">
                <a:solidFill>
                  <a:schemeClr val="dk1"/>
                </a:solidFill>
                <a:latin typeface="Roboto"/>
                <a:ea typeface="Roboto"/>
                <a:cs typeface="Roboto"/>
                <a:sym typeface="Roboto"/>
              </a:defRPr>
            </a:lvl6pPr>
            <a:lvl7pPr marR="0" lvl="6" algn="l" rtl="0">
              <a:spcBef>
                <a:spcPts val="0"/>
              </a:spcBef>
              <a:spcAft>
                <a:spcPts val="0"/>
              </a:spcAft>
              <a:buSzPts val="1400"/>
              <a:buNone/>
              <a:defRPr sz="2700" b="0" i="0" u="none" strike="noStrike" cap="none">
                <a:solidFill>
                  <a:schemeClr val="dk1"/>
                </a:solidFill>
                <a:latin typeface="Roboto"/>
                <a:ea typeface="Roboto"/>
                <a:cs typeface="Roboto"/>
                <a:sym typeface="Roboto"/>
              </a:defRPr>
            </a:lvl7pPr>
            <a:lvl8pPr marR="0" lvl="7" algn="l" rtl="0">
              <a:spcBef>
                <a:spcPts val="0"/>
              </a:spcBef>
              <a:spcAft>
                <a:spcPts val="0"/>
              </a:spcAft>
              <a:buSzPts val="1400"/>
              <a:buNone/>
              <a:defRPr sz="2700" b="0" i="0" u="none" strike="noStrike" cap="none">
                <a:solidFill>
                  <a:schemeClr val="dk1"/>
                </a:solidFill>
                <a:latin typeface="Roboto"/>
                <a:ea typeface="Roboto"/>
                <a:cs typeface="Roboto"/>
                <a:sym typeface="Roboto"/>
              </a:defRPr>
            </a:lvl8pPr>
            <a:lvl9pPr marR="0" lvl="8" algn="l" rtl="0">
              <a:spcBef>
                <a:spcPts val="0"/>
              </a:spcBef>
              <a:spcAft>
                <a:spcPts val="0"/>
              </a:spcAft>
              <a:buSzPts val="1400"/>
              <a:buNone/>
              <a:defRPr sz="2700" b="0" i="0" u="none" strike="noStrike" cap="none">
                <a:solidFill>
                  <a:schemeClr val="dk1"/>
                </a:solidFill>
                <a:latin typeface="Roboto"/>
                <a:ea typeface="Roboto"/>
                <a:cs typeface="Roboto"/>
                <a:sym typeface="Robo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82"/>
        <p:cNvGrpSpPr/>
        <p:nvPr/>
      </p:nvGrpSpPr>
      <p:grpSpPr>
        <a:xfrm>
          <a:off x="0" y="0"/>
          <a:ext cx="0" cy="0"/>
          <a:chOff x="0" y="0"/>
          <a:chExt cx="0" cy="0"/>
        </a:xfrm>
      </p:grpSpPr>
      <p:cxnSp>
        <p:nvCxnSpPr>
          <p:cNvPr id="83" name="Shape 83"/>
          <p:cNvCxnSpPr/>
          <p:nvPr/>
        </p:nvCxnSpPr>
        <p:spPr>
          <a:xfrm>
            <a:off x="9752013" y="12700"/>
            <a:ext cx="0" cy="2135188"/>
          </a:xfrm>
          <a:prstGeom prst="straightConnector1">
            <a:avLst/>
          </a:prstGeom>
          <a:noFill/>
          <a:ln w="47625" cap="flat" cmpd="sng">
            <a:solidFill>
              <a:schemeClr val="lt1"/>
            </a:solidFill>
            <a:prstDash val="solid"/>
            <a:miter lim="800000"/>
            <a:headEnd type="none" w="sm" len="sm"/>
            <a:tailEnd type="none" w="sm" len="sm"/>
          </a:ln>
        </p:spPr>
      </p:cxnSp>
      <p:sp>
        <p:nvSpPr>
          <p:cNvPr id="84" name="Shape 84"/>
          <p:cNvSpPr/>
          <p:nvPr/>
        </p:nvSpPr>
        <p:spPr>
          <a:xfrm rot="10800000" flipH="1">
            <a:off x="-19050" y="295275"/>
            <a:ext cx="18297525" cy="147638"/>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5" name="Shape 85"/>
          <p:cNvSpPr/>
          <p:nvPr/>
        </p:nvSpPr>
        <p:spPr>
          <a:xfrm>
            <a:off x="-9525" y="-4763"/>
            <a:ext cx="18297525" cy="203201"/>
          </a:xfrm>
          <a:prstGeom prst="rect">
            <a:avLst/>
          </a:prstGeom>
          <a:solidFill>
            <a:srgbClr val="1560B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6" name="Shape 86"/>
          <p:cNvSpPr/>
          <p:nvPr/>
        </p:nvSpPr>
        <p:spPr>
          <a:xfrm>
            <a:off x="-9525" y="-4763"/>
            <a:ext cx="5961063" cy="204788"/>
          </a:xfrm>
          <a:prstGeom prst="rect">
            <a:avLst/>
          </a:prstGeom>
          <a:solidFill>
            <a:srgbClr val="696989"/>
          </a:solidFill>
          <a:ln w="9525" cap="flat" cmpd="sng">
            <a:solidFill>
              <a:srgbClr val="696989"/>
            </a:solidFill>
            <a:prstDash val="solid"/>
            <a:miter lim="800000"/>
            <a:headEnd type="none" w="sm" len="sm"/>
            <a:tailEnd type="none" w="sm" len="sm"/>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7" name="Shape 87"/>
          <p:cNvSpPr/>
          <p:nvPr/>
        </p:nvSpPr>
        <p:spPr>
          <a:xfrm>
            <a:off x="7556500" y="-4763"/>
            <a:ext cx="1093788" cy="203201"/>
          </a:xfrm>
          <a:prstGeom prst="rect">
            <a:avLst/>
          </a:prstGeom>
          <a:solidFill>
            <a:srgbClr val="362D9A"/>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sp>
        <p:nvSpPr>
          <p:cNvPr id="88" name="Shape 88"/>
          <p:cNvSpPr/>
          <p:nvPr/>
        </p:nvSpPr>
        <p:spPr>
          <a:xfrm>
            <a:off x="8378825" y="-4763"/>
            <a:ext cx="4737100" cy="203201"/>
          </a:xfrm>
          <a:prstGeom prst="rect">
            <a:avLst/>
          </a:prstGeom>
          <a:solidFill>
            <a:srgbClr val="91BFE2"/>
          </a:solidFill>
          <a:ln>
            <a:noFill/>
          </a:ln>
        </p:spPr>
        <p:txBody>
          <a:bodyPr spcFirstLastPara="1" wrap="square" lIns="137275" tIns="68625" rIns="137275" bIns="68625" anchor="ctr" anchorCtr="0">
            <a:noAutofit/>
          </a:bodyPr>
          <a:lstStyle/>
          <a:p>
            <a:pPr marL="0" marR="0" lvl="0" indent="0" algn="ctr" rtl="0">
              <a:spcBef>
                <a:spcPts val="0"/>
              </a:spcBef>
              <a:spcAft>
                <a:spcPts val="0"/>
              </a:spcAft>
              <a:buNone/>
            </a:pPr>
            <a:endParaRPr sz="5400">
              <a:solidFill>
                <a:schemeClr val="lt1"/>
              </a:solidFill>
              <a:latin typeface="Calibri"/>
              <a:ea typeface="Calibri"/>
              <a:cs typeface="Calibri"/>
              <a:sym typeface="Calibri"/>
            </a:endParaRPr>
          </a:p>
        </p:txBody>
      </p:sp>
      <p:pic>
        <p:nvPicPr>
          <p:cNvPr id="89" name="Shape 89"/>
          <p:cNvPicPr preferRelativeResize="0"/>
          <p:nvPr/>
        </p:nvPicPr>
        <p:blipFill rotWithShape="1">
          <a:blip r:embed="rId2" cstate="screen">
            <a:alphaModFix/>
            <a:extLst>
              <a:ext uri="{28A0092B-C50C-407E-A947-70E740481C1C}">
                <a14:useLocalDpi xmlns:a14="http://schemas.microsoft.com/office/drawing/2010/main"/>
              </a:ext>
            </a:extLst>
          </a:blip>
          <a:srcRect l="-1118"/>
          <a:stretch/>
        </p:blipFill>
        <p:spPr>
          <a:xfrm>
            <a:off x="16903700" y="12357100"/>
            <a:ext cx="1157288" cy="1146175"/>
          </a:xfrm>
          <a:prstGeom prst="rect">
            <a:avLst/>
          </a:prstGeom>
          <a:noFill/>
          <a:ln>
            <a:noFill/>
          </a:ln>
        </p:spPr>
      </p:pic>
      <p:sp>
        <p:nvSpPr>
          <p:cNvPr id="90" name="Shape 90"/>
          <p:cNvSpPr txBox="1"/>
          <p:nvPr/>
        </p:nvSpPr>
        <p:spPr>
          <a:xfrm>
            <a:off x="-9525" y="12930188"/>
            <a:ext cx="2263775" cy="508000"/>
          </a:xfrm>
          <a:prstGeom prst="rect">
            <a:avLst/>
          </a:prstGeom>
          <a:noFill/>
          <a:ln>
            <a:noFill/>
          </a:ln>
        </p:spPr>
        <p:txBody>
          <a:bodyPr spcFirstLastPara="1" wrap="square" lIns="137275" tIns="68625" rIns="137275" bIns="68625" anchor="t" anchorCtr="0">
            <a:noAutofit/>
          </a:bodyPr>
          <a:lstStyle/>
          <a:p>
            <a:pPr marL="0" marR="0" lvl="0" indent="0" algn="ctr" rtl="0">
              <a:spcBef>
                <a:spcPts val="0"/>
              </a:spcBef>
              <a:spcAft>
                <a:spcPts val="0"/>
              </a:spcAft>
              <a:buNone/>
            </a:pPr>
            <a:fld id="{00000000-1234-1234-1234-123412341234}" type="slidenum">
              <a:rPr lang="en-US" sz="2400">
                <a:solidFill>
                  <a:schemeClr val="dk1"/>
                </a:solidFill>
                <a:latin typeface="Calibri"/>
                <a:ea typeface="Calibri"/>
                <a:cs typeface="Calibri"/>
                <a:sym typeface="Calibri"/>
              </a:rPr>
              <a:t>‹#›</a:t>
            </a:fld>
            <a:endParaRPr sz="2400">
              <a:solidFill>
                <a:schemeClr val="dk1"/>
              </a:solidFill>
              <a:latin typeface="Calibri"/>
              <a:ea typeface="Calibri"/>
              <a:cs typeface="Calibri"/>
              <a:sym typeface="Calibri"/>
            </a:endParaRPr>
          </a:p>
        </p:txBody>
      </p:sp>
      <p:sp>
        <p:nvSpPr>
          <p:cNvPr id="91" name="Shape 91"/>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Custom Layout">
  <p:cSld name="5_Custom Layout">
    <p:spTree>
      <p:nvGrpSpPr>
        <p:cNvPr id="1" name="Shape 92"/>
        <p:cNvGrpSpPr/>
        <p:nvPr/>
      </p:nvGrpSpPr>
      <p:grpSpPr>
        <a:xfrm>
          <a:off x="0" y="0"/>
          <a:ext cx="0" cy="0"/>
          <a:chOff x="0" y="0"/>
          <a:chExt cx="0" cy="0"/>
        </a:xfrm>
      </p:grpSpPr>
      <p:cxnSp>
        <p:nvCxnSpPr>
          <p:cNvPr id="93" name="Shape 93"/>
          <p:cNvCxnSpPr/>
          <p:nvPr/>
        </p:nvCxnSpPr>
        <p:spPr>
          <a:xfrm>
            <a:off x="9751852" y="11920"/>
            <a:ext cx="0" cy="2135824"/>
          </a:xfrm>
          <a:prstGeom prst="straightConnector1">
            <a:avLst/>
          </a:prstGeom>
          <a:noFill/>
          <a:ln w="47625" cap="flat" cmpd="sng">
            <a:solidFill>
              <a:schemeClr val="lt1"/>
            </a:solidFill>
            <a:prstDash val="solid"/>
            <a:round/>
            <a:headEnd type="none" w="sm" len="sm"/>
            <a:tailEnd type="none" w="sm" len="sm"/>
          </a:ln>
        </p:spPr>
      </p:cxnSp>
      <p:sp>
        <p:nvSpPr>
          <p:cNvPr id="94" name="Shape 94"/>
          <p:cNvSpPr/>
          <p:nvPr/>
        </p:nvSpPr>
        <p:spPr>
          <a:xfrm rot="10800000" flipH="1">
            <a:off x="-19069" y="295584"/>
            <a:ext cx="18297534" cy="147792"/>
          </a:xfrm>
          <a:prstGeom prst="rect">
            <a:avLst/>
          </a:prstGeom>
          <a:solidFill>
            <a:srgbClr val="1560B2"/>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5" name="Shape 95"/>
          <p:cNvSpPr/>
          <p:nvPr/>
        </p:nvSpPr>
        <p:spPr>
          <a:xfrm>
            <a:off x="-9533" y="-4767"/>
            <a:ext cx="18297534" cy="202618"/>
          </a:xfrm>
          <a:prstGeom prst="rect">
            <a:avLst/>
          </a:prstGeom>
          <a:solidFill>
            <a:srgbClr val="1560B2"/>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6" name="Shape 96"/>
          <p:cNvSpPr/>
          <p:nvPr/>
        </p:nvSpPr>
        <p:spPr>
          <a:xfrm>
            <a:off x="-9535" y="-4767"/>
            <a:ext cx="5961718" cy="205002"/>
          </a:xfrm>
          <a:prstGeom prst="rect">
            <a:avLst/>
          </a:prstGeom>
          <a:solidFill>
            <a:srgbClr val="7F7F7F"/>
          </a:solidFill>
          <a:ln w="9525" cap="flat" cmpd="sng">
            <a:solidFill>
              <a:srgbClr val="7F7F7F"/>
            </a:solidFill>
            <a:prstDash val="solid"/>
            <a:round/>
            <a:headEnd type="none" w="sm" len="sm"/>
            <a:tailEnd type="none" w="sm" len="sm"/>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7" name="Shape 97"/>
          <p:cNvSpPr/>
          <p:nvPr/>
        </p:nvSpPr>
        <p:spPr>
          <a:xfrm>
            <a:off x="7556435" y="-4767"/>
            <a:ext cx="1094134" cy="202618"/>
          </a:xfrm>
          <a:prstGeom prst="rect">
            <a:avLst/>
          </a:prstGeom>
          <a:solidFill>
            <a:srgbClr val="595959"/>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98" name="Shape 98"/>
          <p:cNvSpPr/>
          <p:nvPr/>
        </p:nvSpPr>
        <p:spPr>
          <a:xfrm>
            <a:off x="8378822" y="-4767"/>
            <a:ext cx="4736476" cy="202618"/>
          </a:xfrm>
          <a:prstGeom prst="rect">
            <a:avLst/>
          </a:prstGeom>
          <a:solidFill>
            <a:srgbClr val="91BFE2"/>
          </a:solidFill>
          <a:ln>
            <a:noFill/>
          </a:ln>
        </p:spPr>
        <p:txBody>
          <a:bodyPr spcFirstLastPara="1" wrap="square" lIns="137250" tIns="68600" rIns="137250" bIns="686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pic>
        <p:nvPicPr>
          <p:cNvPr id="99" name="Shape 99"/>
          <p:cNvPicPr preferRelativeResize="0"/>
          <p:nvPr/>
        </p:nvPicPr>
        <p:blipFill rotWithShape="1">
          <a:blip r:embed="rId2" cstate="screen">
            <a:alphaModFix/>
            <a:extLst>
              <a:ext uri="{28A0092B-C50C-407E-A947-70E740481C1C}">
                <a14:useLocalDpi xmlns:a14="http://schemas.microsoft.com/office/drawing/2010/main"/>
              </a:ext>
            </a:extLst>
          </a:blip>
          <a:srcRect l="-1118"/>
          <a:stretch/>
        </p:blipFill>
        <p:spPr>
          <a:xfrm>
            <a:off x="16903053" y="12357272"/>
            <a:ext cx="1158494" cy="1146576"/>
          </a:xfrm>
          <a:prstGeom prst="rect">
            <a:avLst/>
          </a:prstGeom>
          <a:noFill/>
          <a:ln>
            <a:noFill/>
          </a:ln>
        </p:spPr>
      </p:pic>
      <p:sp>
        <p:nvSpPr>
          <p:cNvPr id="100" name="Shape 100"/>
          <p:cNvSpPr txBox="1">
            <a:spLocks noGrp="1"/>
          </p:cNvSpPr>
          <p:nvPr>
            <p:ph type="title"/>
          </p:nvPr>
        </p:nvSpPr>
        <p:spPr>
          <a:xfrm>
            <a:off x="185185" y="562922"/>
            <a:ext cx="15775546" cy="113544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0070C0"/>
              </a:buClr>
              <a:buSzPts val="4400"/>
              <a:buFont typeface="Arial Narrow"/>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
        <p:nvSpPr>
          <p:cNvPr id="101" name="Shape 101"/>
          <p:cNvSpPr txBox="1">
            <a:spLocks noGrp="1"/>
          </p:cNvSpPr>
          <p:nvPr>
            <p:ph type="body" idx="1"/>
          </p:nvPr>
        </p:nvSpPr>
        <p:spPr>
          <a:xfrm>
            <a:off x="185184" y="2299858"/>
            <a:ext cx="17147728" cy="58128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entury Gothic"/>
                <a:ea typeface="Century Gothic"/>
                <a:cs typeface="Century Gothic"/>
                <a:sym typeface="Century Gothic"/>
              </a:defRPr>
            </a:lvl2pPr>
            <a:lvl3pPr marL="1371600" marR="0" lvl="2" indent="-381000" algn="l" rtl="0">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Century Gothic"/>
                <a:ea typeface="Century Gothic"/>
                <a:cs typeface="Century Gothic"/>
                <a:sym typeface="Century Gothic"/>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640"/>
              </a:spcBef>
              <a:spcAft>
                <a:spcPts val="0"/>
              </a:spcAft>
              <a:buClr>
                <a:schemeClr val="dk1"/>
              </a:buClr>
              <a:buSzPts val="1600"/>
              <a:buFont typeface="Arial"/>
              <a:buChar char="»"/>
              <a:defRPr sz="3200" b="0" i="0" u="none" strike="noStrike" cap="none">
                <a:solidFill>
                  <a:schemeClr val="dk1"/>
                </a:solidFill>
                <a:latin typeface="Century Gothic"/>
                <a:ea typeface="Century Gothic"/>
                <a:cs typeface="Century Gothic"/>
                <a:sym typeface="Century Gothic"/>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2_Blank">
  <p:cSld name="2_Blank">
    <p:spTree>
      <p:nvGrpSpPr>
        <p:cNvPr id="1" name="Shape 102"/>
        <p:cNvGrpSpPr/>
        <p:nvPr/>
      </p:nvGrpSpPr>
      <p:grpSpPr>
        <a:xfrm>
          <a:off x="0" y="0"/>
          <a:ext cx="0" cy="0"/>
          <a:chOff x="0" y="0"/>
          <a:chExt cx="0" cy="0"/>
        </a:xfrm>
      </p:grpSpPr>
      <p:cxnSp>
        <p:nvCxnSpPr>
          <p:cNvPr id="103" name="Shape 103"/>
          <p:cNvCxnSpPr/>
          <p:nvPr/>
        </p:nvCxnSpPr>
        <p:spPr>
          <a:xfrm>
            <a:off x="0" y="11923033"/>
            <a:ext cx="18288001" cy="1793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7254"/>
              </a:srgbClr>
            </a:outerShdw>
          </a:effectLst>
        </p:spPr>
      </p:cxnSp>
      <p:pic>
        <p:nvPicPr>
          <p:cNvPr id="104" name="Shape 104" descr="casel_clear.tif"/>
          <p:cNvPicPr preferRelativeResize="0"/>
          <p:nvPr/>
        </p:nvPicPr>
        <p:blipFill rotWithShape="1">
          <a:blip r:embed="rId2">
            <a:alphaModFix/>
          </a:blip>
          <a:srcRect/>
          <a:stretch/>
        </p:blipFill>
        <p:spPr>
          <a:xfrm>
            <a:off x="775704" y="12202462"/>
            <a:ext cx="1270000" cy="1270000"/>
          </a:xfrm>
          <a:prstGeom prst="rect">
            <a:avLst/>
          </a:prstGeom>
          <a:noFill/>
          <a:ln>
            <a:noFill/>
          </a:ln>
        </p:spPr>
      </p:pic>
      <p:sp>
        <p:nvSpPr>
          <p:cNvPr id="105" name="Shape 105"/>
          <p:cNvSpPr txBox="1"/>
          <p:nvPr/>
        </p:nvSpPr>
        <p:spPr>
          <a:xfrm>
            <a:off x="2164569" y="12535903"/>
            <a:ext cx="14599430" cy="492442"/>
          </a:xfrm>
          <a:prstGeom prst="rect">
            <a:avLst/>
          </a:prstGeom>
          <a:noFill/>
          <a:ln>
            <a:noFill/>
          </a:ln>
        </p:spPr>
        <p:txBody>
          <a:bodyPr spcFirstLastPara="1" wrap="square" lIns="182850" tIns="91400" rIns="182850" bIns="91400" anchor="t" anchorCtr="0">
            <a:noAutofit/>
          </a:bodyPr>
          <a:lstStyle/>
          <a:p>
            <a:pPr marL="0" marR="0" lvl="0" indent="0" algn="r" rtl="0">
              <a:spcBef>
                <a:spcPts val="0"/>
              </a:spcBef>
              <a:spcAft>
                <a:spcPts val="0"/>
              </a:spcAft>
              <a:buClr>
                <a:srgbClr val="7F7F7F"/>
              </a:buClr>
              <a:buSzPts val="2000"/>
              <a:buFont typeface="Century Gothic"/>
              <a:buNone/>
            </a:pPr>
            <a:r>
              <a:rPr lang="en-US" sz="2000" b="0" cap="none">
                <a:solidFill>
                  <a:srgbClr val="7F7F7F"/>
                </a:solidFill>
                <a:latin typeface="Century Gothic"/>
                <a:ea typeface="Century Gothic"/>
                <a:cs typeface="Century Gothic"/>
                <a:sym typeface="Century Gothic"/>
              </a:rPr>
              <a:t>COLLABORATIVE FOR ACADEMIC, SOCIAL, AND EMOTIONAL LEARNING</a:t>
            </a:r>
            <a:endParaRPr sz="2000" b="0" cap="none">
              <a:solidFill>
                <a:srgbClr val="7F7F7F"/>
              </a:solidFill>
              <a:latin typeface="Century Gothic"/>
              <a:ea typeface="Century Gothic"/>
              <a:cs typeface="Century Gothic"/>
              <a:sym typeface="Century Gothic"/>
            </a:endParaRPr>
          </a:p>
        </p:txBody>
      </p:sp>
      <p:sp>
        <p:nvSpPr>
          <p:cNvPr id="106" name="Shape 106"/>
          <p:cNvSpPr/>
          <p:nvPr/>
        </p:nvSpPr>
        <p:spPr>
          <a:xfrm>
            <a:off x="0" y="1"/>
            <a:ext cx="18288001" cy="11762510"/>
          </a:xfrm>
          <a:prstGeom prst="rect">
            <a:avLst/>
          </a:prstGeom>
          <a:solidFill>
            <a:srgbClr val="0070C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182850" tIns="91400" rIns="182850" bIns="91400" anchor="ctr" anchorCtr="0">
            <a:noAutofit/>
          </a:bodyPr>
          <a:lstStyle/>
          <a:p>
            <a:pPr marL="0" marR="0" lvl="0" indent="0" algn="ctr" rtl="0">
              <a:spcBef>
                <a:spcPts val="0"/>
              </a:spcBef>
              <a:spcAft>
                <a:spcPts val="0"/>
              </a:spcAft>
              <a:buClr>
                <a:schemeClr val="dk1"/>
              </a:buClr>
              <a:buSzPts val="3600"/>
              <a:buFont typeface="Roboto"/>
              <a:buNone/>
            </a:pPr>
            <a:endParaRPr sz="3600">
              <a:solidFill>
                <a:schemeClr val="lt1"/>
              </a:solidFill>
              <a:latin typeface="Calibri"/>
              <a:ea typeface="Calibri"/>
              <a:cs typeface="Calibri"/>
              <a:sym typeface="Calibri"/>
            </a:endParaRPr>
          </a:p>
        </p:txBody>
      </p:sp>
      <p:sp>
        <p:nvSpPr>
          <p:cNvPr id="107" name="Shape 107"/>
          <p:cNvSpPr txBox="1">
            <a:spLocks noGrp="1"/>
          </p:cNvSpPr>
          <p:nvPr>
            <p:ph type="title"/>
          </p:nvPr>
        </p:nvSpPr>
        <p:spPr>
          <a:xfrm>
            <a:off x="1776844" y="3992997"/>
            <a:ext cx="15773400" cy="2651126"/>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lt1"/>
              </a:buClr>
              <a:buSzPts val="4000"/>
              <a:buFont typeface="Calibri"/>
              <a:buNone/>
              <a:defRPr sz="8000" b="0" i="0" u="none" strike="noStrike" cap="none">
                <a:solidFill>
                  <a:schemeClr val="lt1"/>
                </a:solidFill>
                <a:latin typeface="Calibri"/>
                <a:ea typeface="Calibri"/>
                <a:cs typeface="Calibri"/>
                <a:sym typeface="Calibri"/>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LOGO">
  <p:cSld name="1_TITLE and LOGO">
    <p:spTree>
      <p:nvGrpSpPr>
        <p:cNvPr id="1" name="Shape 253"/>
        <p:cNvGrpSpPr/>
        <p:nvPr/>
      </p:nvGrpSpPr>
      <p:grpSpPr>
        <a:xfrm>
          <a:off x="0" y="0"/>
          <a:ext cx="0" cy="0"/>
          <a:chOff x="0" y="0"/>
          <a:chExt cx="0" cy="0"/>
        </a:xfrm>
      </p:grpSpPr>
      <p:cxnSp>
        <p:nvCxnSpPr>
          <p:cNvPr id="254" name="Google Shape;254;p42"/>
          <p:cNvCxnSpPr/>
          <p:nvPr/>
        </p:nvCxnSpPr>
        <p:spPr>
          <a:xfrm>
            <a:off x="704850" y="914400"/>
            <a:ext cx="0" cy="1033500"/>
          </a:xfrm>
          <a:prstGeom prst="straightConnector1">
            <a:avLst/>
          </a:prstGeom>
          <a:noFill/>
          <a:ln w="63500" cap="flat" cmpd="sng">
            <a:solidFill>
              <a:srgbClr val="0078C0"/>
            </a:solidFill>
            <a:prstDash val="solid"/>
            <a:miter lim="800000"/>
            <a:headEnd type="none" w="sm" len="sm"/>
            <a:tailEnd type="none" w="sm" len="sm"/>
          </a:ln>
        </p:spPr>
      </p:cxnSp>
      <p:pic>
        <p:nvPicPr>
          <p:cNvPr id="255" name="Google Shape;255;p42"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256" name="Google Shape;256;p42"/>
          <p:cNvSpPr txBox="1">
            <a:spLocks noGrp="1"/>
          </p:cNvSpPr>
          <p:nvPr>
            <p:ph type="title"/>
          </p:nvPr>
        </p:nvSpPr>
        <p:spPr>
          <a:xfrm>
            <a:off x="876300" y="761881"/>
            <a:ext cx="5448300" cy="13389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500"/>
              <a:buFont typeface="Calibri"/>
              <a:buNone/>
              <a:defRPr sz="45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7" name="Google Shape;257;p42"/>
          <p:cNvSpPr txBox="1">
            <a:spLocks noGrp="1"/>
          </p:cNvSpPr>
          <p:nvPr>
            <p:ph type="sldNum" idx="12"/>
          </p:nvPr>
        </p:nvSpPr>
        <p:spPr>
          <a:xfrm>
            <a:off x="17421225" y="13030200"/>
            <a:ext cx="1733400" cy="308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400" b="0"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400" b="0"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400" b="0"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400" b="0"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400" b="0"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400" b="0"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400" b="0"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400" b="0" i="0" u="none" strike="noStrike" cap="none">
                <a:solidFill>
                  <a:schemeClr val="accen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8" name="Google Shape;258;p42"/>
          <p:cNvSpPr txBox="1">
            <a:spLocks noGrp="1"/>
          </p:cNvSpPr>
          <p:nvPr>
            <p:ph type="body" idx="1"/>
          </p:nvPr>
        </p:nvSpPr>
        <p:spPr>
          <a:xfrm>
            <a:off x="704850" y="3200400"/>
            <a:ext cx="11868000" cy="4572000"/>
          </a:xfrm>
          <a:prstGeom prst="rect">
            <a:avLst/>
          </a:prstGeom>
          <a:noFill/>
          <a:ln>
            <a:noFill/>
          </a:ln>
        </p:spPr>
        <p:txBody>
          <a:bodyPr spcFirstLastPara="1" wrap="square" lIns="91425" tIns="45700" rIns="91425" bIns="45700" anchor="t" anchorCtr="0"/>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788966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3716000"/>
          </a:xfrm>
          <a:prstGeom prst="rect">
            <a:avLst/>
          </a:prstGeom>
        </p:spPr>
        <p:txBody>
          <a:bodyPr/>
          <a:lstStyle/>
          <a:p>
            <a:endParaRPr lang="uk-UA"/>
          </a:p>
        </p:txBody>
      </p:sp>
      <p:sp>
        <p:nvSpPr>
          <p:cNvPr id="3" name="Slide Number Placeholder 8"/>
          <p:cNvSpPr>
            <a:spLocks noGrp="1"/>
          </p:cNvSpPr>
          <p:nvPr>
            <p:ph type="sldNum" sz="quarter" idx="10"/>
          </p:nvPr>
        </p:nvSpPr>
        <p:spPr>
          <a:xfrm>
            <a:off x="17421225" y="13030200"/>
            <a:ext cx="1733550" cy="307777"/>
          </a:xfrm>
          <a:prstGeom prst="rect">
            <a:avLst/>
          </a:prstGeom>
          <a:noFill/>
        </p:spPr>
        <p:txBody>
          <a:bodyPr wrap="square" rtlCol="0">
            <a:spAutoFit/>
          </a:bodyPr>
          <a:lstStyle>
            <a:lvl1pPr>
              <a:defRPr lang="uk-UA" sz="1400" b="1" smtClean="0">
                <a:solidFill>
                  <a:schemeClr val="accent2"/>
                </a:solidFill>
              </a:defRPr>
            </a:lvl1pPr>
          </a:lstStyle>
          <a:p>
            <a:fld id="{37D409AB-2201-4E18-8A34-C31753AD9B06}" type="slidenum">
              <a:rPr lang="uk-UA" smtClean="0"/>
              <a:pPr/>
              <a:t>‹#›</a:t>
            </a:fld>
            <a:endParaRPr lang="uk-UA" dirty="0"/>
          </a:p>
        </p:txBody>
      </p:sp>
    </p:spTree>
    <p:extLst>
      <p:ext uri="{BB962C8B-B14F-4D97-AF65-F5344CB8AC3E}">
        <p14:creationId xmlns:p14="http://schemas.microsoft.com/office/powerpoint/2010/main" val="1224572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DARK MIDDLE">
  <p:cSld name="1_DARK MIDDLE">
    <p:spTree>
      <p:nvGrpSpPr>
        <p:cNvPr id="1" name="Shape 18"/>
        <p:cNvGrpSpPr/>
        <p:nvPr/>
      </p:nvGrpSpPr>
      <p:grpSpPr>
        <a:xfrm>
          <a:off x="0" y="0"/>
          <a:ext cx="0" cy="0"/>
          <a:chOff x="0" y="0"/>
          <a:chExt cx="0" cy="0"/>
        </a:xfrm>
      </p:grpSpPr>
      <p:sp>
        <p:nvSpPr>
          <p:cNvPr id="19" name="Google Shape;19;p4"/>
          <p:cNvSpPr/>
          <p:nvPr/>
        </p:nvSpPr>
        <p:spPr>
          <a:xfrm>
            <a:off x="0" y="3200400"/>
            <a:ext cx="18288001" cy="7315200"/>
          </a:xfrm>
          <a:prstGeom prst="rect">
            <a:avLst/>
          </a:prstGeom>
          <a:solidFill>
            <a:srgbClr val="2537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pic>
        <p:nvPicPr>
          <p:cNvPr id="20" name="Google Shape;20;p4" descr="casel_clear.tif"/>
          <p:cNvPicPr preferRelativeResize="0"/>
          <p:nvPr/>
        </p:nvPicPr>
        <p:blipFill rotWithShape="1">
          <a:blip r:embed="rId2">
            <a:alphaModFix/>
          </a:blip>
          <a:srcRect/>
          <a:stretch/>
        </p:blipFill>
        <p:spPr>
          <a:xfrm>
            <a:off x="609600" y="12268200"/>
            <a:ext cx="769938" cy="798513"/>
          </a:xfrm>
          <a:prstGeom prst="rect">
            <a:avLst/>
          </a:prstGeom>
          <a:noFill/>
          <a:ln>
            <a:noFill/>
          </a:ln>
        </p:spPr>
      </p:pic>
      <p:sp>
        <p:nvSpPr>
          <p:cNvPr id="21" name="Google Shape;21;p4"/>
          <p:cNvSpPr txBox="1">
            <a:spLocks noGrp="1"/>
          </p:cNvSpPr>
          <p:nvPr>
            <p:ph type="body" idx="1"/>
          </p:nvPr>
        </p:nvSpPr>
        <p:spPr>
          <a:xfrm>
            <a:off x="1676400" y="5257800"/>
            <a:ext cx="15392399" cy="2514600"/>
          </a:xfrm>
          <a:prstGeom prst="rect">
            <a:avLst/>
          </a:prstGeom>
          <a:noFill/>
          <a:ln>
            <a:noFill/>
          </a:ln>
        </p:spPr>
        <p:txBody>
          <a:bodyPr spcFirstLastPara="1" wrap="square" lIns="91425" tIns="45700" rIns="91425" bIns="45700" anchor="t" anchorCtr="0"/>
          <a:lstStyle>
            <a:lvl1pPr marL="457200" marR="0" lvl="0" indent="-228600" algn="ctr" rtl="0">
              <a:lnSpc>
                <a:spcPct val="90000"/>
              </a:lnSpc>
              <a:spcBef>
                <a:spcPts val="2000"/>
              </a:spcBef>
              <a:spcAft>
                <a:spcPts val="0"/>
              </a:spcAft>
              <a:buClr>
                <a:schemeClr val="lt2"/>
              </a:buClr>
              <a:buSzPts val="5600"/>
              <a:buFont typeface="Arial"/>
              <a:buNone/>
              <a:defRPr sz="5600" b="0" i="0" u="none" strike="noStrike" cap="none">
                <a:solidFill>
                  <a:schemeClr val="lt2"/>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Roboto"/>
                <a:ea typeface="Roboto"/>
                <a:cs typeface="Roboto"/>
                <a:sym typeface="Roboto"/>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65957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LOGO">
  <p:cSld name="TITLE and LOGO">
    <p:spTree>
      <p:nvGrpSpPr>
        <p:cNvPr id="1" name="Shape 12"/>
        <p:cNvGrpSpPr/>
        <p:nvPr/>
      </p:nvGrpSpPr>
      <p:grpSpPr>
        <a:xfrm>
          <a:off x="0" y="0"/>
          <a:ext cx="0" cy="0"/>
          <a:chOff x="0" y="0"/>
          <a:chExt cx="0" cy="0"/>
        </a:xfrm>
      </p:grpSpPr>
      <p:cxnSp>
        <p:nvCxnSpPr>
          <p:cNvPr id="13" name="Shape 13"/>
          <p:cNvCxnSpPr/>
          <p:nvPr/>
        </p:nvCxnSpPr>
        <p:spPr>
          <a:xfrm>
            <a:off x="704850" y="914400"/>
            <a:ext cx="0" cy="1033463"/>
          </a:xfrm>
          <a:prstGeom prst="straightConnector1">
            <a:avLst/>
          </a:prstGeom>
          <a:noFill/>
          <a:ln w="63500" cap="flat" cmpd="sng">
            <a:solidFill>
              <a:srgbClr val="0078C0"/>
            </a:solidFill>
            <a:prstDash val="solid"/>
            <a:miter lim="800000"/>
            <a:headEnd type="none" w="sm" len="sm"/>
            <a:tailEnd type="none" w="sm" len="sm"/>
          </a:ln>
        </p:spPr>
      </p:cxnSp>
      <p:pic>
        <p:nvPicPr>
          <p:cNvPr id="14" name="Shape 14" descr="casel_clear.tif"/>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09600" y="12268200"/>
            <a:ext cx="769938" cy="798513"/>
          </a:xfrm>
          <a:prstGeom prst="rect">
            <a:avLst/>
          </a:prstGeom>
          <a:noFill/>
          <a:ln>
            <a:noFill/>
          </a:ln>
        </p:spPr>
      </p:pic>
      <p:sp>
        <p:nvSpPr>
          <p:cNvPr id="15" name="Shape 15"/>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1"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16" name="Shape 16"/>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400" b="0"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400" b="0"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400" b="0"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400" b="0"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400" b="0"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400" b="0"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400" b="0"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400" b="0" i="0" u="none" strike="noStrike" cap="none">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Gray bar no logo">
  <p:cSld name="Gray bar no logo">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17421227" y="13030202"/>
            <a:ext cx="1733550" cy="253916"/>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050" b="1" i="0" u="none" strike="noStrike" cap="none">
                <a:solidFill>
                  <a:schemeClr val="accent2"/>
                </a:solidFill>
                <a:latin typeface="Calibri"/>
                <a:ea typeface="Calibri"/>
                <a:cs typeface="Calibri"/>
                <a:sym typeface="Calibri"/>
              </a:defRPr>
            </a:lvl1pPr>
            <a:lvl2pPr marL="0" marR="0" lvl="1" indent="0" algn="l" rtl="0">
              <a:spcBef>
                <a:spcPts val="0"/>
              </a:spcBef>
              <a:spcAft>
                <a:spcPts val="0"/>
              </a:spcAft>
              <a:buNone/>
              <a:defRPr sz="1050" b="1" i="0" u="none" strike="noStrike" cap="none">
                <a:solidFill>
                  <a:schemeClr val="accent2"/>
                </a:solidFill>
                <a:latin typeface="Calibri"/>
                <a:ea typeface="Calibri"/>
                <a:cs typeface="Calibri"/>
                <a:sym typeface="Calibri"/>
              </a:defRPr>
            </a:lvl2pPr>
            <a:lvl3pPr marL="0" marR="0" lvl="2" indent="0" algn="l" rtl="0">
              <a:spcBef>
                <a:spcPts val="0"/>
              </a:spcBef>
              <a:spcAft>
                <a:spcPts val="0"/>
              </a:spcAft>
              <a:buNone/>
              <a:defRPr sz="1050" b="1" i="0" u="none" strike="noStrike" cap="none">
                <a:solidFill>
                  <a:schemeClr val="accent2"/>
                </a:solidFill>
                <a:latin typeface="Calibri"/>
                <a:ea typeface="Calibri"/>
                <a:cs typeface="Calibri"/>
                <a:sym typeface="Calibri"/>
              </a:defRPr>
            </a:lvl3pPr>
            <a:lvl4pPr marL="0" marR="0" lvl="3" indent="0" algn="l" rtl="0">
              <a:spcBef>
                <a:spcPts val="0"/>
              </a:spcBef>
              <a:spcAft>
                <a:spcPts val="0"/>
              </a:spcAft>
              <a:buNone/>
              <a:defRPr sz="1050" b="1" i="0" u="none" strike="noStrike" cap="none">
                <a:solidFill>
                  <a:schemeClr val="accent2"/>
                </a:solidFill>
                <a:latin typeface="Calibri"/>
                <a:ea typeface="Calibri"/>
                <a:cs typeface="Calibri"/>
                <a:sym typeface="Calibri"/>
              </a:defRPr>
            </a:lvl4pPr>
            <a:lvl5pPr marL="0" marR="0" lvl="4" indent="0" algn="l" rtl="0">
              <a:spcBef>
                <a:spcPts val="0"/>
              </a:spcBef>
              <a:spcAft>
                <a:spcPts val="0"/>
              </a:spcAft>
              <a:buNone/>
              <a:defRPr sz="1050" b="1" i="0" u="none" strike="noStrike" cap="none">
                <a:solidFill>
                  <a:schemeClr val="accent2"/>
                </a:solidFill>
                <a:latin typeface="Calibri"/>
                <a:ea typeface="Calibri"/>
                <a:cs typeface="Calibri"/>
                <a:sym typeface="Calibri"/>
              </a:defRPr>
            </a:lvl5pPr>
            <a:lvl6pPr marL="0" marR="0" lvl="5" indent="0" algn="l" rtl="0">
              <a:spcBef>
                <a:spcPts val="0"/>
              </a:spcBef>
              <a:spcAft>
                <a:spcPts val="0"/>
              </a:spcAft>
              <a:buNone/>
              <a:defRPr sz="1050" b="1" i="0" u="none" strike="noStrike" cap="none">
                <a:solidFill>
                  <a:schemeClr val="accent2"/>
                </a:solidFill>
                <a:latin typeface="Calibri"/>
                <a:ea typeface="Calibri"/>
                <a:cs typeface="Calibri"/>
                <a:sym typeface="Calibri"/>
              </a:defRPr>
            </a:lvl6pPr>
            <a:lvl7pPr marL="0" marR="0" lvl="6" indent="0" algn="l" rtl="0">
              <a:spcBef>
                <a:spcPts val="0"/>
              </a:spcBef>
              <a:spcAft>
                <a:spcPts val="0"/>
              </a:spcAft>
              <a:buNone/>
              <a:defRPr sz="1050" b="1" i="0" u="none" strike="noStrike" cap="none">
                <a:solidFill>
                  <a:schemeClr val="accent2"/>
                </a:solidFill>
                <a:latin typeface="Calibri"/>
                <a:ea typeface="Calibri"/>
                <a:cs typeface="Calibri"/>
                <a:sym typeface="Calibri"/>
              </a:defRPr>
            </a:lvl7pPr>
            <a:lvl8pPr marL="0" marR="0" lvl="7" indent="0" algn="l" rtl="0">
              <a:spcBef>
                <a:spcPts val="0"/>
              </a:spcBef>
              <a:spcAft>
                <a:spcPts val="0"/>
              </a:spcAft>
              <a:buNone/>
              <a:defRPr sz="1050" b="1" i="0" u="none" strike="noStrike" cap="none">
                <a:solidFill>
                  <a:schemeClr val="accent2"/>
                </a:solidFill>
                <a:latin typeface="Calibri"/>
                <a:ea typeface="Calibri"/>
                <a:cs typeface="Calibri"/>
                <a:sym typeface="Calibri"/>
              </a:defRPr>
            </a:lvl8pPr>
            <a:lvl9pPr marL="0" marR="0" lvl="8" indent="0" algn="l" rtl="0">
              <a:spcBef>
                <a:spcPts val="0"/>
              </a:spcBef>
              <a:spcAft>
                <a:spcPts val="0"/>
              </a:spcAft>
              <a:buNone/>
              <a:defRPr sz="1050" b="1" i="0" u="none" strike="noStrike" cap="none">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pic>
        <p:nvPicPr>
          <p:cNvPr id="19" name="Shape 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0"/>
            <a:ext cx="5233182" cy="13716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ARK MIDDLE">
  <p:cSld name="DARK MIDDLE">
    <p:spTree>
      <p:nvGrpSpPr>
        <p:cNvPr id="1" name="Shape 20"/>
        <p:cNvGrpSpPr/>
        <p:nvPr/>
      </p:nvGrpSpPr>
      <p:grpSpPr>
        <a:xfrm>
          <a:off x="0" y="0"/>
          <a:ext cx="0" cy="0"/>
          <a:chOff x="0" y="0"/>
          <a:chExt cx="0" cy="0"/>
        </a:xfrm>
      </p:grpSpPr>
      <p:sp>
        <p:nvSpPr>
          <p:cNvPr id="21" name="Shape 21"/>
          <p:cNvSpPr/>
          <p:nvPr/>
        </p:nvSpPr>
        <p:spPr>
          <a:xfrm>
            <a:off x="0" y="3200400"/>
            <a:ext cx="18288001" cy="7315200"/>
          </a:xfrm>
          <a:prstGeom prst="rect">
            <a:avLst/>
          </a:prstGeom>
          <a:solidFill>
            <a:srgbClr val="25374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pic>
        <p:nvPicPr>
          <p:cNvPr id="22" name="Shape 22" descr="casel_clear.tif"/>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09600" y="12268200"/>
            <a:ext cx="769938" cy="7985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29"/>
        <p:cNvGrpSpPr/>
        <p:nvPr/>
      </p:nvGrpSpPr>
      <p:grpSpPr>
        <a:xfrm>
          <a:off x="0" y="0"/>
          <a:ext cx="0" cy="0"/>
          <a:chOff x="0" y="0"/>
          <a:chExt cx="0" cy="0"/>
        </a:xfrm>
      </p:grpSpPr>
      <p:sp>
        <p:nvSpPr>
          <p:cNvPr id="30" name="Shape 30"/>
          <p:cNvSpPr/>
          <p:nvPr/>
        </p:nvSpPr>
        <p:spPr>
          <a:xfrm>
            <a:off x="0" y="0"/>
            <a:ext cx="18288001" cy="2635624"/>
          </a:xfrm>
          <a:prstGeom prst="rect">
            <a:avLst/>
          </a:prstGeom>
          <a:solidFill>
            <a:srgbClr val="E5DFEC"/>
          </a:solidFill>
          <a:ln>
            <a:noFill/>
          </a:ln>
          <a:effectLst>
            <a:outerShdw blurRad="40000" dist="23000" dir="5400000" rotWithShape="0">
              <a:srgbClr val="000000">
                <a:alpha val="34509"/>
              </a:srgbClr>
            </a:outerShdw>
          </a:effectLst>
        </p:spPr>
        <p:txBody>
          <a:bodyPr spcFirstLastPara="1" wrap="square" lIns="182850" tIns="91400" rIns="182850" bIns="91400" anchor="ctr" anchorCtr="0">
            <a:noAutofit/>
          </a:bodyPr>
          <a:lstStyle/>
          <a:p>
            <a:pPr marL="0" marR="0" lvl="0" indent="0" algn="ctr" rtl="0">
              <a:spcBef>
                <a:spcPts val="0"/>
              </a:spcBef>
              <a:spcAft>
                <a:spcPts val="0"/>
              </a:spcAft>
              <a:buClr>
                <a:schemeClr val="dk1"/>
              </a:buClr>
              <a:buSzPts val="3600"/>
              <a:buFont typeface="Roboto"/>
              <a:buNone/>
            </a:pPr>
            <a:endParaRPr sz="3600" b="0" i="0" u="none" strike="noStrike" cap="none">
              <a:solidFill>
                <a:schemeClr val="lt1"/>
              </a:solidFill>
              <a:latin typeface="Calibri"/>
              <a:ea typeface="Calibri"/>
              <a:cs typeface="Calibri"/>
              <a:sym typeface="Calibri"/>
            </a:endParaRPr>
          </a:p>
        </p:txBody>
      </p:sp>
      <p:sp>
        <p:nvSpPr>
          <p:cNvPr id="31" name="Shape 31"/>
          <p:cNvSpPr txBox="1">
            <a:spLocks noGrp="1"/>
          </p:cNvSpPr>
          <p:nvPr>
            <p:ph type="title"/>
          </p:nvPr>
        </p:nvSpPr>
        <p:spPr>
          <a:xfrm>
            <a:off x="591669" y="3"/>
            <a:ext cx="17104661" cy="2635622"/>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rgbClr val="0070C0"/>
              </a:buClr>
              <a:buSzPts val="4400"/>
              <a:buFont typeface="Arial Narrow"/>
              <a:buNone/>
              <a:defRPr sz="8800" b="0" i="0" u="none" strike="noStrike" cap="none">
                <a:solidFill>
                  <a:srgbClr val="0070C0"/>
                </a:solidFill>
                <a:latin typeface="Arial Narrow"/>
                <a:ea typeface="Arial Narrow"/>
                <a:cs typeface="Arial Narrow"/>
                <a:sym typeface="Arial Narrow"/>
              </a:defRPr>
            </a:lvl1pPr>
            <a:lvl2pPr marR="0" lvl="1"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Clr>
                <a:schemeClr val="dk1"/>
              </a:buClr>
              <a:buSzPts val="1400"/>
              <a:buFont typeface="Roboto Condensed"/>
              <a:buNone/>
              <a:defRPr sz="3600" b="0" i="0" u="none" strike="noStrike" cap="none">
                <a:solidFill>
                  <a:schemeClr val="dk1"/>
                </a:solidFill>
                <a:latin typeface="Roboto Condensed"/>
                <a:ea typeface="Roboto Condensed"/>
                <a:cs typeface="Roboto Condensed"/>
                <a:sym typeface="Roboto Condensed"/>
              </a:defRPr>
            </a:lvl9pPr>
          </a:lstStyle>
          <a:p>
            <a:endParaRPr/>
          </a:p>
        </p:txBody>
      </p:sp>
      <p:sp>
        <p:nvSpPr>
          <p:cNvPr id="32" name="Shape 32"/>
          <p:cNvSpPr txBox="1">
            <a:spLocks noGrp="1"/>
          </p:cNvSpPr>
          <p:nvPr>
            <p:ph type="body" idx="1"/>
          </p:nvPr>
        </p:nvSpPr>
        <p:spPr>
          <a:xfrm>
            <a:off x="591669" y="2922494"/>
            <a:ext cx="17104661" cy="8695764"/>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280"/>
              </a:spcBef>
              <a:spcAft>
                <a:spcPts val="0"/>
              </a:spcAft>
              <a:buClr>
                <a:srgbClr val="0070C0"/>
              </a:buClr>
              <a:buSzPts val="3200"/>
              <a:buFont typeface="Arial"/>
              <a:buChar char="•"/>
              <a:defRPr sz="64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1120"/>
              </a:spcBef>
              <a:spcAft>
                <a:spcPts val="0"/>
              </a:spcAft>
              <a:buClr>
                <a:srgbClr val="D02800"/>
              </a:buClr>
              <a:buSzPts val="2800"/>
              <a:buFont typeface="Arial"/>
              <a:buChar char="–"/>
              <a:defRPr sz="5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960"/>
              </a:spcBef>
              <a:spcAft>
                <a:spcPts val="0"/>
              </a:spcAft>
              <a:buClr>
                <a:srgbClr val="959200"/>
              </a:buClr>
              <a:buSzPts val="2400"/>
              <a:buFont typeface="Arial"/>
              <a:buChar char="•"/>
              <a:defRPr sz="4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ftr" idx="11"/>
          </p:nvPr>
        </p:nvSpPr>
        <p:spPr>
          <a:xfrm>
            <a:off x="2507510" y="13009859"/>
            <a:ext cx="13764656" cy="778886"/>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888888"/>
              </a:buClr>
              <a:buSzPts val="1400"/>
              <a:buFont typeface="Calibri"/>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3600" b="0" i="0" u="none" strike="noStrike" cap="none">
                <a:solidFill>
                  <a:schemeClr val="dk1"/>
                </a:solidFill>
                <a:latin typeface="Calibri"/>
                <a:ea typeface="Calibri"/>
                <a:cs typeface="Calibri"/>
                <a:sym typeface="Calibri"/>
              </a:defRPr>
            </a:lvl9pPr>
          </a:lstStyle>
          <a:p>
            <a:endParaRPr/>
          </a:p>
        </p:txBody>
      </p:sp>
      <p:pic>
        <p:nvPicPr>
          <p:cNvPr id="34" name="Shape 34" descr="casel_clear.tif"/>
          <p:cNvPicPr preferRelativeResize="0"/>
          <p:nvPr/>
        </p:nvPicPr>
        <p:blipFill rotWithShape="1">
          <a:blip r:embed="rId2">
            <a:alphaModFix/>
          </a:blip>
          <a:srcRect/>
          <a:stretch/>
        </p:blipFill>
        <p:spPr>
          <a:xfrm>
            <a:off x="412944" y="12174381"/>
            <a:ext cx="1328080" cy="1354586"/>
          </a:xfrm>
          <a:prstGeom prst="rect">
            <a:avLst/>
          </a:prstGeom>
          <a:noFill/>
          <a:ln>
            <a:noFill/>
          </a:ln>
        </p:spPr>
      </p:pic>
      <p:sp>
        <p:nvSpPr>
          <p:cNvPr id="35" name="Shape 35"/>
          <p:cNvSpPr txBox="1">
            <a:spLocks noGrp="1"/>
          </p:cNvSpPr>
          <p:nvPr>
            <p:ph type="body" idx="2"/>
          </p:nvPr>
        </p:nvSpPr>
        <p:spPr>
          <a:xfrm>
            <a:off x="8146185" y="12617430"/>
            <a:ext cx="8520834" cy="911536"/>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1600"/>
              </a:spcBef>
              <a:spcAft>
                <a:spcPts val="0"/>
              </a:spcAft>
              <a:buClr>
                <a:schemeClr val="accent1"/>
              </a:buClr>
              <a:buSzPts val="990"/>
              <a:buFont typeface="Arial"/>
              <a:buNone/>
              <a:defRPr sz="1800" b="0" i="0" u="none" strike="noStrike" cap="none">
                <a:solidFill>
                  <a:schemeClr val="dk1"/>
                </a:solidFill>
                <a:latin typeface="Century Gothic"/>
                <a:ea typeface="Century Gothic"/>
                <a:cs typeface="Century Gothic"/>
                <a:sym typeface="Century Gothic"/>
              </a:defRPr>
            </a:lvl1pPr>
            <a:lvl2pPr marL="914400" marR="0" lvl="1" indent="-406400" algn="l" rtl="0">
              <a:lnSpc>
                <a:spcPct val="90000"/>
              </a:lnSpc>
              <a:spcBef>
                <a:spcPts val="1120"/>
              </a:spcBef>
              <a:spcAft>
                <a:spcPts val="0"/>
              </a:spcAft>
              <a:buClr>
                <a:schemeClr val="dk1"/>
              </a:buClr>
              <a:buSzPts val="2800"/>
              <a:buFont typeface="Arial"/>
              <a:buChar char="–"/>
              <a:defRPr sz="5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96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80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9pPr>
          </a:lstStyle>
          <a:p>
            <a:endParaRPr/>
          </a:p>
        </p:txBody>
      </p:sp>
      <p:cxnSp>
        <p:nvCxnSpPr>
          <p:cNvPr id="36" name="Shape 36"/>
          <p:cNvCxnSpPr/>
          <p:nvPr/>
        </p:nvCxnSpPr>
        <p:spPr>
          <a:xfrm>
            <a:off x="0" y="11992759"/>
            <a:ext cx="18288001" cy="17930"/>
          </a:xfrm>
          <a:prstGeom prst="straightConnector1">
            <a:avLst/>
          </a:prstGeom>
          <a:noFill/>
          <a:ln w="28575" cap="flat" cmpd="sng">
            <a:solidFill>
              <a:srgbClr val="A5A5A5"/>
            </a:solidFill>
            <a:prstDash val="solid"/>
            <a:round/>
            <a:headEnd type="none" w="sm" len="sm"/>
            <a:tailEnd type="none" w="sm" len="sm"/>
          </a:ln>
          <a:effectLst>
            <a:outerShdw blurRad="40000" dist="20000" dir="5400000" rotWithShape="0">
              <a:srgbClr val="000000">
                <a:alpha val="37254"/>
              </a:srgbClr>
            </a:outerShdw>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a:solidFill>
                  <a:schemeClr val="accent2"/>
                </a:solidFill>
                <a:latin typeface="Calibri"/>
                <a:ea typeface="Calibri"/>
                <a:cs typeface="Calibri"/>
                <a:sym typeface="Calibri"/>
              </a:defRPr>
            </a:lvl1pPr>
            <a:lvl2pPr marL="0" marR="0" lvl="1" indent="0" algn="l" rtl="0">
              <a:spcBef>
                <a:spcPts val="0"/>
              </a:spcBef>
              <a:spcAft>
                <a:spcPts val="0"/>
              </a:spcAft>
              <a:buNone/>
              <a:defRPr sz="1400" b="0" i="0">
                <a:solidFill>
                  <a:schemeClr val="accent2"/>
                </a:solidFill>
                <a:latin typeface="Calibri"/>
                <a:ea typeface="Calibri"/>
                <a:cs typeface="Calibri"/>
                <a:sym typeface="Calibri"/>
              </a:defRPr>
            </a:lvl2pPr>
            <a:lvl3pPr marL="0" marR="0" lvl="2" indent="0" algn="l" rtl="0">
              <a:spcBef>
                <a:spcPts val="0"/>
              </a:spcBef>
              <a:spcAft>
                <a:spcPts val="0"/>
              </a:spcAft>
              <a:buNone/>
              <a:defRPr sz="1400" b="0" i="0">
                <a:solidFill>
                  <a:schemeClr val="accent2"/>
                </a:solidFill>
                <a:latin typeface="Calibri"/>
                <a:ea typeface="Calibri"/>
                <a:cs typeface="Calibri"/>
                <a:sym typeface="Calibri"/>
              </a:defRPr>
            </a:lvl3pPr>
            <a:lvl4pPr marL="0" marR="0" lvl="3" indent="0" algn="l" rtl="0">
              <a:spcBef>
                <a:spcPts val="0"/>
              </a:spcBef>
              <a:spcAft>
                <a:spcPts val="0"/>
              </a:spcAft>
              <a:buNone/>
              <a:defRPr sz="1400" b="0" i="0">
                <a:solidFill>
                  <a:schemeClr val="accent2"/>
                </a:solidFill>
                <a:latin typeface="Calibri"/>
                <a:ea typeface="Calibri"/>
                <a:cs typeface="Calibri"/>
                <a:sym typeface="Calibri"/>
              </a:defRPr>
            </a:lvl4pPr>
            <a:lvl5pPr marL="0" marR="0" lvl="4" indent="0" algn="l" rtl="0">
              <a:spcBef>
                <a:spcPts val="0"/>
              </a:spcBef>
              <a:spcAft>
                <a:spcPts val="0"/>
              </a:spcAft>
              <a:buNone/>
              <a:defRPr sz="1400" b="0" i="0">
                <a:solidFill>
                  <a:schemeClr val="accent2"/>
                </a:solidFill>
                <a:latin typeface="Calibri"/>
                <a:ea typeface="Calibri"/>
                <a:cs typeface="Calibri"/>
                <a:sym typeface="Calibri"/>
              </a:defRPr>
            </a:lvl5pPr>
            <a:lvl6pPr marL="0" marR="0" lvl="5" indent="0" algn="l" rtl="0">
              <a:spcBef>
                <a:spcPts val="0"/>
              </a:spcBef>
              <a:spcAft>
                <a:spcPts val="0"/>
              </a:spcAft>
              <a:buNone/>
              <a:defRPr sz="1400" b="0" i="0">
                <a:solidFill>
                  <a:schemeClr val="accent2"/>
                </a:solidFill>
                <a:latin typeface="Calibri"/>
                <a:ea typeface="Calibri"/>
                <a:cs typeface="Calibri"/>
                <a:sym typeface="Calibri"/>
              </a:defRPr>
            </a:lvl6pPr>
            <a:lvl7pPr marL="0" marR="0" lvl="6" indent="0" algn="l" rtl="0">
              <a:spcBef>
                <a:spcPts val="0"/>
              </a:spcBef>
              <a:spcAft>
                <a:spcPts val="0"/>
              </a:spcAft>
              <a:buNone/>
              <a:defRPr sz="1400" b="0" i="0">
                <a:solidFill>
                  <a:schemeClr val="accent2"/>
                </a:solidFill>
                <a:latin typeface="Calibri"/>
                <a:ea typeface="Calibri"/>
                <a:cs typeface="Calibri"/>
                <a:sym typeface="Calibri"/>
              </a:defRPr>
            </a:lvl7pPr>
            <a:lvl8pPr marL="0" marR="0" lvl="7" indent="0" algn="l" rtl="0">
              <a:spcBef>
                <a:spcPts val="0"/>
              </a:spcBef>
              <a:spcAft>
                <a:spcPts val="0"/>
              </a:spcAft>
              <a:buNone/>
              <a:defRPr sz="1400" b="0" i="0">
                <a:solidFill>
                  <a:schemeClr val="accent2"/>
                </a:solidFill>
                <a:latin typeface="Calibri"/>
                <a:ea typeface="Calibri"/>
                <a:cs typeface="Calibri"/>
                <a:sym typeface="Calibri"/>
              </a:defRPr>
            </a:lvl8pPr>
            <a:lvl9pPr marL="0" marR="0" lvl="8" indent="0" algn="l" rtl="0">
              <a:spcBef>
                <a:spcPts val="0"/>
              </a:spcBef>
              <a:spcAft>
                <a:spcPts val="0"/>
              </a:spcAft>
              <a:buNone/>
              <a:defRPr sz="1400" b="0" i="0">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ARK TOP SLIDE">
  <p:cSld name="DARK TOP SLIDE">
    <p:spTree>
      <p:nvGrpSpPr>
        <p:cNvPr id="1" name="Shape 39"/>
        <p:cNvGrpSpPr/>
        <p:nvPr/>
      </p:nvGrpSpPr>
      <p:grpSpPr>
        <a:xfrm>
          <a:off x="0" y="0"/>
          <a:ext cx="0" cy="0"/>
          <a:chOff x="0" y="0"/>
          <a:chExt cx="0" cy="0"/>
        </a:xfrm>
      </p:grpSpPr>
      <p:sp>
        <p:nvSpPr>
          <p:cNvPr id="40" name="Shape 40"/>
          <p:cNvSpPr/>
          <p:nvPr/>
        </p:nvSpPr>
        <p:spPr>
          <a:xfrm>
            <a:off x="0" y="0"/>
            <a:ext cx="18288001"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41" name="Shape 41"/>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accent2"/>
                </a:solidFill>
                <a:latin typeface="Calibri"/>
                <a:ea typeface="Calibri"/>
                <a:cs typeface="Calibri"/>
                <a:sym typeface="Calibri"/>
              </a:rPr>
              <a:t>your logo</a:t>
            </a:r>
            <a:endParaRPr sz="2000">
              <a:solidFill>
                <a:schemeClr val="accent2"/>
              </a:solidFill>
              <a:latin typeface="Calibri"/>
              <a:ea typeface="Calibri"/>
              <a:cs typeface="Calibri"/>
              <a:sym typeface="Calibri"/>
            </a:endParaRPr>
          </a:p>
        </p:txBody>
      </p:sp>
      <p:cxnSp>
        <p:nvCxnSpPr>
          <p:cNvPr id="42" name="Shape 42"/>
          <p:cNvCxnSpPr/>
          <p:nvPr/>
        </p:nvCxnSpPr>
        <p:spPr>
          <a:xfrm>
            <a:off x="704850" y="914400"/>
            <a:ext cx="0" cy="1033463"/>
          </a:xfrm>
          <a:prstGeom prst="straightConnector1">
            <a:avLst/>
          </a:prstGeom>
          <a:noFill/>
          <a:ln w="63500" cap="flat" cmpd="sng">
            <a:solidFill>
              <a:srgbClr val="0078C0"/>
            </a:solidFill>
            <a:prstDash val="solid"/>
            <a:miter lim="800000"/>
            <a:headEnd type="none" w="sm" len="sm"/>
            <a:tailEnd type="none" w="sm" len="sm"/>
          </a:ln>
        </p:spPr>
      </p:cxnSp>
      <p:cxnSp>
        <p:nvCxnSpPr>
          <p:cNvPr id="43" name="Shape 43"/>
          <p:cNvCxnSpPr/>
          <p:nvPr/>
        </p:nvCxnSpPr>
        <p:spPr>
          <a:xfrm>
            <a:off x="704850" y="12249150"/>
            <a:ext cx="0" cy="741363"/>
          </a:xfrm>
          <a:prstGeom prst="straightConnector1">
            <a:avLst/>
          </a:prstGeom>
          <a:noFill/>
          <a:ln w="63500" cap="flat" cmpd="sng">
            <a:solidFill>
              <a:srgbClr val="0078C0"/>
            </a:solidFill>
            <a:prstDash val="solid"/>
            <a:miter lim="800000"/>
            <a:headEnd type="none" w="sm" len="sm"/>
            <a:tailEnd type="none" w="sm" len="sm"/>
          </a:ln>
        </p:spPr>
      </p:cxnSp>
      <p:sp>
        <p:nvSpPr>
          <p:cNvPr id="44" name="Shape 44"/>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0" i="0" u="none" strike="noStrike" cap="none">
                <a:solidFill>
                  <a:schemeClr val="lt2"/>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45" name="Shape 45"/>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400" b="0" i="0">
                <a:solidFill>
                  <a:schemeClr val="accent2"/>
                </a:solidFill>
                <a:latin typeface="Calibri"/>
                <a:ea typeface="Calibri"/>
                <a:cs typeface="Calibri"/>
                <a:sym typeface="Calibri"/>
              </a:defRPr>
            </a:lvl1pPr>
            <a:lvl2pPr marL="0" marR="0" lvl="1" indent="0" algn="l" rtl="0">
              <a:spcBef>
                <a:spcPts val="0"/>
              </a:spcBef>
              <a:spcAft>
                <a:spcPts val="0"/>
              </a:spcAft>
              <a:buNone/>
              <a:defRPr sz="1400" b="0" i="0">
                <a:solidFill>
                  <a:schemeClr val="accent2"/>
                </a:solidFill>
                <a:latin typeface="Calibri"/>
                <a:ea typeface="Calibri"/>
                <a:cs typeface="Calibri"/>
                <a:sym typeface="Calibri"/>
              </a:defRPr>
            </a:lvl2pPr>
            <a:lvl3pPr marL="0" marR="0" lvl="2" indent="0" algn="l" rtl="0">
              <a:spcBef>
                <a:spcPts val="0"/>
              </a:spcBef>
              <a:spcAft>
                <a:spcPts val="0"/>
              </a:spcAft>
              <a:buNone/>
              <a:defRPr sz="1400" b="0" i="0">
                <a:solidFill>
                  <a:schemeClr val="accent2"/>
                </a:solidFill>
                <a:latin typeface="Calibri"/>
                <a:ea typeface="Calibri"/>
                <a:cs typeface="Calibri"/>
                <a:sym typeface="Calibri"/>
              </a:defRPr>
            </a:lvl3pPr>
            <a:lvl4pPr marL="0" marR="0" lvl="3" indent="0" algn="l" rtl="0">
              <a:spcBef>
                <a:spcPts val="0"/>
              </a:spcBef>
              <a:spcAft>
                <a:spcPts val="0"/>
              </a:spcAft>
              <a:buNone/>
              <a:defRPr sz="1400" b="0" i="0">
                <a:solidFill>
                  <a:schemeClr val="accent2"/>
                </a:solidFill>
                <a:latin typeface="Calibri"/>
                <a:ea typeface="Calibri"/>
                <a:cs typeface="Calibri"/>
                <a:sym typeface="Calibri"/>
              </a:defRPr>
            </a:lvl4pPr>
            <a:lvl5pPr marL="0" marR="0" lvl="4" indent="0" algn="l" rtl="0">
              <a:spcBef>
                <a:spcPts val="0"/>
              </a:spcBef>
              <a:spcAft>
                <a:spcPts val="0"/>
              </a:spcAft>
              <a:buNone/>
              <a:defRPr sz="1400" b="0" i="0">
                <a:solidFill>
                  <a:schemeClr val="accent2"/>
                </a:solidFill>
                <a:latin typeface="Calibri"/>
                <a:ea typeface="Calibri"/>
                <a:cs typeface="Calibri"/>
                <a:sym typeface="Calibri"/>
              </a:defRPr>
            </a:lvl5pPr>
            <a:lvl6pPr marL="0" marR="0" lvl="5" indent="0" algn="l" rtl="0">
              <a:spcBef>
                <a:spcPts val="0"/>
              </a:spcBef>
              <a:spcAft>
                <a:spcPts val="0"/>
              </a:spcAft>
              <a:buNone/>
              <a:defRPr sz="1400" b="0" i="0">
                <a:solidFill>
                  <a:schemeClr val="accent2"/>
                </a:solidFill>
                <a:latin typeface="Calibri"/>
                <a:ea typeface="Calibri"/>
                <a:cs typeface="Calibri"/>
                <a:sym typeface="Calibri"/>
              </a:defRPr>
            </a:lvl6pPr>
            <a:lvl7pPr marL="0" marR="0" lvl="6" indent="0" algn="l" rtl="0">
              <a:spcBef>
                <a:spcPts val="0"/>
              </a:spcBef>
              <a:spcAft>
                <a:spcPts val="0"/>
              </a:spcAft>
              <a:buNone/>
              <a:defRPr sz="1400" b="0" i="0">
                <a:solidFill>
                  <a:schemeClr val="accent2"/>
                </a:solidFill>
                <a:latin typeface="Calibri"/>
                <a:ea typeface="Calibri"/>
                <a:cs typeface="Calibri"/>
                <a:sym typeface="Calibri"/>
              </a:defRPr>
            </a:lvl7pPr>
            <a:lvl8pPr marL="0" marR="0" lvl="7" indent="0" algn="l" rtl="0">
              <a:spcBef>
                <a:spcPts val="0"/>
              </a:spcBef>
              <a:spcAft>
                <a:spcPts val="0"/>
              </a:spcAft>
              <a:buNone/>
              <a:defRPr sz="1400" b="0" i="0">
                <a:solidFill>
                  <a:schemeClr val="accent2"/>
                </a:solidFill>
                <a:latin typeface="Calibri"/>
                <a:ea typeface="Calibri"/>
                <a:cs typeface="Calibri"/>
                <a:sym typeface="Calibri"/>
              </a:defRPr>
            </a:lvl8pPr>
            <a:lvl9pPr marL="0" marR="0" lvl="8" indent="0" algn="l" rtl="0">
              <a:spcBef>
                <a:spcPts val="0"/>
              </a:spcBef>
              <a:spcAft>
                <a:spcPts val="0"/>
              </a:spcAft>
              <a:buNone/>
              <a:defRPr sz="1400" b="0" i="0">
                <a:solidFill>
                  <a:schemeClr val="accent2"/>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ARK BOTTOM SLIDE">
  <p:cSld name="DARK BOTTOM SLIDE">
    <p:spTree>
      <p:nvGrpSpPr>
        <p:cNvPr id="1" name="Shape 46"/>
        <p:cNvGrpSpPr/>
        <p:nvPr/>
      </p:nvGrpSpPr>
      <p:grpSpPr>
        <a:xfrm>
          <a:off x="0" y="0"/>
          <a:ext cx="0" cy="0"/>
          <a:chOff x="0" y="0"/>
          <a:chExt cx="0" cy="0"/>
        </a:xfrm>
      </p:grpSpPr>
      <p:sp>
        <p:nvSpPr>
          <p:cNvPr id="47" name="Shape 47"/>
          <p:cNvSpPr/>
          <p:nvPr/>
        </p:nvSpPr>
        <p:spPr>
          <a:xfrm>
            <a:off x="0" y="6858000"/>
            <a:ext cx="18288001"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48" name="Shape 48"/>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your logo</a:t>
            </a:r>
            <a:endParaRPr sz="2000">
              <a:solidFill>
                <a:schemeClr val="lt1"/>
              </a:solidFill>
              <a:latin typeface="Calibri"/>
              <a:ea typeface="Calibri"/>
              <a:cs typeface="Calibri"/>
              <a:sym typeface="Calibri"/>
            </a:endParaRPr>
          </a:p>
        </p:txBody>
      </p:sp>
      <p:cxnSp>
        <p:nvCxnSpPr>
          <p:cNvPr id="49" name="Shape 49"/>
          <p:cNvCxnSpPr/>
          <p:nvPr/>
        </p:nvCxnSpPr>
        <p:spPr>
          <a:xfrm>
            <a:off x="704850" y="914400"/>
            <a:ext cx="0" cy="1033463"/>
          </a:xfrm>
          <a:prstGeom prst="straightConnector1">
            <a:avLst/>
          </a:prstGeom>
          <a:noFill/>
          <a:ln w="63500" cap="flat" cmpd="sng">
            <a:solidFill>
              <a:schemeClr val="accent1"/>
            </a:solidFill>
            <a:prstDash val="solid"/>
            <a:miter lim="800000"/>
            <a:headEnd type="none" w="sm" len="sm"/>
            <a:tailEnd type="none" w="sm" len="sm"/>
          </a:ln>
        </p:spPr>
      </p:cxnSp>
      <p:cxnSp>
        <p:nvCxnSpPr>
          <p:cNvPr id="50" name="Shape 50"/>
          <p:cNvCxnSpPr/>
          <p:nvPr/>
        </p:nvCxnSpPr>
        <p:spPr>
          <a:xfrm>
            <a:off x="704850" y="12249150"/>
            <a:ext cx="0" cy="741363"/>
          </a:xfrm>
          <a:prstGeom prst="straightConnector1">
            <a:avLst/>
          </a:prstGeom>
          <a:noFill/>
          <a:ln w="63500" cap="flat" cmpd="sng">
            <a:solidFill>
              <a:schemeClr val="accent1"/>
            </a:solidFill>
            <a:prstDash val="solid"/>
            <a:miter lim="800000"/>
            <a:headEnd type="none" w="sm" len="sm"/>
            <a:tailEnd type="none" w="sm" len="sm"/>
          </a:ln>
        </p:spPr>
      </p:cxnSp>
      <p:cxnSp>
        <p:nvCxnSpPr>
          <p:cNvPr id="51" name="Shape 51"/>
          <p:cNvCxnSpPr/>
          <p:nvPr/>
        </p:nvCxnSpPr>
        <p:spPr>
          <a:xfrm>
            <a:off x="16744950" y="12249150"/>
            <a:ext cx="0" cy="741363"/>
          </a:xfrm>
          <a:prstGeom prst="straightConnector1">
            <a:avLst/>
          </a:prstGeom>
          <a:noFill/>
          <a:ln w="63500" cap="flat" cmpd="sng">
            <a:solidFill>
              <a:schemeClr val="accent1"/>
            </a:solidFill>
            <a:prstDash val="solid"/>
            <a:miter lim="800000"/>
            <a:headEnd type="none" w="sm" len="sm"/>
            <a:tailEnd type="none" w="sm" len="sm"/>
          </a:ln>
        </p:spPr>
      </p:cxnSp>
      <p:sp>
        <p:nvSpPr>
          <p:cNvPr id="52" name="Shape 52"/>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53" name="Shape 53"/>
          <p:cNvSpPr txBox="1">
            <a:spLocks noGrp="1"/>
          </p:cNvSpPr>
          <p:nvPr>
            <p:ph type="sldNum" idx="12"/>
          </p:nvPr>
        </p:nvSpPr>
        <p:spPr>
          <a:xfrm>
            <a:off x="16916400" y="12096750"/>
            <a:ext cx="1733550" cy="9540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800" b="0">
                <a:solidFill>
                  <a:schemeClr val="lt1"/>
                </a:solidFill>
                <a:latin typeface="Calibri"/>
                <a:ea typeface="Calibri"/>
                <a:cs typeface="Calibri"/>
                <a:sym typeface="Calibri"/>
              </a:defRPr>
            </a:lvl1pPr>
            <a:lvl2pPr marL="0" marR="0" lvl="1" indent="0" algn="l" rtl="0">
              <a:spcBef>
                <a:spcPts val="0"/>
              </a:spcBef>
              <a:spcAft>
                <a:spcPts val="0"/>
              </a:spcAft>
              <a:buNone/>
              <a:defRPr sz="2800" b="0">
                <a:solidFill>
                  <a:schemeClr val="lt1"/>
                </a:solidFill>
                <a:latin typeface="Calibri"/>
                <a:ea typeface="Calibri"/>
                <a:cs typeface="Calibri"/>
                <a:sym typeface="Calibri"/>
              </a:defRPr>
            </a:lvl2pPr>
            <a:lvl3pPr marL="0" marR="0" lvl="2" indent="0" algn="l" rtl="0">
              <a:spcBef>
                <a:spcPts val="0"/>
              </a:spcBef>
              <a:spcAft>
                <a:spcPts val="0"/>
              </a:spcAft>
              <a:buNone/>
              <a:defRPr sz="2800" b="0">
                <a:solidFill>
                  <a:schemeClr val="lt1"/>
                </a:solidFill>
                <a:latin typeface="Calibri"/>
                <a:ea typeface="Calibri"/>
                <a:cs typeface="Calibri"/>
                <a:sym typeface="Calibri"/>
              </a:defRPr>
            </a:lvl3pPr>
            <a:lvl4pPr marL="0" marR="0" lvl="3" indent="0" algn="l" rtl="0">
              <a:spcBef>
                <a:spcPts val="0"/>
              </a:spcBef>
              <a:spcAft>
                <a:spcPts val="0"/>
              </a:spcAft>
              <a:buNone/>
              <a:defRPr sz="2800" b="0">
                <a:solidFill>
                  <a:schemeClr val="lt1"/>
                </a:solidFill>
                <a:latin typeface="Calibri"/>
                <a:ea typeface="Calibri"/>
                <a:cs typeface="Calibri"/>
                <a:sym typeface="Calibri"/>
              </a:defRPr>
            </a:lvl4pPr>
            <a:lvl5pPr marL="0" marR="0" lvl="4" indent="0" algn="l" rtl="0">
              <a:spcBef>
                <a:spcPts val="0"/>
              </a:spcBef>
              <a:spcAft>
                <a:spcPts val="0"/>
              </a:spcAft>
              <a:buNone/>
              <a:defRPr sz="2800" b="0">
                <a:solidFill>
                  <a:schemeClr val="lt1"/>
                </a:solidFill>
                <a:latin typeface="Calibri"/>
                <a:ea typeface="Calibri"/>
                <a:cs typeface="Calibri"/>
                <a:sym typeface="Calibri"/>
              </a:defRPr>
            </a:lvl5pPr>
            <a:lvl6pPr marL="0" marR="0" lvl="5" indent="0" algn="l" rtl="0">
              <a:spcBef>
                <a:spcPts val="0"/>
              </a:spcBef>
              <a:spcAft>
                <a:spcPts val="0"/>
              </a:spcAft>
              <a:buNone/>
              <a:defRPr sz="2800" b="0">
                <a:solidFill>
                  <a:schemeClr val="lt1"/>
                </a:solidFill>
                <a:latin typeface="Calibri"/>
                <a:ea typeface="Calibri"/>
                <a:cs typeface="Calibri"/>
                <a:sym typeface="Calibri"/>
              </a:defRPr>
            </a:lvl6pPr>
            <a:lvl7pPr marL="0" marR="0" lvl="6" indent="0" algn="l" rtl="0">
              <a:spcBef>
                <a:spcPts val="0"/>
              </a:spcBef>
              <a:spcAft>
                <a:spcPts val="0"/>
              </a:spcAft>
              <a:buNone/>
              <a:defRPr sz="2800" b="0">
                <a:solidFill>
                  <a:schemeClr val="lt1"/>
                </a:solidFill>
                <a:latin typeface="Calibri"/>
                <a:ea typeface="Calibri"/>
                <a:cs typeface="Calibri"/>
                <a:sym typeface="Calibri"/>
              </a:defRPr>
            </a:lvl7pPr>
            <a:lvl8pPr marL="0" marR="0" lvl="7" indent="0" algn="l" rtl="0">
              <a:spcBef>
                <a:spcPts val="0"/>
              </a:spcBef>
              <a:spcAft>
                <a:spcPts val="0"/>
              </a:spcAft>
              <a:buNone/>
              <a:defRPr sz="2800" b="0">
                <a:solidFill>
                  <a:schemeClr val="lt1"/>
                </a:solidFill>
                <a:latin typeface="Calibri"/>
                <a:ea typeface="Calibri"/>
                <a:cs typeface="Calibri"/>
                <a:sym typeface="Calibri"/>
              </a:defRPr>
            </a:lvl8pPr>
            <a:lvl9pPr marL="0" marR="0" lvl="8" indent="0" algn="l" rtl="0">
              <a:spcBef>
                <a:spcPts val="0"/>
              </a:spcBef>
              <a:spcAft>
                <a:spcPts val="0"/>
              </a:spcAft>
              <a:buNone/>
              <a:defRPr sz="2800" b="0">
                <a:solidFill>
                  <a:schemeClr val="lt1"/>
                </a:solidFill>
                <a:latin typeface="Calibri"/>
                <a:ea typeface="Calibri"/>
                <a:cs typeface="Calibri"/>
                <a:sym typeface="Calibri"/>
              </a:defRPr>
            </a:lvl9pPr>
          </a:lstStyle>
          <a:p>
            <a:pPr marL="0" lvl="0" indent="0">
              <a:spcBef>
                <a:spcPts val="0"/>
              </a:spcBef>
              <a:spcAft>
                <a:spcPts val="0"/>
              </a:spcAft>
              <a:buNone/>
            </a:pPr>
            <a:r>
              <a:rPr lang="en-US"/>
              <a:t>page</a:t>
            </a:r>
            <a:endParaRPr sz="1400">
              <a:solidFill>
                <a:srgbClr val="000000"/>
              </a:solidFill>
              <a:latin typeface="Arial"/>
              <a:ea typeface="Arial"/>
              <a:cs typeface="Arial"/>
              <a:sym typeface="Arial"/>
            </a:endParaRPr>
          </a:p>
          <a:p>
            <a:pPr marL="0" lvl="0" indent="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G-SLIDE OPT-6">
  <p:cSld name="IMG-SLIDE OPT-6">
    <p:spTree>
      <p:nvGrpSpPr>
        <p:cNvPr id="1" name="Shape 54"/>
        <p:cNvGrpSpPr/>
        <p:nvPr/>
      </p:nvGrpSpPr>
      <p:grpSpPr>
        <a:xfrm>
          <a:off x="0" y="0"/>
          <a:ext cx="0" cy="0"/>
          <a:chOff x="0" y="0"/>
          <a:chExt cx="0" cy="0"/>
        </a:xfrm>
      </p:grpSpPr>
      <p:sp>
        <p:nvSpPr>
          <p:cNvPr id="55" name="Shape 55"/>
          <p:cNvSpPr txBox="1"/>
          <p:nvPr/>
        </p:nvSpPr>
        <p:spPr>
          <a:xfrm>
            <a:off x="876300" y="12107863"/>
            <a:ext cx="1085850" cy="954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accent2"/>
                </a:solidFill>
                <a:latin typeface="Calibri"/>
                <a:ea typeface="Calibri"/>
                <a:cs typeface="Calibri"/>
                <a:sym typeface="Calibri"/>
              </a:rPr>
              <a:t>your logo</a:t>
            </a:r>
            <a:endParaRPr sz="2000">
              <a:solidFill>
                <a:schemeClr val="accent2"/>
              </a:solidFill>
              <a:latin typeface="Calibri"/>
              <a:ea typeface="Calibri"/>
              <a:cs typeface="Calibri"/>
              <a:sym typeface="Calibri"/>
            </a:endParaRPr>
          </a:p>
        </p:txBody>
      </p:sp>
      <p:cxnSp>
        <p:nvCxnSpPr>
          <p:cNvPr id="56" name="Shape 56"/>
          <p:cNvCxnSpPr/>
          <p:nvPr/>
        </p:nvCxnSpPr>
        <p:spPr>
          <a:xfrm>
            <a:off x="704850" y="914400"/>
            <a:ext cx="0" cy="1033463"/>
          </a:xfrm>
          <a:prstGeom prst="straightConnector1">
            <a:avLst/>
          </a:prstGeom>
          <a:noFill/>
          <a:ln w="63500" cap="flat" cmpd="sng">
            <a:solidFill>
              <a:schemeClr val="accent1"/>
            </a:solidFill>
            <a:prstDash val="solid"/>
            <a:miter lim="800000"/>
            <a:headEnd type="none" w="sm" len="sm"/>
            <a:tailEnd type="none" w="sm" len="sm"/>
          </a:ln>
        </p:spPr>
      </p:cxnSp>
      <p:cxnSp>
        <p:nvCxnSpPr>
          <p:cNvPr id="57" name="Shape 57"/>
          <p:cNvCxnSpPr/>
          <p:nvPr/>
        </p:nvCxnSpPr>
        <p:spPr>
          <a:xfrm>
            <a:off x="704850" y="12249150"/>
            <a:ext cx="0" cy="741363"/>
          </a:xfrm>
          <a:prstGeom prst="straightConnector1">
            <a:avLst/>
          </a:prstGeom>
          <a:noFill/>
          <a:ln w="63500" cap="flat" cmpd="sng">
            <a:solidFill>
              <a:schemeClr val="accent1"/>
            </a:solidFill>
            <a:prstDash val="solid"/>
            <a:miter lim="800000"/>
            <a:headEnd type="none" w="sm" len="sm"/>
            <a:tailEnd type="none" w="sm" len="sm"/>
          </a:ln>
        </p:spPr>
      </p:cxnSp>
      <p:cxnSp>
        <p:nvCxnSpPr>
          <p:cNvPr id="58" name="Shape 58"/>
          <p:cNvCxnSpPr/>
          <p:nvPr/>
        </p:nvCxnSpPr>
        <p:spPr>
          <a:xfrm>
            <a:off x="16744950" y="12249150"/>
            <a:ext cx="0" cy="741363"/>
          </a:xfrm>
          <a:prstGeom prst="straightConnector1">
            <a:avLst/>
          </a:prstGeom>
          <a:noFill/>
          <a:ln w="63500" cap="flat" cmpd="sng">
            <a:solidFill>
              <a:schemeClr val="accent1"/>
            </a:solidFill>
            <a:prstDash val="solid"/>
            <a:miter lim="800000"/>
            <a:headEnd type="none" w="sm" len="sm"/>
            <a:tailEnd type="none" w="sm" len="sm"/>
          </a:ln>
        </p:spPr>
      </p:cxnSp>
      <p:sp>
        <p:nvSpPr>
          <p:cNvPr id="59" name="Shape 59"/>
          <p:cNvSpPr txBox="1">
            <a:spLocks noGrp="1"/>
          </p:cNvSpPr>
          <p:nvPr>
            <p:ph type="title"/>
          </p:nvPr>
        </p:nvSpPr>
        <p:spPr>
          <a:xfrm>
            <a:off x="876300" y="761881"/>
            <a:ext cx="5448300" cy="1338828"/>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5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2pPr>
            <a:lvl3pPr marR="0" lvl="2"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3pPr>
            <a:lvl4pPr marR="0" lvl="3"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4pPr>
            <a:lvl5pPr marR="0" lvl="4"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5pPr>
            <a:lvl6pPr marR="0" lvl="5"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6pPr>
            <a:lvl7pPr marR="0" lvl="6"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7pPr>
            <a:lvl8pPr marR="0" lvl="7"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8pPr>
            <a:lvl9pPr marR="0" lvl="8" algn="l" rtl="0">
              <a:lnSpc>
                <a:spcPct val="90000"/>
              </a:lnSpc>
              <a:spcBef>
                <a:spcPts val="0"/>
              </a:spcBef>
              <a:spcAft>
                <a:spcPts val="0"/>
              </a:spcAft>
              <a:buSzPts val="1400"/>
              <a:buNone/>
              <a:defRPr sz="8800" b="0" i="0" u="none" strike="noStrike" cap="none">
                <a:solidFill>
                  <a:schemeClr val="dk1"/>
                </a:solidFill>
                <a:latin typeface="Roboto Condensed"/>
                <a:ea typeface="Roboto Condensed"/>
                <a:cs typeface="Roboto Condensed"/>
                <a:sym typeface="Roboto Condensed"/>
              </a:defRPr>
            </a:lvl9pPr>
          </a:lstStyle>
          <a:p>
            <a:endParaRPr/>
          </a:p>
        </p:txBody>
      </p:sp>
      <p:sp>
        <p:nvSpPr>
          <p:cNvPr id="60" name="Shape 60"/>
          <p:cNvSpPr>
            <a:spLocks noGrp="1"/>
          </p:cNvSpPr>
          <p:nvPr>
            <p:ph type="pic" idx="2"/>
          </p:nvPr>
        </p:nvSpPr>
        <p:spPr>
          <a:xfrm>
            <a:off x="0" y="4114800"/>
            <a:ext cx="18288001" cy="5486400"/>
          </a:xfrm>
          <a:prstGeom prst="rect">
            <a:avLst/>
          </a:prstGeom>
          <a:noFill/>
          <a:ln>
            <a:noFill/>
          </a:ln>
        </p:spPr>
        <p:txBody>
          <a:bodyPr spcFirstLastPara="1" wrap="square" lIns="91425" tIns="91425" rIns="91425" bIns="91425" anchor="t" anchorCtr="0"/>
          <a:lstStyle>
            <a:lvl1pPr marR="0" lvl="0" algn="l" rtl="0">
              <a:lnSpc>
                <a:spcPct val="90000"/>
              </a:lnSpc>
              <a:spcBef>
                <a:spcPts val="2000"/>
              </a:spcBef>
              <a:spcAft>
                <a:spcPts val="0"/>
              </a:spcAft>
              <a:buClr>
                <a:schemeClr val="dk1"/>
              </a:buClr>
              <a:buSzPts val="5600"/>
              <a:buFont typeface="Arial"/>
              <a:buChar char="•"/>
              <a:defRPr sz="5600" b="0" i="0">
                <a:solidFill>
                  <a:schemeClr val="dk1"/>
                </a:solidFill>
                <a:latin typeface="Calibri"/>
                <a:ea typeface="Calibri"/>
                <a:cs typeface="Calibri"/>
                <a:sym typeface="Calibri"/>
              </a:defRPr>
            </a:lvl1pPr>
            <a:lvl2pPr marR="0" lvl="1"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Roboto"/>
                <a:ea typeface="Roboto"/>
                <a:cs typeface="Roboto"/>
                <a:sym typeface="Roboto"/>
              </a:defRPr>
            </a:lvl2pPr>
            <a:lvl3pPr marR="0" lvl="2"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3pPr>
            <a:lvl4pPr marR="0" lvl="3"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4pPr>
            <a:lvl5pPr marR="0" lvl="4"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5pPr>
            <a:lvl6pPr marR="0" lvl="5"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6pPr>
            <a:lvl7pPr marR="0" lvl="6"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7pPr>
            <a:lvl8pPr marR="0" lvl="7"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8pPr>
            <a:lvl9pPr marR="0" lvl="8"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Roboto"/>
                <a:ea typeface="Roboto"/>
                <a:cs typeface="Roboto"/>
                <a:sym typeface="Roboto"/>
              </a:defRPr>
            </a:lvl9pPr>
          </a:lstStyle>
          <a:p>
            <a:endParaRPr/>
          </a:p>
        </p:txBody>
      </p:sp>
      <p:sp>
        <p:nvSpPr>
          <p:cNvPr id="61" name="Shape 61"/>
          <p:cNvSpPr txBox="1">
            <a:spLocks noGrp="1"/>
          </p:cNvSpPr>
          <p:nvPr>
            <p:ph type="sldNum" idx="12"/>
          </p:nvPr>
        </p:nvSpPr>
        <p:spPr>
          <a:xfrm>
            <a:off x="16916400" y="12096750"/>
            <a:ext cx="1733550" cy="9540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2800" b="0">
                <a:solidFill>
                  <a:schemeClr val="accent2"/>
                </a:solidFill>
                <a:latin typeface="Calibri"/>
                <a:ea typeface="Calibri"/>
                <a:cs typeface="Calibri"/>
                <a:sym typeface="Calibri"/>
              </a:defRPr>
            </a:lvl1pPr>
            <a:lvl2pPr marL="0" marR="0" lvl="1" indent="0" algn="l" rtl="0">
              <a:spcBef>
                <a:spcPts val="0"/>
              </a:spcBef>
              <a:spcAft>
                <a:spcPts val="0"/>
              </a:spcAft>
              <a:buNone/>
              <a:defRPr sz="2800" b="0">
                <a:solidFill>
                  <a:schemeClr val="accent2"/>
                </a:solidFill>
                <a:latin typeface="Calibri"/>
                <a:ea typeface="Calibri"/>
                <a:cs typeface="Calibri"/>
                <a:sym typeface="Calibri"/>
              </a:defRPr>
            </a:lvl2pPr>
            <a:lvl3pPr marL="0" marR="0" lvl="2" indent="0" algn="l" rtl="0">
              <a:spcBef>
                <a:spcPts val="0"/>
              </a:spcBef>
              <a:spcAft>
                <a:spcPts val="0"/>
              </a:spcAft>
              <a:buNone/>
              <a:defRPr sz="2800" b="0">
                <a:solidFill>
                  <a:schemeClr val="accent2"/>
                </a:solidFill>
                <a:latin typeface="Calibri"/>
                <a:ea typeface="Calibri"/>
                <a:cs typeface="Calibri"/>
                <a:sym typeface="Calibri"/>
              </a:defRPr>
            </a:lvl3pPr>
            <a:lvl4pPr marL="0" marR="0" lvl="3" indent="0" algn="l" rtl="0">
              <a:spcBef>
                <a:spcPts val="0"/>
              </a:spcBef>
              <a:spcAft>
                <a:spcPts val="0"/>
              </a:spcAft>
              <a:buNone/>
              <a:defRPr sz="2800" b="0">
                <a:solidFill>
                  <a:schemeClr val="accent2"/>
                </a:solidFill>
                <a:latin typeface="Calibri"/>
                <a:ea typeface="Calibri"/>
                <a:cs typeface="Calibri"/>
                <a:sym typeface="Calibri"/>
              </a:defRPr>
            </a:lvl4pPr>
            <a:lvl5pPr marL="0" marR="0" lvl="4" indent="0" algn="l" rtl="0">
              <a:spcBef>
                <a:spcPts val="0"/>
              </a:spcBef>
              <a:spcAft>
                <a:spcPts val="0"/>
              </a:spcAft>
              <a:buNone/>
              <a:defRPr sz="2800" b="0">
                <a:solidFill>
                  <a:schemeClr val="accent2"/>
                </a:solidFill>
                <a:latin typeface="Calibri"/>
                <a:ea typeface="Calibri"/>
                <a:cs typeface="Calibri"/>
                <a:sym typeface="Calibri"/>
              </a:defRPr>
            </a:lvl5pPr>
            <a:lvl6pPr marL="0" marR="0" lvl="5" indent="0" algn="l" rtl="0">
              <a:spcBef>
                <a:spcPts val="0"/>
              </a:spcBef>
              <a:spcAft>
                <a:spcPts val="0"/>
              </a:spcAft>
              <a:buNone/>
              <a:defRPr sz="2800" b="0">
                <a:solidFill>
                  <a:schemeClr val="accent2"/>
                </a:solidFill>
                <a:latin typeface="Calibri"/>
                <a:ea typeface="Calibri"/>
                <a:cs typeface="Calibri"/>
                <a:sym typeface="Calibri"/>
              </a:defRPr>
            </a:lvl6pPr>
            <a:lvl7pPr marL="0" marR="0" lvl="6" indent="0" algn="l" rtl="0">
              <a:spcBef>
                <a:spcPts val="0"/>
              </a:spcBef>
              <a:spcAft>
                <a:spcPts val="0"/>
              </a:spcAft>
              <a:buNone/>
              <a:defRPr sz="2800" b="0">
                <a:solidFill>
                  <a:schemeClr val="accent2"/>
                </a:solidFill>
                <a:latin typeface="Calibri"/>
                <a:ea typeface="Calibri"/>
                <a:cs typeface="Calibri"/>
                <a:sym typeface="Calibri"/>
              </a:defRPr>
            </a:lvl7pPr>
            <a:lvl8pPr marL="0" marR="0" lvl="7" indent="0" algn="l" rtl="0">
              <a:spcBef>
                <a:spcPts val="0"/>
              </a:spcBef>
              <a:spcAft>
                <a:spcPts val="0"/>
              </a:spcAft>
              <a:buNone/>
              <a:defRPr sz="2800" b="0">
                <a:solidFill>
                  <a:schemeClr val="accent2"/>
                </a:solidFill>
                <a:latin typeface="Calibri"/>
                <a:ea typeface="Calibri"/>
                <a:cs typeface="Calibri"/>
                <a:sym typeface="Calibri"/>
              </a:defRPr>
            </a:lvl8pPr>
            <a:lvl9pPr marL="0" marR="0" lvl="8" indent="0" algn="l" rtl="0">
              <a:spcBef>
                <a:spcPts val="0"/>
              </a:spcBef>
              <a:spcAft>
                <a:spcPts val="0"/>
              </a:spcAft>
              <a:buNone/>
              <a:defRPr sz="2800" b="0">
                <a:solidFill>
                  <a:schemeClr val="accent2"/>
                </a:solidFill>
                <a:latin typeface="Calibri"/>
                <a:ea typeface="Calibri"/>
                <a:cs typeface="Calibri"/>
                <a:sym typeface="Calibri"/>
              </a:defRPr>
            </a:lvl9pPr>
          </a:lstStyle>
          <a:p>
            <a:pPr marL="0" lvl="0" indent="0">
              <a:spcBef>
                <a:spcPts val="0"/>
              </a:spcBef>
              <a:spcAft>
                <a:spcPts val="0"/>
              </a:spcAft>
              <a:buNone/>
            </a:pPr>
            <a:r>
              <a:rPr lang="en-US"/>
              <a:t>page</a:t>
            </a:r>
            <a:endParaRPr sz="1400">
              <a:solidFill>
                <a:srgbClr val="000000"/>
              </a:solidFill>
              <a:latin typeface="Arial"/>
              <a:ea typeface="Arial"/>
              <a:cs typeface="Arial"/>
              <a:sym typeface="Arial"/>
            </a:endParaRPr>
          </a:p>
          <a:p>
            <a:pPr marL="0" lvl="0" indent="0">
              <a:spcBef>
                <a:spcPts val="0"/>
              </a:spcBef>
              <a:spcAft>
                <a:spcPts val="0"/>
              </a:spcAft>
              <a:buNone/>
            </a:pPr>
            <a:r>
              <a:rPr lang="en-US"/>
              <a:t>0</a:t>
            </a: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3">
            <a:alphaModFix/>
          </a:blip>
          <a:srcRect/>
          <a:stretch/>
        </p:blipFill>
        <p:spPr>
          <a:xfrm>
            <a:off x="914400" y="11569700"/>
            <a:ext cx="1089025" cy="1090613"/>
          </a:xfrm>
          <a:prstGeom prst="rect">
            <a:avLst/>
          </a:prstGeom>
          <a:noFill/>
          <a:ln>
            <a:noFill/>
          </a:ln>
        </p:spPr>
      </p:pic>
      <p:sp>
        <p:nvSpPr>
          <p:cNvPr id="114" name="Shape 114"/>
          <p:cNvSpPr txBox="1"/>
          <p:nvPr/>
        </p:nvSpPr>
        <p:spPr>
          <a:xfrm>
            <a:off x="2003425" y="5271353"/>
            <a:ext cx="14468475" cy="458587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Calibri"/>
                <a:ea typeface="Calibri"/>
                <a:cs typeface="Calibri"/>
                <a:sym typeface="Calibri"/>
              </a:rPr>
              <a:t>Social and Emotional Learning:</a:t>
            </a:r>
            <a:endParaRPr/>
          </a:p>
          <a:p>
            <a:pPr marL="0" marR="0" lvl="0" indent="0" algn="ctr" rtl="0">
              <a:spcBef>
                <a:spcPts val="0"/>
              </a:spcBef>
              <a:spcAft>
                <a:spcPts val="0"/>
              </a:spcAft>
              <a:buNone/>
            </a:pPr>
            <a:r>
              <a:rPr lang="en-US" sz="6600" b="1" i="0" u="none" strike="noStrike" cap="none">
                <a:solidFill>
                  <a:srgbClr val="0078C0"/>
                </a:solidFill>
                <a:latin typeface="Calibri"/>
                <a:ea typeface="Calibri"/>
                <a:cs typeface="Calibri"/>
                <a:sym typeface="Calibri"/>
              </a:rPr>
              <a:t>An Introduction</a:t>
            </a:r>
            <a:endParaRPr/>
          </a:p>
          <a:p>
            <a:pPr marL="0" marR="0" lvl="0" indent="0" algn="ctr" rtl="0">
              <a:spcBef>
                <a:spcPts val="0"/>
              </a:spcBef>
              <a:spcAft>
                <a:spcPts val="0"/>
              </a:spcAft>
              <a:buNone/>
            </a:pPr>
            <a:endParaRPr sz="6600" b="1" i="0" u="none" strike="noStrike" cap="none">
              <a:solidFill>
                <a:srgbClr val="0078C0"/>
              </a:solidFill>
              <a:latin typeface="Calibri"/>
              <a:ea typeface="Calibri"/>
              <a:cs typeface="Calibri"/>
              <a:sym typeface="Calibri"/>
            </a:endParaRPr>
          </a:p>
          <a:p>
            <a:pPr marL="0" marR="0" lvl="0" indent="0" algn="ctr" rtl="0">
              <a:spcBef>
                <a:spcPts val="0"/>
              </a:spcBef>
              <a:spcAft>
                <a:spcPts val="0"/>
              </a:spcAft>
              <a:buNone/>
            </a:pPr>
            <a:r>
              <a:rPr lang="en-US" sz="5400" b="0" i="1" u="none" strike="noStrike" cap="none">
                <a:solidFill>
                  <a:srgbClr val="62626D"/>
                </a:solidFill>
                <a:latin typeface="Calibri"/>
                <a:ea typeface="Calibri"/>
                <a:cs typeface="Calibri"/>
                <a:sym typeface="Calibri"/>
              </a:rPr>
              <a:t>[Date]</a:t>
            </a:r>
            <a:br>
              <a:rPr lang="en-US" sz="4000" b="0" i="1" u="none" strike="noStrike" cap="none">
                <a:solidFill>
                  <a:srgbClr val="62626D"/>
                </a:solidFill>
                <a:latin typeface="Calibri"/>
                <a:ea typeface="Calibri"/>
                <a:cs typeface="Calibri"/>
                <a:sym typeface="Calibri"/>
              </a:rPr>
            </a:br>
            <a:endParaRPr sz="4000" b="0" i="1" u="none" strike="noStrike" cap="none">
              <a:solidFill>
                <a:srgbClr val="62626D"/>
              </a:solidFill>
              <a:latin typeface="Calibri"/>
              <a:ea typeface="Calibri"/>
              <a:cs typeface="Calibri"/>
              <a:sym typeface="Calibri"/>
            </a:endParaRPr>
          </a:p>
        </p:txBody>
      </p:sp>
      <p:grpSp>
        <p:nvGrpSpPr>
          <p:cNvPr id="115" name="Shape 115"/>
          <p:cNvGrpSpPr/>
          <p:nvPr/>
        </p:nvGrpSpPr>
        <p:grpSpPr>
          <a:xfrm>
            <a:off x="2051050" y="4148574"/>
            <a:ext cx="685800" cy="685800"/>
            <a:chOff x="6324600" y="4114799"/>
            <a:chExt cx="685800" cy="685800"/>
          </a:xfrm>
        </p:grpSpPr>
        <p:cxnSp>
          <p:nvCxnSpPr>
            <p:cNvPr id="116" name="Shape 116"/>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117" name="Shape 117"/>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grpSp>
        <p:nvGrpSpPr>
          <p:cNvPr id="118" name="Shape 118"/>
          <p:cNvGrpSpPr/>
          <p:nvPr/>
        </p:nvGrpSpPr>
        <p:grpSpPr>
          <a:xfrm rot="10800000">
            <a:off x="15163800" y="9100878"/>
            <a:ext cx="685800" cy="685800"/>
            <a:chOff x="6324600" y="4114799"/>
            <a:chExt cx="685800" cy="685800"/>
          </a:xfrm>
        </p:grpSpPr>
        <p:cxnSp>
          <p:nvCxnSpPr>
            <p:cNvPr id="119" name="Shape 119"/>
            <p:cNvCxnSpPr/>
            <p:nvPr/>
          </p:nvCxnSpPr>
          <p:spPr>
            <a:xfrm rot="10800000">
              <a:off x="6324600" y="4114799"/>
              <a:ext cx="0" cy="685800"/>
            </a:xfrm>
            <a:prstGeom prst="straightConnector1">
              <a:avLst/>
            </a:prstGeom>
            <a:noFill/>
            <a:ln w="38100" cap="sq" cmpd="sng">
              <a:solidFill>
                <a:srgbClr val="0078C0"/>
              </a:solidFill>
              <a:prstDash val="solid"/>
              <a:bevel/>
              <a:headEnd type="none" w="sm" len="sm"/>
              <a:tailEnd type="none" w="sm" len="sm"/>
            </a:ln>
          </p:spPr>
        </p:cxnSp>
        <p:cxnSp>
          <p:nvCxnSpPr>
            <p:cNvPr id="120" name="Shape 120"/>
            <p:cNvCxnSpPr/>
            <p:nvPr/>
          </p:nvCxnSpPr>
          <p:spPr>
            <a:xfrm>
              <a:off x="6324600" y="4114799"/>
              <a:ext cx="685800" cy="0"/>
            </a:xfrm>
            <a:prstGeom prst="straightConnector1">
              <a:avLst/>
            </a:prstGeom>
            <a:noFill/>
            <a:ln w="38100" cap="sq" cmpd="sng">
              <a:solidFill>
                <a:srgbClr val="0078C0"/>
              </a:solidFill>
              <a:prstDash val="solid"/>
              <a:bevel/>
              <a:headEnd type="none" w="sm" len="sm"/>
              <a:tailEnd type="none" w="sm" len="sm"/>
            </a:ln>
          </p:spPr>
        </p:cxnSp>
      </p:grpSp>
      <p:sp>
        <p:nvSpPr>
          <p:cNvPr id="121" name="Shape 121"/>
          <p:cNvSpPr txBox="1"/>
          <p:nvPr/>
        </p:nvSpPr>
        <p:spPr>
          <a:xfrm>
            <a:off x="13106400" y="11811000"/>
            <a:ext cx="6805613" cy="849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568BAA"/>
              </a:buClr>
              <a:buSzPts val="3520"/>
              <a:buFont typeface="Arial"/>
              <a:buNone/>
            </a:pPr>
            <a:r>
              <a:rPr lang="en-US" sz="3200" b="0" i="0" u="none" strike="noStrike" cap="none">
                <a:solidFill>
                  <a:schemeClr val="dk1"/>
                </a:solidFill>
                <a:latin typeface="Calibri"/>
                <a:ea typeface="Calibri"/>
                <a:cs typeface="Calibri"/>
                <a:sym typeface="Calibri"/>
              </a:rPr>
              <a:t>Presenter: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sldNum" idx="12"/>
          </p:nvPr>
        </p:nvSpPr>
        <p:spPr>
          <a:xfrm>
            <a:off x="16554450"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700">
                <a:solidFill>
                  <a:schemeClr val="dk1"/>
                </a:solidFill>
                <a:latin typeface="Roboto"/>
                <a:ea typeface="Roboto"/>
                <a:cs typeface="Roboto"/>
                <a:sym typeface="Roboto"/>
              </a:rPr>
              <a:t>10</a:t>
            </a:fld>
            <a:endParaRPr sz="2700">
              <a:solidFill>
                <a:schemeClr val="dk1"/>
              </a:solidFill>
              <a:latin typeface="Roboto"/>
              <a:ea typeface="Roboto"/>
              <a:cs typeface="Roboto"/>
              <a:sym typeface="Roboto"/>
            </a:endParaRPr>
          </a:p>
        </p:txBody>
      </p:sp>
      <p:sp>
        <p:nvSpPr>
          <p:cNvPr id="245" name="Shape 245"/>
          <p:cNvSpPr txBox="1"/>
          <p:nvPr/>
        </p:nvSpPr>
        <p:spPr>
          <a:xfrm>
            <a:off x="5791200" y="6096000"/>
            <a:ext cx="6553200"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0">
                <a:solidFill>
                  <a:schemeClr val="lt1"/>
                </a:solidFill>
                <a:latin typeface="Roboto"/>
                <a:ea typeface="Roboto"/>
                <a:cs typeface="Roboto"/>
                <a:sym typeface="Roboto"/>
              </a:rPr>
              <a:t>Why SEL?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Shape 159"/>
          <p:cNvGrpSpPr/>
          <p:nvPr/>
        </p:nvGrpSpPr>
        <p:grpSpPr>
          <a:xfrm>
            <a:off x="0" y="0"/>
            <a:ext cx="18288001" cy="13716000"/>
            <a:chOff x="0" y="0"/>
            <a:chExt cx="18288001" cy="13716000"/>
          </a:xfrm>
        </p:grpSpPr>
        <p:pic>
          <p:nvPicPr>
            <p:cNvPr id="160" name="Shape 160"/>
            <p:cNvPicPr preferRelativeResize="0"/>
            <p:nvPr/>
          </p:nvPicPr>
          <p:blipFill rotWithShape="1">
            <a:blip r:embed="rId3">
              <a:alphaModFix/>
            </a:blip>
            <a:srcRect/>
            <a:stretch/>
          </p:blipFill>
          <p:spPr>
            <a:xfrm>
              <a:off x="0" y="0"/>
              <a:ext cx="18288000" cy="13715998"/>
            </a:xfrm>
            <a:prstGeom prst="rect">
              <a:avLst/>
            </a:prstGeom>
            <a:noFill/>
            <a:ln>
              <a:noFill/>
            </a:ln>
          </p:spPr>
        </p:pic>
        <p:sp>
          <p:nvSpPr>
            <p:cNvPr id="161" name="Shape 161"/>
            <p:cNvSpPr/>
            <p:nvPr/>
          </p:nvSpPr>
          <p:spPr>
            <a:xfrm>
              <a:off x="0" y="0"/>
              <a:ext cx="18288001" cy="13716000"/>
            </a:xfrm>
            <a:prstGeom prst="rect">
              <a:avLst/>
            </a:prstGeom>
            <a:solidFill>
              <a:srgbClr val="265A6F">
                <a:alpha val="6392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grpSp>
      <p:grpSp>
        <p:nvGrpSpPr>
          <p:cNvPr id="162" name="Shape 162"/>
          <p:cNvGrpSpPr/>
          <p:nvPr/>
        </p:nvGrpSpPr>
        <p:grpSpPr>
          <a:xfrm>
            <a:off x="2602160" y="4647521"/>
            <a:ext cx="906144" cy="616750"/>
            <a:chOff x="6324600" y="4114799"/>
            <a:chExt cx="685800" cy="685800"/>
          </a:xfrm>
        </p:grpSpPr>
        <p:cxnSp>
          <p:nvCxnSpPr>
            <p:cNvPr id="163" name="Shape 163"/>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4" name="Shape 164"/>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
        <p:nvSpPr>
          <p:cNvPr id="165" name="Shape 165"/>
          <p:cNvSpPr txBox="1"/>
          <p:nvPr/>
        </p:nvSpPr>
        <p:spPr>
          <a:xfrm>
            <a:off x="-1" y="4999154"/>
            <a:ext cx="18282919" cy="20928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b="1" dirty="0">
                <a:solidFill>
                  <a:srgbClr val="FFFFFF"/>
                </a:solidFill>
                <a:latin typeface="Calibri"/>
                <a:ea typeface="Calibri"/>
                <a:cs typeface="Calibri"/>
                <a:sym typeface="Calibri"/>
              </a:rPr>
              <a:t>All learning is social.</a:t>
            </a:r>
          </a:p>
          <a:p>
            <a:pPr marL="0" marR="0" lvl="0" indent="0" algn="ctr" rtl="0">
              <a:spcBef>
                <a:spcPts val="0"/>
              </a:spcBef>
              <a:spcAft>
                <a:spcPts val="0"/>
              </a:spcAft>
              <a:buNone/>
            </a:pPr>
            <a:r>
              <a:rPr lang="en-US" sz="8800" b="1" u="none" strike="noStrike" cap="none" dirty="0">
                <a:solidFill>
                  <a:srgbClr val="FFFFFF"/>
                </a:solidFill>
                <a:latin typeface="Calibri"/>
                <a:ea typeface="Calibri"/>
                <a:cs typeface="Calibri"/>
                <a:sym typeface="Calibri"/>
              </a:rPr>
              <a:t>All learning is emotional</a:t>
            </a:r>
            <a:r>
              <a:rPr lang="en-US" sz="7200" b="1" u="none" strike="noStrike" cap="none" dirty="0">
                <a:solidFill>
                  <a:srgbClr val="FFFFFF"/>
                </a:solidFill>
                <a:latin typeface="Calibri"/>
                <a:ea typeface="Calibri"/>
                <a:cs typeface="Calibri"/>
                <a:sym typeface="Calibri"/>
              </a:rPr>
              <a:t>.</a:t>
            </a:r>
            <a:endParaRPr sz="6500" b="1" u="none" strike="noStrike" cap="none" dirty="0">
              <a:solidFill>
                <a:srgbClr val="FFFFFF"/>
              </a:solidFill>
              <a:latin typeface="Calibri"/>
              <a:ea typeface="Calibri"/>
              <a:cs typeface="Calibri"/>
              <a:sym typeface="Calibri"/>
            </a:endParaRPr>
          </a:p>
        </p:txBody>
      </p:sp>
      <p:grpSp>
        <p:nvGrpSpPr>
          <p:cNvPr id="166" name="Shape 166"/>
          <p:cNvGrpSpPr/>
          <p:nvPr/>
        </p:nvGrpSpPr>
        <p:grpSpPr>
          <a:xfrm rot="10800000">
            <a:off x="14428400" y="7384625"/>
            <a:ext cx="906144" cy="616750"/>
            <a:chOff x="6324600" y="4114799"/>
            <a:chExt cx="685800" cy="685800"/>
          </a:xfrm>
        </p:grpSpPr>
        <p:cxnSp>
          <p:nvCxnSpPr>
            <p:cNvPr id="167" name="Shape 167"/>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8" name="Shape 168"/>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Tree>
    <p:extLst>
      <p:ext uri="{BB962C8B-B14F-4D97-AF65-F5344CB8AC3E}">
        <p14:creationId xmlns:p14="http://schemas.microsoft.com/office/powerpoint/2010/main" val="2213829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990600" y="2480987"/>
            <a:ext cx="16954500" cy="1702216"/>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None/>
            </a:pPr>
            <a:r>
              <a:rPr lang="en-US" sz="5600" dirty="0"/>
              <a:t>SEL as a Lever for Equity: </a:t>
            </a:r>
            <a:r>
              <a:rPr lang="en-US" sz="5600" b="0" i="1" u="none" strike="noStrike" cap="none" dirty="0">
                <a:solidFill>
                  <a:schemeClr val="dk1"/>
                </a:solidFill>
                <a:latin typeface="Calibri"/>
                <a:ea typeface="Calibri"/>
                <a:cs typeface="Calibri"/>
                <a:sym typeface="Calibri"/>
              </a:rPr>
              <a:t>SEL can help create caring, just, inclusive and healthy communities that support all students in reaching their fullest potential.</a:t>
            </a:r>
            <a:br>
              <a:rPr lang="en-US" sz="6400" b="1" i="0" u="none" strike="noStrike" cap="none" dirty="0">
                <a:solidFill>
                  <a:srgbClr val="FF0000"/>
                </a:solidFill>
                <a:latin typeface="Calibri"/>
                <a:ea typeface="Calibri"/>
                <a:cs typeface="Calibri"/>
                <a:sym typeface="Calibri"/>
              </a:rPr>
            </a:br>
            <a:endParaRPr sz="6400" b="1" i="1" u="none" strike="noStrike" cap="none" dirty="0">
              <a:solidFill>
                <a:srgbClr val="FF0000"/>
              </a:solidFill>
              <a:latin typeface="Calibri"/>
              <a:ea typeface="Calibri"/>
              <a:cs typeface="Calibri"/>
              <a:sym typeface="Calibri"/>
            </a:endParaRPr>
          </a:p>
        </p:txBody>
      </p:sp>
      <p:pic>
        <p:nvPicPr>
          <p:cNvPr id="267" name="Shape 267"/>
          <p:cNvPicPr preferRelativeResize="0"/>
          <p:nvPr/>
        </p:nvPicPr>
        <p:blipFill rotWithShape="1">
          <a:blip r:embed="rId3" cstate="screen">
            <a:alphaModFix/>
            <a:extLst>
              <a:ext uri="{28A0092B-C50C-407E-A947-70E740481C1C}">
                <a14:useLocalDpi xmlns:a14="http://schemas.microsoft.com/office/drawing/2010/main"/>
              </a:ext>
            </a:extLst>
          </a:blip>
          <a:srcRect t="6788" b="5959"/>
          <a:stretch/>
        </p:blipFill>
        <p:spPr>
          <a:xfrm>
            <a:off x="5657850" y="4183203"/>
            <a:ext cx="6653893" cy="5374747"/>
          </a:xfrm>
          <a:prstGeom prst="rect">
            <a:avLst/>
          </a:prstGeom>
          <a:noFill/>
          <a:ln>
            <a:noFill/>
          </a:ln>
        </p:spPr>
      </p:pic>
      <p:sp>
        <p:nvSpPr>
          <p:cNvPr id="268" name="Shape 268"/>
          <p:cNvSpPr txBox="1"/>
          <p:nvPr/>
        </p:nvSpPr>
        <p:spPr>
          <a:xfrm>
            <a:off x="598950" y="9508641"/>
            <a:ext cx="17208300" cy="3000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US" sz="5600" b="1" i="1" dirty="0">
                <a:solidFill>
                  <a:srgbClr val="FF0000"/>
                </a:solidFill>
                <a:latin typeface="Calibri"/>
                <a:ea typeface="Calibri"/>
                <a:cs typeface="Calibri"/>
                <a:sym typeface="Calibri"/>
              </a:rPr>
              <a:t>How can SEL help us create a more inclusive school and ensure all students have what they need to succeed?</a:t>
            </a:r>
            <a:endParaRPr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72"/>
          <p:cNvSpPr txBox="1">
            <a:spLocks noGrp="1"/>
          </p:cNvSpPr>
          <p:nvPr>
            <p:ph type="title"/>
          </p:nvPr>
        </p:nvSpPr>
        <p:spPr>
          <a:xfrm>
            <a:off x="876300" y="761885"/>
            <a:ext cx="14585400" cy="12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5151B"/>
              </a:buClr>
              <a:buSzPts val="4600"/>
              <a:buFont typeface="Calibri"/>
              <a:buNone/>
            </a:pPr>
            <a:r>
              <a:rPr lang="en-US" sz="4600">
                <a:solidFill>
                  <a:srgbClr val="15151B"/>
                </a:solidFill>
              </a:rPr>
              <a:t>SEL works:</a:t>
            </a:r>
            <a:br>
              <a:rPr lang="en-US" sz="4600">
                <a:solidFill>
                  <a:srgbClr val="15151B"/>
                </a:solidFill>
              </a:rPr>
            </a:br>
            <a:r>
              <a:rPr lang="en-US" sz="4600">
                <a:solidFill>
                  <a:srgbClr val="0078C0"/>
                </a:solidFill>
              </a:rPr>
              <a:t>Compelling national evidence</a:t>
            </a:r>
            <a:endParaRPr sz="4600">
              <a:solidFill>
                <a:srgbClr val="0078C0"/>
              </a:solidFill>
            </a:endParaRPr>
          </a:p>
        </p:txBody>
      </p:sp>
      <p:sp>
        <p:nvSpPr>
          <p:cNvPr id="463" name="Google Shape;463;p72"/>
          <p:cNvSpPr/>
          <p:nvPr/>
        </p:nvSpPr>
        <p:spPr>
          <a:xfrm>
            <a:off x="677608" y="452651"/>
            <a:ext cx="17153100" cy="1706400"/>
          </a:xfrm>
          <a:prstGeom prst="rect">
            <a:avLst/>
          </a:prstGeom>
          <a:noFill/>
          <a:ln>
            <a:noFill/>
          </a:ln>
        </p:spPr>
        <p:txBody>
          <a:bodyPr spcFirstLastPara="1" wrap="square" lIns="182850" tIns="91425" rIns="182850" bIns="91425" anchor="ctr" anchorCtr="0">
            <a:noAutofit/>
          </a:bodyPr>
          <a:lstStyle/>
          <a:p>
            <a:pPr marL="0" marR="0" lvl="0" indent="0" algn="l" rtl="0">
              <a:spcBef>
                <a:spcPts val="0"/>
              </a:spcBef>
              <a:spcAft>
                <a:spcPts val="0"/>
              </a:spcAft>
              <a:buNone/>
            </a:pPr>
            <a:endParaRPr sz="7200" b="1" i="0" u="none" strike="noStrike" cap="none">
              <a:solidFill>
                <a:srgbClr val="0070C0"/>
              </a:solidFill>
              <a:latin typeface="Century Gothic"/>
              <a:ea typeface="Century Gothic"/>
              <a:cs typeface="Century Gothic"/>
              <a:sym typeface="Century Gothic"/>
            </a:endParaRPr>
          </a:p>
        </p:txBody>
      </p:sp>
      <p:sp>
        <p:nvSpPr>
          <p:cNvPr id="464" name="Google Shape;464;p72"/>
          <p:cNvSpPr txBox="1"/>
          <p:nvPr/>
        </p:nvSpPr>
        <p:spPr>
          <a:xfrm>
            <a:off x="13563873" y="13138552"/>
            <a:ext cx="4265400" cy="729300"/>
          </a:xfrm>
          <a:prstGeom prst="rect">
            <a:avLst/>
          </a:prstGeom>
          <a:noFill/>
          <a:ln>
            <a:noFill/>
          </a:ln>
        </p:spPr>
        <p:txBody>
          <a:bodyPr spcFirstLastPara="1" wrap="square" lIns="182850" tIns="91425" rIns="182850" bIns="91425" anchor="t" anchorCtr="0">
            <a:noAutofit/>
          </a:bodyPr>
          <a:lstStyle/>
          <a:p>
            <a:pPr marL="0" marR="0" lvl="0" indent="0" algn="r" rtl="0">
              <a:spcBef>
                <a:spcPts val="0"/>
              </a:spcBef>
              <a:spcAft>
                <a:spcPts val="0"/>
              </a:spcAft>
              <a:buNone/>
            </a:pPr>
            <a:endParaRPr sz="2200" b="0" i="0" u="none" strike="noStrike" cap="none">
              <a:solidFill>
                <a:srgbClr val="000000"/>
              </a:solidFill>
              <a:latin typeface="Arial"/>
              <a:ea typeface="Arial"/>
              <a:cs typeface="Arial"/>
              <a:sym typeface="Arial"/>
            </a:endParaRPr>
          </a:p>
        </p:txBody>
      </p:sp>
      <p:grpSp>
        <p:nvGrpSpPr>
          <p:cNvPr id="465" name="Google Shape;465;p72"/>
          <p:cNvGrpSpPr/>
          <p:nvPr/>
        </p:nvGrpSpPr>
        <p:grpSpPr>
          <a:xfrm>
            <a:off x="1120033" y="4515805"/>
            <a:ext cx="1888979" cy="1772418"/>
            <a:chOff x="4267200" y="3200400"/>
            <a:chExt cx="3186000" cy="3202200"/>
          </a:xfrm>
        </p:grpSpPr>
        <p:sp>
          <p:nvSpPr>
            <p:cNvPr id="466" name="Google Shape;466;p72"/>
            <p:cNvSpPr/>
            <p:nvPr/>
          </p:nvSpPr>
          <p:spPr>
            <a:xfrm>
              <a:off x="4267200" y="3200400"/>
              <a:ext cx="3186000" cy="3202200"/>
            </a:xfrm>
            <a:prstGeom prst="donut">
              <a:avLst>
                <a:gd name="adj" fmla="val 10021"/>
              </a:avLst>
            </a:prstGeom>
            <a:solidFill>
              <a:srgbClr val="5EB345"/>
            </a:solidFill>
            <a:ln w="12700" cap="flat" cmpd="sng">
              <a:solidFill>
                <a:srgbClr val="5EB3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dk1"/>
                </a:solidFill>
                <a:latin typeface="Roboto"/>
                <a:ea typeface="Roboto"/>
                <a:cs typeface="Roboto"/>
                <a:sym typeface="Roboto"/>
              </a:endParaRPr>
            </a:p>
          </p:txBody>
        </p:sp>
        <p:sp>
          <p:nvSpPr>
            <p:cNvPr id="467" name="Google Shape;467;p72"/>
            <p:cNvSpPr/>
            <p:nvPr/>
          </p:nvSpPr>
          <p:spPr>
            <a:xfrm>
              <a:off x="5257800" y="3962400"/>
              <a:ext cx="1295400" cy="2133600"/>
            </a:xfrm>
            <a:prstGeom prst="upArrow">
              <a:avLst>
                <a:gd name="adj1" fmla="val 50000"/>
                <a:gd name="adj2" fmla="val 50000"/>
              </a:avLst>
            </a:prstGeom>
            <a:solidFill>
              <a:srgbClr val="5EB345"/>
            </a:solidFill>
            <a:ln w="12700" cap="flat" cmpd="sng">
              <a:solidFill>
                <a:srgbClr val="5EB34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Roboto"/>
                <a:ea typeface="Roboto"/>
                <a:cs typeface="Roboto"/>
                <a:sym typeface="Roboto"/>
              </a:endParaRPr>
            </a:p>
          </p:txBody>
        </p:sp>
      </p:grpSp>
      <p:grpSp>
        <p:nvGrpSpPr>
          <p:cNvPr id="468" name="Google Shape;468;p72"/>
          <p:cNvGrpSpPr/>
          <p:nvPr/>
        </p:nvGrpSpPr>
        <p:grpSpPr>
          <a:xfrm>
            <a:off x="9676945" y="4497057"/>
            <a:ext cx="1916379" cy="1905309"/>
            <a:chOff x="10433133" y="3200400"/>
            <a:chExt cx="3186000" cy="3202200"/>
          </a:xfrm>
        </p:grpSpPr>
        <p:sp>
          <p:nvSpPr>
            <p:cNvPr id="469" name="Google Shape;469;p72"/>
            <p:cNvSpPr/>
            <p:nvPr/>
          </p:nvSpPr>
          <p:spPr>
            <a:xfrm>
              <a:off x="10433133" y="3200400"/>
              <a:ext cx="3186000" cy="3202200"/>
            </a:xfrm>
            <a:prstGeom prst="donut">
              <a:avLst>
                <a:gd name="adj" fmla="val 10021"/>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dk1"/>
                </a:solidFill>
                <a:latin typeface="Roboto"/>
                <a:ea typeface="Roboto"/>
                <a:cs typeface="Roboto"/>
                <a:sym typeface="Roboto"/>
              </a:endParaRPr>
            </a:p>
          </p:txBody>
        </p:sp>
        <p:sp>
          <p:nvSpPr>
            <p:cNvPr id="470" name="Google Shape;470;p72"/>
            <p:cNvSpPr/>
            <p:nvPr/>
          </p:nvSpPr>
          <p:spPr>
            <a:xfrm rot="10800000" flipH="1">
              <a:off x="11378474" y="3429000"/>
              <a:ext cx="1295400" cy="2133600"/>
            </a:xfrm>
            <a:prstGeom prst="upArrow">
              <a:avLst>
                <a:gd name="adj1" fmla="val 50000"/>
                <a:gd name="adj2" fmla="val 50000"/>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Roboto"/>
                <a:ea typeface="Roboto"/>
                <a:cs typeface="Roboto"/>
                <a:sym typeface="Roboto"/>
              </a:endParaRPr>
            </a:p>
          </p:txBody>
        </p:sp>
      </p:grpSp>
      <p:sp>
        <p:nvSpPr>
          <p:cNvPr id="471" name="Google Shape;471;p72"/>
          <p:cNvSpPr txBox="1"/>
          <p:nvPr/>
        </p:nvSpPr>
        <p:spPr>
          <a:xfrm>
            <a:off x="3342010" y="4496950"/>
            <a:ext cx="6335400" cy="373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Better social-emotional skills</a:t>
            </a:r>
            <a:endParaRPr/>
          </a:p>
          <a:p>
            <a:pPr marL="342900" marR="0" lvl="0" indent="-342900" algn="l" rtl="0">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Improved attitudes about self, others, and school</a:t>
            </a:r>
            <a:endParaRPr/>
          </a:p>
          <a:p>
            <a:pPr marL="342900" marR="0" lvl="0" indent="-342900" algn="l" rtl="0">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Positive classroom behavior</a:t>
            </a:r>
            <a:endParaRPr/>
          </a:p>
          <a:p>
            <a:pPr marL="342900" marR="0" lvl="0" indent="-342900" algn="l" rtl="0">
              <a:spcBef>
                <a:spcPts val="800"/>
              </a:spcBef>
              <a:spcAft>
                <a:spcPts val="0"/>
              </a:spcAft>
              <a:buClr>
                <a:schemeClr val="accent4"/>
              </a:buClr>
              <a:buSzPts val="3000"/>
              <a:buFont typeface="Arial"/>
              <a:buChar char="•"/>
            </a:pPr>
            <a:r>
              <a:rPr lang="en-US" sz="3000" b="0" i="0" u="none" strike="noStrike" cap="none">
                <a:solidFill>
                  <a:schemeClr val="dk1"/>
                </a:solidFill>
                <a:latin typeface="Calibri"/>
                <a:ea typeface="Calibri"/>
                <a:cs typeface="Calibri"/>
                <a:sym typeface="Calibri"/>
              </a:rPr>
              <a:t>11 percentile-point gain on standardized achievement tests</a:t>
            </a:r>
            <a:endParaRPr/>
          </a:p>
          <a:p>
            <a:pPr marL="342900" marR="0" lvl="0" indent="-152400" algn="l" rtl="0">
              <a:spcBef>
                <a:spcPts val="800"/>
              </a:spcBef>
              <a:spcAft>
                <a:spcPts val="0"/>
              </a:spcAft>
              <a:buClr>
                <a:schemeClr val="accent4"/>
              </a:buClr>
              <a:buSzPts val="3000"/>
              <a:buFont typeface="Arial"/>
              <a:buNone/>
            </a:pPr>
            <a:endParaRPr sz="3000" b="0" i="0" u="none" strike="noStrike" cap="none">
              <a:solidFill>
                <a:schemeClr val="dk1"/>
              </a:solidFill>
              <a:latin typeface="Calibri"/>
              <a:ea typeface="Calibri"/>
              <a:cs typeface="Calibri"/>
              <a:sym typeface="Calibri"/>
            </a:endParaRPr>
          </a:p>
        </p:txBody>
      </p:sp>
      <p:sp>
        <p:nvSpPr>
          <p:cNvPr id="472" name="Google Shape;472;p72"/>
          <p:cNvSpPr txBox="1"/>
          <p:nvPr/>
        </p:nvSpPr>
        <p:spPr>
          <a:xfrm>
            <a:off x="11898768" y="4589415"/>
            <a:ext cx="5410200" cy="1682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Fewer conduct problems</a:t>
            </a:r>
            <a:endParaRPr/>
          </a:p>
          <a:p>
            <a:pPr marL="342900" marR="0" lvl="0" indent="-342900" algn="l" rtl="0">
              <a:spcBef>
                <a:spcPts val="80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Less emotional stress</a:t>
            </a:r>
            <a:endParaRPr/>
          </a:p>
          <a:p>
            <a:pPr marL="342900" marR="0" lvl="0" indent="-342900" algn="l" rtl="0">
              <a:spcBef>
                <a:spcPts val="800"/>
              </a:spcBef>
              <a:spcAft>
                <a:spcPts val="0"/>
              </a:spcAft>
              <a:buClr>
                <a:srgbClr val="FF0000"/>
              </a:buClr>
              <a:buSzPts val="3000"/>
              <a:buFont typeface="Arial"/>
              <a:buChar char="•"/>
            </a:pPr>
            <a:r>
              <a:rPr lang="en-US" sz="3000" b="0" i="0" u="none" strike="noStrike" cap="none">
                <a:solidFill>
                  <a:schemeClr val="dk1"/>
                </a:solidFill>
                <a:latin typeface="Calibri"/>
                <a:ea typeface="Calibri"/>
                <a:cs typeface="Calibri"/>
                <a:sym typeface="Calibri"/>
              </a:rPr>
              <a:t>Lower drug use</a:t>
            </a:r>
            <a:endParaRPr/>
          </a:p>
        </p:txBody>
      </p:sp>
      <p:sp>
        <p:nvSpPr>
          <p:cNvPr id="473" name="Google Shape;473;p72"/>
          <p:cNvSpPr txBox="1"/>
          <p:nvPr/>
        </p:nvSpPr>
        <p:spPr>
          <a:xfrm>
            <a:off x="5084" y="2743200"/>
            <a:ext cx="18288000" cy="1169700"/>
          </a:xfrm>
          <a:prstGeom prst="rect">
            <a:avLst/>
          </a:prstGeom>
          <a:solidFill>
            <a:srgbClr val="2264B1"/>
          </a:solidFill>
          <a:ln>
            <a:noFill/>
          </a:ln>
        </p:spPr>
        <p:txBody>
          <a:bodyPr spcFirstLastPara="1" wrap="square" lIns="91425" tIns="274300" rIns="91425" bIns="274300" anchor="t" anchorCtr="0">
            <a:noAutofit/>
          </a:bodyPr>
          <a:lstStyle/>
          <a:p>
            <a:pPr marL="159385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                          </a:t>
            </a:r>
            <a:r>
              <a:rPr lang="en-US" sz="4000" b="1" i="0" u="none" strike="noStrike" cap="none">
                <a:solidFill>
                  <a:schemeClr val="lt1"/>
                </a:solidFill>
                <a:latin typeface="Roboto"/>
                <a:ea typeface="Roboto"/>
                <a:cs typeface="Roboto"/>
                <a:sym typeface="Roboto"/>
              </a:rPr>
              <a:t>Science Links SEL to Student Gains:</a:t>
            </a:r>
            <a:r>
              <a:rPr lang="en-US" sz="4000" b="0" i="0" u="none" strike="noStrike" cap="none">
                <a:solidFill>
                  <a:schemeClr val="lt1"/>
                </a:solidFill>
                <a:latin typeface="Roboto"/>
                <a:ea typeface="Roboto"/>
                <a:cs typeface="Roboto"/>
                <a:sym typeface="Roboto"/>
              </a:rPr>
              <a:t> </a:t>
            </a:r>
            <a:endParaRPr/>
          </a:p>
        </p:txBody>
      </p:sp>
      <p:sp>
        <p:nvSpPr>
          <p:cNvPr id="474" name="Google Shape;474;p72"/>
          <p:cNvSpPr txBox="1"/>
          <p:nvPr/>
        </p:nvSpPr>
        <p:spPr>
          <a:xfrm>
            <a:off x="5084" y="8017650"/>
            <a:ext cx="18288000" cy="1169700"/>
          </a:xfrm>
          <a:prstGeom prst="rect">
            <a:avLst/>
          </a:prstGeom>
          <a:solidFill>
            <a:srgbClr val="2264B1"/>
          </a:solidFill>
          <a:ln>
            <a:noFill/>
          </a:ln>
        </p:spPr>
        <p:txBody>
          <a:bodyPr spcFirstLastPara="1" wrap="square" lIns="91425" tIns="274300" rIns="91425" bIns="274300" anchor="t" anchorCtr="0">
            <a:noAutofit/>
          </a:bodyPr>
          <a:lstStyle/>
          <a:p>
            <a:pPr marL="1593850" marR="0" lvl="0" indent="0" algn="l" rtl="0">
              <a:spcBef>
                <a:spcPts val="0"/>
              </a:spcBef>
              <a:spcAft>
                <a:spcPts val="0"/>
              </a:spcAft>
              <a:buNone/>
            </a:pPr>
            <a:r>
              <a:rPr lang="en-US" sz="4000" b="1" i="0" u="none" strike="noStrike" cap="none">
                <a:solidFill>
                  <a:schemeClr val="lt1"/>
                </a:solidFill>
                <a:latin typeface="Calibri"/>
                <a:ea typeface="Calibri"/>
                <a:cs typeface="Calibri"/>
                <a:sym typeface="Calibri"/>
              </a:rPr>
              <a:t>                                             …and adults benefit too</a:t>
            </a:r>
            <a:endParaRPr/>
          </a:p>
        </p:txBody>
      </p:sp>
      <p:sp>
        <p:nvSpPr>
          <p:cNvPr id="475" name="Google Shape;475;p72"/>
          <p:cNvSpPr txBox="1"/>
          <p:nvPr/>
        </p:nvSpPr>
        <p:spPr>
          <a:xfrm>
            <a:off x="3331124" y="9614936"/>
            <a:ext cx="5965200" cy="3426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0" i="0" u="none" strike="noStrike" cap="none">
                <a:solidFill>
                  <a:schemeClr val="dk1"/>
                </a:solidFill>
                <a:latin typeface="Calibri"/>
                <a:ea typeface="Calibri"/>
                <a:cs typeface="Calibri"/>
                <a:sym typeface="Calibri"/>
              </a:rPr>
              <a:t>Teachers who possess social and emotional competencies are </a:t>
            </a:r>
            <a:r>
              <a:rPr lang="en-US" sz="3000" b="1" i="0" u="none" strike="noStrike" cap="none">
                <a:solidFill>
                  <a:schemeClr val="dk1"/>
                </a:solidFill>
                <a:latin typeface="Calibri"/>
                <a:ea typeface="Calibri"/>
                <a:cs typeface="Calibri"/>
                <a:sym typeface="Calibri"/>
              </a:rPr>
              <a:t>more likely to stay in the classroom longer</a:t>
            </a:r>
            <a:r>
              <a:rPr lang="en-US" sz="3000" b="0" i="0" u="none" strike="noStrike" cap="none">
                <a:solidFill>
                  <a:schemeClr val="dk1"/>
                </a:solidFill>
                <a:latin typeface="Calibri"/>
                <a:ea typeface="Calibri"/>
                <a:cs typeface="Calibri"/>
                <a:sym typeface="Calibri"/>
              </a:rPr>
              <a:t> because they’re able to work more effectively with challenging students —one of the main causes of burnout.</a:t>
            </a:r>
            <a:endParaRPr/>
          </a:p>
          <a:p>
            <a:pPr marL="342900" marR="0" lvl="0" indent="-152400" algn="l" rtl="0">
              <a:spcBef>
                <a:spcPts val="800"/>
              </a:spcBef>
              <a:spcAft>
                <a:spcPts val="0"/>
              </a:spcAft>
              <a:buClr>
                <a:schemeClr val="accent4"/>
              </a:buClr>
              <a:buSzPts val="3000"/>
              <a:buFont typeface="Arial"/>
              <a:buNone/>
            </a:pPr>
            <a:endParaRPr sz="3000" b="0" i="0" u="none" strike="noStrike" cap="none">
              <a:solidFill>
                <a:schemeClr val="dk1"/>
              </a:solidFill>
              <a:latin typeface="Calibri"/>
              <a:ea typeface="Calibri"/>
              <a:cs typeface="Calibri"/>
              <a:sym typeface="Calibri"/>
            </a:endParaRPr>
          </a:p>
        </p:txBody>
      </p:sp>
      <p:pic>
        <p:nvPicPr>
          <p:cNvPr id="476" name="Google Shape;476;p72" descr="Clock"/>
          <p:cNvPicPr preferRelativeResize="0"/>
          <p:nvPr/>
        </p:nvPicPr>
        <p:blipFill rotWithShape="1">
          <a:blip r:embed="rId3">
            <a:alphaModFix/>
          </a:blip>
          <a:srcRect/>
          <a:stretch/>
        </p:blipFill>
        <p:spPr>
          <a:xfrm>
            <a:off x="1018230" y="9407814"/>
            <a:ext cx="2151244" cy="2151244"/>
          </a:xfrm>
          <a:prstGeom prst="rect">
            <a:avLst/>
          </a:prstGeom>
          <a:noFill/>
          <a:ln>
            <a:noFill/>
          </a:ln>
        </p:spPr>
      </p:pic>
      <p:sp>
        <p:nvSpPr>
          <p:cNvPr id="477" name="Google Shape;477;p72"/>
          <p:cNvSpPr/>
          <p:nvPr/>
        </p:nvSpPr>
        <p:spPr>
          <a:xfrm>
            <a:off x="12120879" y="9506448"/>
            <a:ext cx="5708400" cy="332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0" i="0" u="none" strike="noStrike" cap="none">
                <a:solidFill>
                  <a:schemeClr val="dk1"/>
                </a:solidFill>
                <a:latin typeface="Calibri"/>
                <a:ea typeface="Calibri"/>
                <a:cs typeface="Calibri"/>
                <a:sym typeface="Calibri"/>
              </a:rPr>
              <a:t>Statistically significant associations between measured social-emotional skills in kindergarten and key young adult outcomes across multiple domains of </a:t>
            </a:r>
            <a:r>
              <a:rPr lang="en-US" sz="3000" b="1" i="0" u="none" strike="noStrike" cap="none">
                <a:solidFill>
                  <a:schemeClr val="dk1"/>
                </a:solidFill>
                <a:latin typeface="Calibri"/>
                <a:ea typeface="Calibri"/>
                <a:cs typeface="Calibri"/>
                <a:sym typeface="Calibri"/>
              </a:rPr>
              <a:t>education, employment, criminal activity, substance use, and mental health</a:t>
            </a:r>
            <a:r>
              <a:rPr lang="en-US" sz="3000" b="0" i="0" u="none" strike="noStrike" cap="none">
                <a:solidFill>
                  <a:schemeClr val="dk1"/>
                </a:solidFill>
                <a:latin typeface="Calibri"/>
                <a:ea typeface="Calibri"/>
                <a:cs typeface="Calibri"/>
                <a:sym typeface="Calibri"/>
              </a:rPr>
              <a:t>.</a:t>
            </a:r>
            <a:r>
              <a:rPr lang="en-US" sz="3000" b="0" i="1" u="none" strike="noStrike" cap="none">
                <a:solidFill>
                  <a:schemeClr val="dk1"/>
                </a:solidFill>
                <a:latin typeface="Calibri"/>
                <a:ea typeface="Calibri"/>
                <a:cs typeface="Calibri"/>
                <a:sym typeface="Calibri"/>
              </a:rPr>
              <a:t> </a:t>
            </a:r>
            <a:endParaRPr sz="3000" b="0" i="0" u="none" strike="noStrike" cap="none">
              <a:solidFill>
                <a:schemeClr val="dk1"/>
              </a:solidFill>
              <a:latin typeface="Calibri"/>
              <a:ea typeface="Calibri"/>
              <a:cs typeface="Calibri"/>
              <a:sym typeface="Calibri"/>
            </a:endParaRPr>
          </a:p>
        </p:txBody>
      </p:sp>
      <p:pic>
        <p:nvPicPr>
          <p:cNvPr id="478" name="Google Shape;478;p72" descr="Brain in head"/>
          <p:cNvPicPr preferRelativeResize="0"/>
          <p:nvPr/>
        </p:nvPicPr>
        <p:blipFill rotWithShape="1">
          <a:blip r:embed="rId4">
            <a:alphaModFix/>
          </a:blip>
          <a:srcRect/>
          <a:stretch/>
        </p:blipFill>
        <p:spPr>
          <a:xfrm>
            <a:off x="9841368" y="9478294"/>
            <a:ext cx="2057400" cy="2057400"/>
          </a:xfrm>
          <a:prstGeom prst="rect">
            <a:avLst/>
          </a:prstGeom>
          <a:noFill/>
          <a:ln>
            <a:noFill/>
          </a:ln>
        </p:spPr>
      </p:pic>
    </p:spTree>
    <p:extLst>
      <p:ext uri="{BB962C8B-B14F-4D97-AF65-F5344CB8AC3E}">
        <p14:creationId xmlns:p14="http://schemas.microsoft.com/office/powerpoint/2010/main" val="266404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00800" cy="13716000"/>
          </a:xfrm>
          <a:prstGeom prst="rect">
            <a:avLst/>
          </a:prstGeom>
          <a:solidFill>
            <a:srgbClr val="253746">
              <a:alpha val="64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grpSp>
        <p:nvGrpSpPr>
          <p:cNvPr id="9" name="Group 8"/>
          <p:cNvGrpSpPr/>
          <p:nvPr/>
        </p:nvGrpSpPr>
        <p:grpSpPr>
          <a:xfrm>
            <a:off x="768350" y="3733800"/>
            <a:ext cx="4864100" cy="5867400"/>
            <a:chOff x="6711950" y="4457700"/>
            <a:chExt cx="4864100" cy="5867400"/>
          </a:xfrm>
        </p:grpSpPr>
        <p:sp>
          <p:nvSpPr>
            <p:cNvPr id="10" name="TextBox 9"/>
            <p:cNvSpPr txBox="1"/>
            <p:nvPr/>
          </p:nvSpPr>
          <p:spPr>
            <a:xfrm>
              <a:off x="6863443" y="4621054"/>
              <a:ext cx="4561114" cy="5632311"/>
            </a:xfrm>
            <a:prstGeom prst="rect">
              <a:avLst/>
            </a:prstGeom>
            <a:noFill/>
          </p:spPr>
          <p:txBody>
            <a:bodyPr wrap="square" rtlCol="0">
              <a:spAutoFit/>
            </a:bodyPr>
            <a:lstStyle/>
            <a:p>
              <a:pPr algn="ctr"/>
              <a:r>
                <a:rPr lang="en-US" sz="7200" dirty="0">
                  <a:solidFill>
                    <a:schemeClr val="bg2"/>
                  </a:solidFill>
                  <a:effectLst>
                    <a:outerShdw blurRad="50800" dist="38100" dir="2700000" algn="tl" rotWithShape="0">
                      <a:prstClr val="black">
                        <a:alpha val="40000"/>
                      </a:prstClr>
                    </a:outerShdw>
                  </a:effectLst>
                  <a:ea typeface="Roboto Condensed" panose="02000000000000000000" pitchFamily="2" charset="0"/>
                  <a:cs typeface="Calibri"/>
                </a:rPr>
                <a:t>Demand is at an all- time high in every sector</a:t>
              </a:r>
              <a:endParaRPr lang="ru-RU" sz="7200" dirty="0">
                <a:solidFill>
                  <a:schemeClr val="bg2"/>
                </a:solidFill>
                <a:effectLst>
                  <a:outerShdw blurRad="50800" dist="38100" dir="2700000" algn="tl" rotWithShape="0">
                    <a:prstClr val="black">
                      <a:alpha val="40000"/>
                    </a:prstClr>
                  </a:outerShdw>
                </a:effectLst>
                <a:ea typeface="Lato Semibold" panose="020F0502020204030203" pitchFamily="34" charset="0"/>
                <a:cs typeface="Calibri"/>
              </a:endParaRPr>
            </a:p>
          </p:txBody>
        </p:sp>
        <p:grpSp>
          <p:nvGrpSpPr>
            <p:cNvPr id="11" name="Group 10"/>
            <p:cNvGrpSpPr/>
            <p:nvPr/>
          </p:nvGrpSpPr>
          <p:grpSpPr>
            <a:xfrm>
              <a:off x="6711950" y="4457700"/>
              <a:ext cx="685800" cy="685800"/>
              <a:chOff x="6324600" y="4114799"/>
              <a:chExt cx="685800" cy="685800"/>
            </a:xfrm>
          </p:grpSpPr>
          <p:cxnSp>
            <p:nvCxnSpPr>
              <p:cNvPr id="15" name="Straight Connector 14"/>
              <p:cNvCxnSpPr/>
              <p:nvPr/>
            </p:nvCxnSpPr>
            <p:spPr>
              <a:xfrm flipV="1">
                <a:off x="6324600" y="4114799"/>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324600" y="4114799"/>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rot="10800000">
              <a:off x="10890250" y="9639300"/>
              <a:ext cx="685800" cy="685800"/>
              <a:chOff x="6324600" y="-381001"/>
              <a:chExt cx="685800" cy="685800"/>
            </a:xfrm>
          </p:grpSpPr>
          <p:cxnSp>
            <p:nvCxnSpPr>
              <p:cNvPr id="13" name="Straight Connector 12"/>
              <p:cNvCxnSpPr/>
              <p:nvPr/>
            </p:nvCxnSpPr>
            <p:spPr>
              <a:xfrm flipV="1">
                <a:off x="6324600" y="-381001"/>
                <a:ext cx="0" cy="68580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24600" y="-381001"/>
                <a:ext cx="685800" cy="0"/>
              </a:xfrm>
              <a:prstGeom prst="line">
                <a:avLst/>
              </a:prstGeom>
              <a:ln w="38100" cap="sq">
                <a:solidFill>
                  <a:schemeClr val="bg2"/>
                </a:solidFill>
                <a:beve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60" name="Group 59"/>
          <p:cNvGrpSpPr/>
          <p:nvPr/>
        </p:nvGrpSpPr>
        <p:grpSpPr>
          <a:xfrm>
            <a:off x="6934200" y="228600"/>
            <a:ext cx="10591800" cy="2215991"/>
            <a:chOff x="3276600" y="3205810"/>
            <a:chExt cx="10363200" cy="1944034"/>
          </a:xfrm>
        </p:grpSpPr>
        <p:sp>
          <p:nvSpPr>
            <p:cNvPr id="70" name="Freeform 29"/>
            <p:cNvSpPr>
              <a:spLocks noEditPoints="1"/>
            </p:cNvSpPr>
            <p:nvPr/>
          </p:nvSpPr>
          <p:spPr bwMode="auto">
            <a:xfrm>
              <a:off x="3276600" y="3298531"/>
              <a:ext cx="914400" cy="914400"/>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71" name="TextBox 70"/>
            <p:cNvSpPr txBox="1"/>
            <p:nvPr/>
          </p:nvSpPr>
          <p:spPr>
            <a:xfrm>
              <a:off x="4419600" y="3205810"/>
              <a:ext cx="9220200" cy="1944034"/>
            </a:xfrm>
            <a:prstGeom prst="rect">
              <a:avLst/>
            </a:prstGeom>
            <a:noFill/>
          </p:spPr>
          <p:txBody>
            <a:bodyPr wrap="square" rtlCol="0">
              <a:spAutoFit/>
            </a:bodyPr>
            <a:lstStyle/>
            <a:p>
              <a:r>
                <a:rPr lang="en-US" sz="4000" b="1" dirty="0">
                  <a:solidFill>
                    <a:srgbClr val="0070C0"/>
                  </a:solidFill>
                  <a:cs typeface="Calibri"/>
                </a:rPr>
                <a:t>public  </a:t>
              </a:r>
              <a:br>
                <a:rPr lang="en-US" sz="3600" b="1" dirty="0">
                  <a:solidFill>
                    <a:srgbClr val="0070C0">
                      <a:alpha val="75000"/>
                    </a:srgbClr>
                  </a:solidFill>
                </a:rPr>
              </a:br>
              <a:r>
                <a:rPr lang="en-US" sz="2800" dirty="0">
                  <a:solidFill>
                    <a:schemeClr val="bg1">
                      <a:lumMod val="50000"/>
                    </a:schemeClr>
                  </a:solidFill>
                  <a:cs typeface="Calibri"/>
                </a:rPr>
                <a:t>Most important factor in school quality: </a:t>
              </a:r>
              <a:r>
                <a:rPr lang="en-US" sz="2800" dirty="0">
                  <a:solidFill>
                    <a:srgbClr val="0070C0"/>
                  </a:solidFill>
                  <a:cs typeface="Calibri"/>
                </a:rPr>
                <a:t>teach cooperation, respect, problem solving</a:t>
              </a:r>
            </a:p>
            <a:p>
              <a:pPr algn="r"/>
              <a:r>
                <a:rPr lang="en-US" sz="1400" i="1" dirty="0">
                  <a:solidFill>
                    <a:srgbClr val="253746">
                      <a:alpha val="74000"/>
                    </a:srgbClr>
                  </a:solidFill>
                  <a:cs typeface="Calibri"/>
                </a:rPr>
                <a:t>PDK Poll, 2017</a:t>
              </a:r>
            </a:p>
            <a:p>
              <a:endParaRPr lang="uk-UA" sz="2800" b="1" dirty="0">
                <a:solidFill>
                  <a:srgbClr val="0070C0">
                    <a:alpha val="75000"/>
                  </a:srgbClr>
                </a:solidFill>
              </a:endParaRPr>
            </a:p>
          </p:txBody>
        </p:sp>
      </p:grpSp>
      <p:sp>
        <p:nvSpPr>
          <p:cNvPr id="69" name="TextBox 68"/>
          <p:cNvSpPr txBox="1"/>
          <p:nvPr/>
        </p:nvSpPr>
        <p:spPr>
          <a:xfrm>
            <a:off x="8102413" y="2076879"/>
            <a:ext cx="9423587" cy="1785104"/>
          </a:xfrm>
          <a:prstGeom prst="rect">
            <a:avLst/>
          </a:prstGeom>
          <a:noFill/>
        </p:spPr>
        <p:txBody>
          <a:bodyPr wrap="square" rtlCol="0">
            <a:spAutoFit/>
          </a:bodyPr>
          <a:lstStyle/>
          <a:p>
            <a:r>
              <a:rPr lang="en-US" sz="4000" b="1" dirty="0">
                <a:solidFill>
                  <a:srgbClr val="0070C0"/>
                </a:solidFill>
              </a:rPr>
              <a:t>employers</a:t>
            </a:r>
            <a:br>
              <a:rPr lang="en-US" sz="3600" dirty="0">
                <a:solidFill>
                  <a:srgbClr val="253746">
                    <a:alpha val="75000"/>
                  </a:srgbClr>
                </a:solidFill>
              </a:rPr>
            </a:br>
            <a:r>
              <a:rPr lang="en-US" sz="2800" dirty="0">
                <a:solidFill>
                  <a:srgbClr val="253746">
                    <a:alpha val="75000"/>
                  </a:srgbClr>
                </a:solidFill>
                <a:cs typeface="Calibri"/>
              </a:rPr>
              <a:t>growth in jobs that require </a:t>
            </a:r>
            <a:r>
              <a:rPr lang="en-US" sz="2800" dirty="0">
                <a:solidFill>
                  <a:srgbClr val="0078C0"/>
                </a:solidFill>
                <a:cs typeface="Calibri"/>
              </a:rPr>
              <a:t>mastery of SEL skills outpaced growth of all other jobs</a:t>
            </a:r>
          </a:p>
          <a:p>
            <a:pPr algn="r"/>
            <a:r>
              <a:rPr lang="en-US" sz="1400" i="1" dirty="0">
                <a:solidFill>
                  <a:schemeClr val="tx1">
                    <a:lumMod val="50000"/>
                    <a:alpha val="74000"/>
                  </a:schemeClr>
                </a:solidFill>
                <a:cs typeface="Calibri"/>
              </a:rPr>
              <a:t>National Bureau of Economic Research, 2015</a:t>
            </a:r>
          </a:p>
        </p:txBody>
      </p:sp>
      <p:sp>
        <p:nvSpPr>
          <p:cNvPr id="67" name="TextBox 66"/>
          <p:cNvSpPr txBox="1"/>
          <p:nvPr/>
        </p:nvSpPr>
        <p:spPr>
          <a:xfrm>
            <a:off x="8102413" y="3820950"/>
            <a:ext cx="9423587" cy="2739211"/>
          </a:xfrm>
          <a:prstGeom prst="rect">
            <a:avLst/>
          </a:prstGeom>
          <a:noFill/>
        </p:spPr>
        <p:txBody>
          <a:bodyPr wrap="square" rtlCol="0">
            <a:spAutoFit/>
          </a:bodyPr>
          <a:lstStyle/>
          <a:p>
            <a:r>
              <a:rPr lang="en-US" sz="4000" b="1" dirty="0">
                <a:solidFill>
                  <a:srgbClr val="0070C0"/>
                </a:solidFill>
                <a:cs typeface="Calibri"/>
              </a:rPr>
              <a:t>district personnel</a:t>
            </a:r>
            <a:r>
              <a:rPr lang="en-US" sz="4000" dirty="0">
                <a:solidFill>
                  <a:schemeClr val="bg1">
                    <a:lumMod val="50000"/>
                  </a:schemeClr>
                </a:solidFill>
                <a:cs typeface="Calibri"/>
              </a:rPr>
              <a:t> </a:t>
            </a:r>
            <a:br>
              <a:rPr lang="en-US" sz="4000" dirty="0">
                <a:solidFill>
                  <a:schemeClr val="bg1">
                    <a:lumMod val="50000"/>
                  </a:schemeClr>
                </a:solidFill>
                <a:cs typeface="Calibri"/>
              </a:rPr>
            </a:br>
            <a:r>
              <a:rPr lang="en-US" sz="2800" dirty="0">
                <a:solidFill>
                  <a:schemeClr val="bg1">
                    <a:lumMod val="50000"/>
                  </a:schemeClr>
                </a:solidFill>
                <a:cs typeface="Calibri"/>
              </a:rPr>
              <a:t>strong consensus among school/district administrators: </a:t>
            </a:r>
            <a:r>
              <a:rPr lang="en-US" sz="2800" dirty="0">
                <a:solidFill>
                  <a:srgbClr val="0070C0"/>
                </a:solidFill>
                <a:cs typeface="Calibri"/>
              </a:rPr>
              <a:t>SEL skills are important &amp; should be taught in schools to all students</a:t>
            </a:r>
            <a:br>
              <a:rPr lang="en-US" sz="2800" dirty="0">
                <a:solidFill>
                  <a:srgbClr val="0070C0"/>
                </a:solidFill>
                <a:cs typeface="Calibri"/>
              </a:rPr>
            </a:br>
            <a:r>
              <a:rPr lang="en-US" sz="2400" dirty="0">
                <a:solidFill>
                  <a:srgbClr val="0070C0"/>
                </a:solidFill>
              </a:rPr>
              <a:t>                                                                                    </a:t>
            </a:r>
            <a:r>
              <a:rPr lang="en-US" sz="1400" i="1" dirty="0">
                <a:solidFill>
                  <a:schemeClr val="tx1">
                    <a:lumMod val="50000"/>
                    <a:alpha val="74000"/>
                  </a:schemeClr>
                </a:solidFill>
                <a:cs typeface="Calibri"/>
              </a:rPr>
              <a:t>Ready to Lead </a:t>
            </a:r>
            <a:r>
              <a:rPr lang="en-US" sz="1400" i="1" dirty="0">
                <a:solidFill>
                  <a:schemeClr val="tx1">
                    <a:lumMod val="50000"/>
                    <a:alpha val="74000"/>
                  </a:schemeClr>
                </a:solidFill>
                <a:latin typeface="Calibri"/>
                <a:cs typeface="Calibri"/>
              </a:rPr>
              <a:t>survey, 2017</a:t>
            </a:r>
          </a:p>
          <a:p>
            <a:endParaRPr lang="uk-UA" sz="2400" b="1" dirty="0">
              <a:solidFill>
                <a:srgbClr val="0070C0"/>
              </a:solidFill>
              <a:latin typeface="+mj-lt"/>
            </a:endParaRPr>
          </a:p>
        </p:txBody>
      </p:sp>
      <p:sp>
        <p:nvSpPr>
          <p:cNvPr id="65" name="TextBox 64"/>
          <p:cNvSpPr txBox="1"/>
          <p:nvPr/>
        </p:nvSpPr>
        <p:spPr>
          <a:xfrm>
            <a:off x="8102413" y="7696200"/>
            <a:ext cx="9423587" cy="1785104"/>
          </a:xfrm>
          <a:prstGeom prst="rect">
            <a:avLst/>
          </a:prstGeom>
          <a:noFill/>
        </p:spPr>
        <p:txBody>
          <a:bodyPr wrap="square" rtlCol="0">
            <a:spAutoFit/>
          </a:bodyPr>
          <a:lstStyle/>
          <a:p>
            <a:r>
              <a:rPr lang="en-US" sz="4000" b="1" dirty="0">
                <a:solidFill>
                  <a:srgbClr val="0070C0"/>
                </a:solidFill>
                <a:cs typeface="Calibri"/>
              </a:rPr>
              <a:t>teachers</a:t>
            </a:r>
          </a:p>
          <a:p>
            <a:r>
              <a:rPr lang="en-US" sz="2800" dirty="0">
                <a:solidFill>
                  <a:srgbClr val="253746">
                    <a:alpha val="74000"/>
                  </a:srgbClr>
                </a:solidFill>
                <a:cs typeface="Calibri"/>
              </a:rPr>
              <a:t>93% of teachers want </a:t>
            </a:r>
            <a:r>
              <a:rPr lang="en-US" sz="2800" dirty="0">
                <a:solidFill>
                  <a:srgbClr val="0078C0"/>
                </a:solidFill>
                <a:cs typeface="Calibri"/>
              </a:rPr>
              <a:t>a greater focus on social and emotional learning</a:t>
            </a:r>
            <a:r>
              <a:rPr lang="en-US" sz="2800" i="1" dirty="0">
                <a:solidFill>
                  <a:schemeClr val="tx1">
                    <a:alpha val="75000"/>
                  </a:schemeClr>
                </a:solidFill>
                <a:cs typeface="Calibri"/>
              </a:rPr>
              <a:t> </a:t>
            </a:r>
          </a:p>
          <a:p>
            <a:pPr algn="r"/>
            <a:r>
              <a:rPr lang="en-US" sz="1400" i="1" dirty="0">
                <a:solidFill>
                  <a:schemeClr val="tx1">
                    <a:alpha val="75000"/>
                  </a:schemeClr>
                </a:solidFill>
                <a:latin typeface="Calibri"/>
                <a:cs typeface="Calibri"/>
              </a:rPr>
              <a:t>Missing Piece survey, 2013</a:t>
            </a:r>
            <a:endParaRPr lang="uk-UA" sz="1400" dirty="0">
              <a:solidFill>
                <a:srgbClr val="0078C0"/>
              </a:solidFill>
              <a:latin typeface="Calibri"/>
              <a:cs typeface="Calibri"/>
            </a:endParaRPr>
          </a:p>
        </p:txBody>
      </p:sp>
      <p:sp>
        <p:nvSpPr>
          <p:cNvPr id="73" name="TextBox 72"/>
          <p:cNvSpPr txBox="1"/>
          <p:nvPr/>
        </p:nvSpPr>
        <p:spPr>
          <a:xfrm>
            <a:off x="8102413" y="9372600"/>
            <a:ext cx="9956987" cy="2492990"/>
          </a:xfrm>
          <a:prstGeom prst="rect">
            <a:avLst/>
          </a:prstGeom>
          <a:noFill/>
        </p:spPr>
        <p:txBody>
          <a:bodyPr wrap="square" rtlCol="0">
            <a:spAutoFit/>
          </a:bodyPr>
          <a:lstStyle/>
          <a:p>
            <a:r>
              <a:rPr lang="en-US" sz="4000" b="1" dirty="0">
                <a:solidFill>
                  <a:srgbClr val="0078C0"/>
                </a:solidFill>
                <a:cs typeface="Calibri"/>
              </a:rPr>
              <a:t>parents</a:t>
            </a:r>
          </a:p>
          <a:p>
            <a:r>
              <a:rPr lang="en-US" sz="2800" dirty="0">
                <a:solidFill>
                  <a:srgbClr val="0078C0"/>
                </a:solidFill>
                <a:cs typeface="Calibri"/>
              </a:rPr>
              <a:t>3 out of 5 </a:t>
            </a:r>
            <a:r>
              <a:rPr lang="en-US" sz="2800" dirty="0">
                <a:solidFill>
                  <a:srgbClr val="0078C0">
                    <a:alpha val="75000"/>
                  </a:srgbClr>
                </a:solidFill>
                <a:cs typeface="Calibri"/>
              </a:rPr>
              <a:t>give</a:t>
            </a:r>
            <a:r>
              <a:rPr lang="en-US" sz="2800" dirty="0">
                <a:solidFill>
                  <a:srgbClr val="253746">
                    <a:alpha val="75000"/>
                  </a:srgbClr>
                </a:solidFill>
                <a:cs typeface="Calibri"/>
              </a:rPr>
              <a:t> </a:t>
            </a:r>
            <a:r>
              <a:rPr lang="en-US" sz="2800" dirty="0">
                <a:solidFill>
                  <a:srgbClr val="0070C0"/>
                </a:solidFill>
                <a:cs typeface="Calibri"/>
              </a:rPr>
              <a:t>greater importance to their children being happy &amp; not overly stressed, </a:t>
            </a:r>
            <a:r>
              <a:rPr lang="en-US" sz="2800" dirty="0">
                <a:solidFill>
                  <a:schemeClr val="tx1">
                    <a:alpha val="75000"/>
                  </a:schemeClr>
                </a:solidFill>
                <a:cs typeface="Calibri"/>
              </a:rPr>
              <a:t>than doing well in school</a:t>
            </a:r>
            <a:r>
              <a:rPr lang="en-US" sz="2400" dirty="0"/>
              <a:t>			                                             </a:t>
            </a:r>
            <a:r>
              <a:rPr lang="en-US" sz="1400" i="1" dirty="0">
                <a:solidFill>
                  <a:schemeClr val="tx1">
                    <a:alpha val="75000"/>
                  </a:schemeClr>
                </a:solidFill>
                <a:cs typeface="Calibri"/>
              </a:rPr>
              <a:t>Learning Heroes Parent Survey</a:t>
            </a:r>
            <a:r>
              <a:rPr lang="en-US" sz="1400" i="1" dirty="0">
                <a:solidFill>
                  <a:schemeClr val="tx1">
                    <a:alpha val="75000"/>
                  </a:schemeClr>
                </a:solidFill>
                <a:latin typeface="Calibri"/>
                <a:cs typeface="Calibri"/>
              </a:rPr>
              <a:t>, 2017</a:t>
            </a:r>
          </a:p>
          <a:p>
            <a:endParaRPr lang="uk-UA" sz="3600" dirty="0">
              <a:solidFill>
                <a:srgbClr val="253746">
                  <a:alpha val="75000"/>
                </a:srgbClr>
              </a:solidFill>
              <a:latin typeface="+mj-lt"/>
            </a:endParaRPr>
          </a:p>
        </p:txBody>
      </p:sp>
      <p:sp>
        <p:nvSpPr>
          <p:cNvPr id="28" name="Freeform 29"/>
          <p:cNvSpPr>
            <a:spLocks noEditPoints="1"/>
          </p:cNvSpPr>
          <p:nvPr/>
        </p:nvSpPr>
        <p:spPr bwMode="auto">
          <a:xfrm>
            <a:off x="6858000" y="208689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9" name="Freeform 29"/>
          <p:cNvSpPr>
            <a:spLocks noEditPoints="1"/>
          </p:cNvSpPr>
          <p:nvPr/>
        </p:nvSpPr>
        <p:spPr bwMode="auto">
          <a:xfrm>
            <a:off x="6858000" y="383949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30" name="Freeform 29"/>
          <p:cNvSpPr>
            <a:spLocks noEditPoints="1"/>
          </p:cNvSpPr>
          <p:nvPr/>
        </p:nvSpPr>
        <p:spPr bwMode="auto">
          <a:xfrm>
            <a:off x="6934200" y="79248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31" name="Freeform 29"/>
          <p:cNvSpPr>
            <a:spLocks noEditPoints="1"/>
          </p:cNvSpPr>
          <p:nvPr/>
        </p:nvSpPr>
        <p:spPr bwMode="auto">
          <a:xfrm>
            <a:off x="6934200" y="96012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2" name="TextBox 21"/>
          <p:cNvSpPr txBox="1"/>
          <p:nvPr/>
        </p:nvSpPr>
        <p:spPr>
          <a:xfrm>
            <a:off x="8102413" y="5867400"/>
            <a:ext cx="9423587" cy="2308324"/>
          </a:xfrm>
          <a:prstGeom prst="rect">
            <a:avLst/>
          </a:prstGeom>
          <a:noFill/>
        </p:spPr>
        <p:txBody>
          <a:bodyPr wrap="square" rtlCol="0">
            <a:spAutoFit/>
          </a:bodyPr>
          <a:lstStyle/>
          <a:p>
            <a:r>
              <a:rPr lang="en-US" sz="4000" b="1" dirty="0">
                <a:solidFill>
                  <a:srgbClr val="0070C0"/>
                </a:solidFill>
                <a:cs typeface="Calibri"/>
              </a:rPr>
              <a:t>principals</a:t>
            </a:r>
            <a:br>
              <a:rPr lang="en-US" sz="4000" dirty="0">
                <a:solidFill>
                  <a:schemeClr val="bg1">
                    <a:lumMod val="50000"/>
                  </a:schemeClr>
                </a:solidFill>
                <a:cs typeface="Calibri"/>
              </a:rPr>
            </a:br>
            <a:r>
              <a:rPr lang="en-US" sz="2800" dirty="0">
                <a:solidFill>
                  <a:schemeClr val="bg1">
                    <a:lumMod val="50000"/>
                  </a:schemeClr>
                </a:solidFill>
                <a:cs typeface="Calibri"/>
              </a:rPr>
              <a:t>95% are committed to developing </a:t>
            </a:r>
            <a:r>
              <a:rPr lang="en-US" sz="2800" dirty="0">
                <a:solidFill>
                  <a:srgbClr val="0070C0"/>
                </a:solidFill>
                <a:cs typeface="Calibri"/>
              </a:rPr>
              <a:t>students’ social and emotional skills in their schools </a:t>
            </a:r>
            <a:br>
              <a:rPr lang="en-US" sz="2800" dirty="0">
                <a:solidFill>
                  <a:srgbClr val="0070C0"/>
                </a:solidFill>
                <a:cs typeface="Calibri"/>
              </a:rPr>
            </a:br>
            <a:r>
              <a:rPr lang="en-US" sz="2400" dirty="0">
                <a:solidFill>
                  <a:srgbClr val="0070C0"/>
                </a:solidFill>
              </a:rPr>
              <a:t>                                                                                    </a:t>
            </a:r>
            <a:r>
              <a:rPr lang="en-US" sz="1400" i="1" dirty="0">
                <a:solidFill>
                  <a:schemeClr val="tx1">
                    <a:lumMod val="50000"/>
                    <a:alpha val="74000"/>
                  </a:schemeClr>
                </a:solidFill>
                <a:cs typeface="Calibri"/>
              </a:rPr>
              <a:t>Ready to Lead </a:t>
            </a:r>
            <a:r>
              <a:rPr lang="en-US" sz="1400" i="1" dirty="0">
                <a:solidFill>
                  <a:schemeClr val="tx1">
                    <a:lumMod val="50000"/>
                    <a:alpha val="74000"/>
                  </a:schemeClr>
                </a:solidFill>
                <a:latin typeface="Calibri"/>
                <a:cs typeface="Calibri"/>
              </a:rPr>
              <a:t>survey, 2017</a:t>
            </a:r>
          </a:p>
          <a:p>
            <a:endParaRPr lang="uk-UA" sz="2400" b="1" dirty="0">
              <a:solidFill>
                <a:srgbClr val="0070C0"/>
              </a:solidFill>
              <a:latin typeface="+mj-lt"/>
            </a:endParaRPr>
          </a:p>
        </p:txBody>
      </p:sp>
      <p:sp>
        <p:nvSpPr>
          <p:cNvPr id="23" name="Freeform 29"/>
          <p:cNvSpPr>
            <a:spLocks noEditPoints="1"/>
          </p:cNvSpPr>
          <p:nvPr/>
        </p:nvSpPr>
        <p:spPr bwMode="auto">
          <a:xfrm>
            <a:off x="6858000" y="6038344"/>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
        <p:nvSpPr>
          <p:cNvPr id="24" name="TextBox 23">
            <a:extLst>
              <a:ext uri="{FF2B5EF4-FFF2-40B4-BE49-F238E27FC236}">
                <a16:creationId xmlns:a16="http://schemas.microsoft.com/office/drawing/2014/main" id="{D910234B-A1B2-4A5B-83B6-D116F1DDC896}"/>
              </a:ext>
            </a:extLst>
          </p:cNvPr>
          <p:cNvSpPr txBox="1"/>
          <p:nvPr/>
        </p:nvSpPr>
        <p:spPr>
          <a:xfrm>
            <a:off x="8102413" y="11125200"/>
            <a:ext cx="10109387" cy="2646878"/>
          </a:xfrm>
          <a:prstGeom prst="rect">
            <a:avLst/>
          </a:prstGeom>
          <a:noFill/>
        </p:spPr>
        <p:txBody>
          <a:bodyPr wrap="square" rtlCol="0">
            <a:spAutoFit/>
          </a:bodyPr>
          <a:lstStyle/>
          <a:p>
            <a:r>
              <a:rPr lang="en-US" sz="4000" b="1" dirty="0">
                <a:solidFill>
                  <a:srgbClr val="0078C0"/>
                </a:solidFill>
                <a:cs typeface="Calibri"/>
              </a:rPr>
              <a:t>students</a:t>
            </a:r>
          </a:p>
          <a:p>
            <a:r>
              <a:rPr lang="en-US" sz="2800" dirty="0">
                <a:cs typeface="Calibri"/>
              </a:rPr>
              <a:t>The majority of high school and recent grads agree that </a:t>
            </a:r>
            <a:r>
              <a:rPr lang="en-US" sz="2800" dirty="0">
                <a:solidFill>
                  <a:srgbClr val="0078C0"/>
                </a:solidFill>
                <a:cs typeface="Calibri"/>
              </a:rPr>
              <a:t>going to a school that focuses on developing SEL skills would help better prepare them for life after high school              						</a:t>
            </a:r>
            <a:r>
              <a:rPr lang="en-US" sz="1400" i="1" dirty="0">
                <a:solidFill>
                  <a:schemeClr val="tx1">
                    <a:alpha val="75000"/>
                  </a:schemeClr>
                </a:solidFill>
                <a:cs typeface="Calibri"/>
              </a:rPr>
              <a:t>Respected Survey</a:t>
            </a:r>
            <a:r>
              <a:rPr lang="en-US" sz="1400" i="1" dirty="0">
                <a:solidFill>
                  <a:schemeClr val="tx1">
                    <a:alpha val="75000"/>
                  </a:schemeClr>
                </a:solidFill>
                <a:latin typeface="Calibri"/>
                <a:cs typeface="Calibri"/>
              </a:rPr>
              <a:t>, 2018</a:t>
            </a:r>
            <a:endParaRPr lang="uk-UA" sz="1400" dirty="0">
              <a:solidFill>
                <a:srgbClr val="253746">
                  <a:alpha val="75000"/>
                </a:srgbClr>
              </a:solidFill>
              <a:latin typeface="+mj-lt"/>
            </a:endParaRPr>
          </a:p>
        </p:txBody>
      </p:sp>
      <p:sp>
        <p:nvSpPr>
          <p:cNvPr id="25" name="Freeform 29">
            <a:extLst>
              <a:ext uri="{FF2B5EF4-FFF2-40B4-BE49-F238E27FC236}">
                <a16:creationId xmlns:a16="http://schemas.microsoft.com/office/drawing/2014/main" id="{CE421F2D-5B5F-4554-9CA5-4EC70D64E5D6}"/>
              </a:ext>
            </a:extLst>
          </p:cNvPr>
          <p:cNvSpPr>
            <a:spLocks noEditPoints="1"/>
          </p:cNvSpPr>
          <p:nvPr/>
        </p:nvSpPr>
        <p:spPr bwMode="auto">
          <a:xfrm>
            <a:off x="6934200" y="11353800"/>
            <a:ext cx="934571" cy="104231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rgbClr val="0078C0"/>
          </a:solidFill>
          <a:ln>
            <a:noFill/>
          </a:ln>
        </p:spPr>
        <p:txBody>
          <a:bodyPr vert="horz" wrap="square" lIns="91440" tIns="45720" rIns="91440" bIns="45720" numCol="1" anchor="t" anchorCtr="0" compatLnSpc="1">
            <a:prstTxWarp prst="textNoShape">
              <a:avLst/>
            </a:prstTxWarp>
          </a:bodyPr>
          <a:lstStyle/>
          <a:p>
            <a:endParaRPr lang="uk-UA"/>
          </a:p>
        </p:txBody>
      </p:sp>
    </p:spTree>
    <p:extLst>
      <p:ext uri="{BB962C8B-B14F-4D97-AF65-F5344CB8AC3E}">
        <p14:creationId xmlns:p14="http://schemas.microsoft.com/office/powerpoint/2010/main" val="2437838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sldNum" idx="12"/>
          </p:nvPr>
        </p:nvSpPr>
        <p:spPr>
          <a:xfrm>
            <a:off x="16554450"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2700">
                <a:solidFill>
                  <a:schemeClr val="dk1"/>
                </a:solidFill>
                <a:latin typeface="Roboto"/>
                <a:ea typeface="Roboto"/>
                <a:cs typeface="Roboto"/>
                <a:sym typeface="Roboto"/>
              </a:rPr>
              <a:t>15</a:t>
            </a:fld>
            <a:endParaRPr sz="2700">
              <a:solidFill>
                <a:schemeClr val="dk1"/>
              </a:solidFill>
              <a:latin typeface="Roboto"/>
              <a:ea typeface="Roboto"/>
              <a:cs typeface="Roboto"/>
              <a:sym typeface="Roboto"/>
            </a:endParaRPr>
          </a:p>
        </p:txBody>
      </p:sp>
      <p:sp>
        <p:nvSpPr>
          <p:cNvPr id="399" name="Shape 399"/>
          <p:cNvSpPr txBox="1"/>
          <p:nvPr/>
        </p:nvSpPr>
        <p:spPr>
          <a:xfrm>
            <a:off x="3505200" y="4963886"/>
            <a:ext cx="11811000" cy="478099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500" dirty="0">
                <a:solidFill>
                  <a:schemeClr val="lt1"/>
                </a:solidFill>
                <a:latin typeface="Roboto"/>
                <a:ea typeface="Roboto"/>
                <a:cs typeface="Roboto"/>
                <a:sym typeface="Roboto"/>
              </a:rPr>
              <a:t>How can schools promote SEL?</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8"/>
          <p:cNvSpPr txBox="1">
            <a:spLocks noGrp="1"/>
          </p:cNvSpPr>
          <p:nvPr>
            <p:ph type="title"/>
          </p:nvPr>
        </p:nvSpPr>
        <p:spPr>
          <a:xfrm>
            <a:off x="876300" y="761881"/>
            <a:ext cx="54483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 Process for Schoolwide SEL</a:t>
            </a:r>
            <a:endParaRPr/>
          </a:p>
        </p:txBody>
      </p:sp>
      <p:sp>
        <p:nvSpPr>
          <p:cNvPr id="532" name="Google Shape;532;p78"/>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a:p>
        </p:txBody>
      </p:sp>
      <p:pic>
        <p:nvPicPr>
          <p:cNvPr id="533" name="Google Shape;533;p78"/>
          <p:cNvPicPr preferRelativeResize="0"/>
          <p:nvPr/>
        </p:nvPicPr>
        <p:blipFill>
          <a:blip r:embed="rId3">
            <a:alphaModFix/>
          </a:blip>
          <a:stretch>
            <a:fillRect/>
          </a:stretch>
        </p:blipFill>
        <p:spPr>
          <a:xfrm>
            <a:off x="2730534" y="457200"/>
            <a:ext cx="13195266" cy="13185901"/>
          </a:xfrm>
          <a:prstGeom prst="rect">
            <a:avLst/>
          </a:prstGeom>
          <a:noFill/>
          <a:ln>
            <a:noFill/>
          </a:ln>
        </p:spPr>
      </p:pic>
    </p:spTree>
    <p:extLst>
      <p:ext uri="{BB962C8B-B14F-4D97-AF65-F5344CB8AC3E}">
        <p14:creationId xmlns:p14="http://schemas.microsoft.com/office/powerpoint/2010/main" val="27608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4715-BA31-3344-AEB1-B34489A734E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CE3FFE3E-9ACA-624A-8509-7BC96A6A383B}"/>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17</a:t>
            </a:fld>
            <a:endParaRPr lang="en-US"/>
          </a:p>
        </p:txBody>
      </p:sp>
      <p:sp>
        <p:nvSpPr>
          <p:cNvPr id="4" name="Text Placeholder 3">
            <a:extLst>
              <a:ext uri="{FF2B5EF4-FFF2-40B4-BE49-F238E27FC236}">
                <a16:creationId xmlns:a16="http://schemas.microsoft.com/office/drawing/2014/main" id="{8E693DDE-538E-1E4C-B0B9-F09803A6773A}"/>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3C338E03-6C64-5C44-AB7B-E4A601F90CD7}"/>
              </a:ext>
            </a:extLst>
          </p:cNvPr>
          <p:cNvPicPr>
            <a:picLocks noChangeAspect="1"/>
          </p:cNvPicPr>
          <p:nvPr/>
        </p:nvPicPr>
        <p:blipFill>
          <a:blip r:embed="rId2"/>
          <a:stretch>
            <a:fillRect/>
          </a:stretch>
        </p:blipFill>
        <p:spPr>
          <a:xfrm>
            <a:off x="3323" y="-1"/>
            <a:ext cx="18284677" cy="13718493"/>
          </a:xfrm>
          <a:prstGeom prst="rect">
            <a:avLst/>
          </a:prstGeom>
        </p:spPr>
      </p:pic>
    </p:spTree>
    <p:extLst>
      <p:ext uri="{BB962C8B-B14F-4D97-AF65-F5344CB8AC3E}">
        <p14:creationId xmlns:p14="http://schemas.microsoft.com/office/powerpoint/2010/main" val="283384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9"/>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FFC000"/>
                </a:solidFill>
              </a:rPr>
              <a:t>Focus Area 1</a:t>
            </a:r>
            <a:r>
              <a:rPr lang="en-US" sz="5000"/>
              <a:t> </a:t>
            </a:r>
            <a:endParaRPr sz="5000"/>
          </a:p>
          <a:p>
            <a:pPr marL="0" lvl="0" indent="0" algn="l" rtl="0">
              <a:spcBef>
                <a:spcPts val="0"/>
              </a:spcBef>
              <a:spcAft>
                <a:spcPts val="0"/>
              </a:spcAft>
              <a:buNone/>
            </a:pPr>
            <a:r>
              <a:rPr lang="en-US"/>
              <a:t>Build Foundational Support and Create a Plan</a:t>
            </a:r>
            <a:endParaRPr/>
          </a:p>
        </p:txBody>
      </p:sp>
      <p:sp>
        <p:nvSpPr>
          <p:cNvPr id="540" name="Google Shape;540;p79"/>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
        <p:nvSpPr>
          <p:cNvPr id="541" name="Google Shape;541;p79"/>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US" sz="4500" b="1">
                <a:latin typeface="Roboto"/>
                <a:ea typeface="Roboto"/>
                <a:cs typeface="Roboto"/>
                <a:sym typeface="Roboto"/>
              </a:rPr>
              <a:t>1A: Build Awareness, Commitment, and Ownership</a:t>
            </a:r>
            <a:endParaRPr sz="45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•Create a highly-functioning representative </a:t>
            </a:r>
            <a:r>
              <a:rPr lang="en-US" sz="4000" b="1">
                <a:latin typeface="Roboto"/>
                <a:ea typeface="Roboto"/>
                <a:cs typeface="Roboto"/>
                <a:sym typeface="Roboto"/>
              </a:rPr>
              <a:t>SEL team</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•Engage the school community in </a:t>
            </a:r>
            <a:r>
              <a:rPr lang="en-US" sz="4000" b="1">
                <a:latin typeface="Roboto"/>
                <a:ea typeface="Roboto"/>
                <a:cs typeface="Roboto"/>
                <a:sym typeface="Roboto"/>
              </a:rPr>
              <a:t>foundational learning </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•Collaboratively develop a </a:t>
            </a:r>
            <a:r>
              <a:rPr lang="en-US" sz="4000" b="1">
                <a:latin typeface="Roboto"/>
                <a:ea typeface="Roboto"/>
                <a:cs typeface="Roboto"/>
                <a:sym typeface="Roboto"/>
              </a:rPr>
              <a:t>shared vision </a:t>
            </a:r>
            <a:r>
              <a:rPr lang="en-US" sz="4000">
                <a:latin typeface="Roboto"/>
                <a:ea typeface="Roboto"/>
                <a:cs typeface="Roboto"/>
                <a:sym typeface="Roboto"/>
              </a:rPr>
              <a:t>for schoolwide SEL </a:t>
            </a:r>
            <a:endParaRPr sz="4000">
              <a:latin typeface="Roboto"/>
              <a:ea typeface="Roboto"/>
              <a:cs typeface="Roboto"/>
              <a:sym typeface="Roboto"/>
            </a:endParaRPr>
          </a:p>
          <a:p>
            <a:pPr marL="0" lvl="0" indent="0" algn="l" rtl="0">
              <a:lnSpc>
                <a:spcPct val="115000"/>
              </a:lnSpc>
              <a:spcBef>
                <a:spcPts val="0"/>
              </a:spcBef>
              <a:spcAft>
                <a:spcPts val="0"/>
              </a:spcAft>
              <a:buNone/>
            </a:pPr>
            <a:endParaRPr sz="36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500" b="1">
                <a:latin typeface="Roboto"/>
                <a:ea typeface="Roboto"/>
                <a:cs typeface="Roboto"/>
                <a:sym typeface="Roboto"/>
              </a:rPr>
              <a:t>1B: Create a Plan</a:t>
            </a:r>
            <a:endParaRPr sz="45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•Review current implementation, needs and resources, and </a:t>
            </a:r>
            <a:r>
              <a:rPr lang="en-US" sz="4000" b="1">
                <a:latin typeface="Roboto"/>
                <a:ea typeface="Roboto"/>
                <a:cs typeface="Roboto"/>
                <a:sym typeface="Roboto"/>
              </a:rPr>
              <a:t>set goals</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•Plan a </a:t>
            </a:r>
            <a:r>
              <a:rPr lang="en-US" sz="4000" b="1">
                <a:latin typeface="Roboto"/>
                <a:ea typeface="Roboto"/>
                <a:cs typeface="Roboto"/>
                <a:sym typeface="Roboto"/>
              </a:rPr>
              <a:t>professional learning strategy</a:t>
            </a:r>
            <a:endParaRPr sz="4000" b="1">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•Establish </a:t>
            </a:r>
            <a:r>
              <a:rPr lang="en-US" sz="4000" b="1">
                <a:latin typeface="Roboto"/>
                <a:ea typeface="Roboto"/>
                <a:cs typeface="Roboto"/>
                <a:sym typeface="Roboto"/>
              </a:rPr>
              <a:t>two-way communication </a:t>
            </a:r>
            <a:r>
              <a:rPr lang="en-US" sz="4000">
                <a:latin typeface="Roboto"/>
                <a:ea typeface="Roboto"/>
                <a:cs typeface="Roboto"/>
                <a:sym typeface="Roboto"/>
              </a:rPr>
              <a:t>structures between SEL team and stakeholders</a:t>
            </a:r>
            <a:endParaRPr sz="4000">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US" sz="4000">
                <a:latin typeface="Roboto"/>
                <a:ea typeface="Roboto"/>
                <a:cs typeface="Roboto"/>
                <a:sym typeface="Roboto"/>
              </a:rPr>
              <a:t>•Create a stable </a:t>
            </a:r>
            <a:r>
              <a:rPr lang="en-US" sz="4000" b="1">
                <a:latin typeface="Roboto"/>
                <a:ea typeface="Roboto"/>
                <a:cs typeface="Roboto"/>
                <a:sym typeface="Roboto"/>
              </a:rPr>
              <a:t>budget </a:t>
            </a:r>
            <a:r>
              <a:rPr lang="en-US" sz="4000">
                <a:latin typeface="Roboto"/>
                <a:ea typeface="Roboto"/>
                <a:cs typeface="Roboto"/>
                <a:sym typeface="Roboto"/>
              </a:rPr>
              <a:t>and staffin</a:t>
            </a:r>
            <a:r>
              <a:rPr lang="en-US" sz="4000">
                <a:solidFill>
                  <a:srgbClr val="0A091B"/>
                </a:solidFill>
                <a:latin typeface="Roboto"/>
                <a:ea typeface="Roboto"/>
                <a:cs typeface="Roboto"/>
                <a:sym typeface="Roboto"/>
              </a:rPr>
              <a:t>g to support SEL</a:t>
            </a:r>
            <a:endParaRPr sz="4000">
              <a:solidFill>
                <a:srgbClr val="0A091B"/>
              </a:solidFill>
              <a:latin typeface="Roboto"/>
              <a:ea typeface="Roboto"/>
              <a:cs typeface="Roboto"/>
              <a:sym typeface="Roboto"/>
            </a:endParaRPr>
          </a:p>
          <a:p>
            <a:pPr marL="0" lvl="0" indent="0" algn="l" rtl="0">
              <a:spcBef>
                <a:spcPts val="0"/>
              </a:spcBef>
              <a:spcAft>
                <a:spcPts val="0"/>
              </a:spcAft>
              <a:buNone/>
            </a:pPr>
            <a:endParaRPr sz="1800"/>
          </a:p>
        </p:txBody>
      </p:sp>
      <p:pic>
        <p:nvPicPr>
          <p:cNvPr id="542" name="Google Shape;542;p79"/>
          <p:cNvPicPr preferRelativeResize="0"/>
          <p:nvPr/>
        </p:nvPicPr>
        <p:blipFill>
          <a:blip r:embed="rId3">
            <a:alphaModFix/>
          </a:blip>
          <a:stretch>
            <a:fillRect/>
          </a:stretch>
        </p:blipFill>
        <p:spPr>
          <a:xfrm>
            <a:off x="12990300" y="0"/>
            <a:ext cx="5297700" cy="3056375"/>
          </a:xfrm>
          <a:prstGeom prst="rect">
            <a:avLst/>
          </a:prstGeom>
          <a:noFill/>
          <a:ln>
            <a:noFill/>
          </a:ln>
        </p:spPr>
      </p:pic>
    </p:spTree>
    <p:extLst>
      <p:ext uri="{BB962C8B-B14F-4D97-AF65-F5344CB8AC3E}">
        <p14:creationId xmlns:p14="http://schemas.microsoft.com/office/powerpoint/2010/main" val="122014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1"/>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92D050"/>
                </a:solidFill>
                <a:latin typeface="Roboto"/>
                <a:ea typeface="Roboto"/>
                <a:cs typeface="Roboto"/>
                <a:sym typeface="Roboto"/>
              </a:rPr>
              <a:t>Focus Area 2 </a:t>
            </a:r>
            <a:endParaRPr sz="5000">
              <a:solidFill>
                <a:srgbClr val="92D050"/>
              </a:solidFill>
              <a:latin typeface="Roboto"/>
              <a:ea typeface="Roboto"/>
              <a:cs typeface="Roboto"/>
              <a:sym typeface="Roboto"/>
            </a:endParaRPr>
          </a:p>
          <a:p>
            <a:pPr marL="0" lvl="0" indent="0" algn="l" rtl="0">
              <a:spcBef>
                <a:spcPts val="0"/>
              </a:spcBef>
              <a:spcAft>
                <a:spcPts val="0"/>
              </a:spcAft>
              <a:buNone/>
            </a:pPr>
            <a:r>
              <a:rPr lang="en-US"/>
              <a:t>Strengthen Adult SEL Competencies and Capacity</a:t>
            </a:r>
            <a:endParaRPr/>
          </a:p>
        </p:txBody>
      </p:sp>
      <p:sp>
        <p:nvSpPr>
          <p:cNvPr id="563" name="Google Shape;563;p81"/>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sp>
        <p:nvSpPr>
          <p:cNvPr id="564" name="Google Shape;564;p81"/>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Cultivate adult </a:t>
            </a:r>
            <a:r>
              <a:rPr lang="en-US" sz="5000" b="1">
                <a:latin typeface="Roboto"/>
                <a:ea typeface="Roboto"/>
                <a:cs typeface="Roboto"/>
                <a:sym typeface="Roboto"/>
              </a:rPr>
              <a:t>learning </a:t>
            </a:r>
            <a:r>
              <a:rPr lang="en-US" sz="5000">
                <a:latin typeface="Roboto"/>
                <a:ea typeface="Roboto"/>
                <a:cs typeface="Roboto"/>
                <a:sym typeface="Roboto"/>
              </a:rPr>
              <a:t>to strengthen staff professional skills and social and emotional competence</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Create structures that foster trust and </a:t>
            </a:r>
            <a:r>
              <a:rPr lang="en-US" sz="5000" b="1">
                <a:latin typeface="Roboto"/>
                <a:ea typeface="Roboto"/>
                <a:cs typeface="Roboto"/>
                <a:sym typeface="Roboto"/>
              </a:rPr>
              <a:t>collaboration </a:t>
            </a:r>
            <a:r>
              <a:rPr lang="en-US" sz="5000">
                <a:latin typeface="Roboto"/>
                <a:ea typeface="Roboto"/>
                <a:cs typeface="Roboto"/>
                <a:sym typeface="Roboto"/>
              </a:rPr>
              <a:t>among staff</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Support staff in </a:t>
            </a:r>
            <a:r>
              <a:rPr lang="en-US" sz="5000" b="1">
                <a:latin typeface="Roboto"/>
                <a:ea typeface="Roboto"/>
                <a:cs typeface="Roboto"/>
                <a:sym typeface="Roboto"/>
              </a:rPr>
              <a:t>modeling </a:t>
            </a:r>
            <a:r>
              <a:rPr lang="en-US" sz="5000">
                <a:latin typeface="Roboto"/>
                <a:ea typeface="Roboto"/>
                <a:cs typeface="Roboto"/>
                <a:sym typeface="Roboto"/>
              </a:rPr>
              <a:t>SEL competencies and mindsets </a:t>
            </a:r>
            <a:endParaRPr sz="5000">
              <a:latin typeface="Roboto"/>
              <a:ea typeface="Roboto"/>
              <a:cs typeface="Roboto"/>
              <a:sym typeface="Roboto"/>
            </a:endParaRPr>
          </a:p>
          <a:p>
            <a:pPr marL="0" lvl="0" indent="0" algn="l" rtl="0">
              <a:lnSpc>
                <a:spcPct val="115000"/>
              </a:lnSpc>
              <a:spcBef>
                <a:spcPts val="0"/>
              </a:spcBef>
              <a:spcAft>
                <a:spcPts val="0"/>
              </a:spcAft>
              <a:buNone/>
            </a:pPr>
            <a:endParaRPr sz="4500" b="1">
              <a:latin typeface="Roboto"/>
              <a:ea typeface="Roboto"/>
              <a:cs typeface="Roboto"/>
              <a:sym typeface="Roboto"/>
            </a:endParaRPr>
          </a:p>
          <a:p>
            <a:pPr marL="0" lvl="0" indent="0" algn="l" rtl="0">
              <a:spcBef>
                <a:spcPts val="0"/>
              </a:spcBef>
              <a:spcAft>
                <a:spcPts val="0"/>
              </a:spcAft>
              <a:buNone/>
            </a:pPr>
            <a:endParaRPr sz="1800"/>
          </a:p>
        </p:txBody>
      </p:sp>
      <p:pic>
        <p:nvPicPr>
          <p:cNvPr id="565" name="Google Shape;565;p81"/>
          <p:cNvPicPr preferRelativeResize="0"/>
          <p:nvPr/>
        </p:nvPicPr>
        <p:blipFill>
          <a:blip r:embed="rId3">
            <a:alphaModFix/>
          </a:blip>
          <a:stretch>
            <a:fillRect/>
          </a:stretch>
        </p:blipFill>
        <p:spPr>
          <a:xfrm>
            <a:off x="14045900" y="232875"/>
            <a:ext cx="4242100" cy="2994425"/>
          </a:xfrm>
          <a:prstGeom prst="rect">
            <a:avLst/>
          </a:prstGeom>
          <a:noFill/>
          <a:ln>
            <a:noFill/>
          </a:ln>
        </p:spPr>
      </p:pic>
    </p:spTree>
    <p:extLst>
      <p:ext uri="{BB962C8B-B14F-4D97-AF65-F5344CB8AC3E}">
        <p14:creationId xmlns:p14="http://schemas.microsoft.com/office/powerpoint/2010/main" val="2322277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914400" y="1066800"/>
            <a:ext cx="5448300" cy="7155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4500" b="1" i="0" u="none" strike="noStrike" cap="none">
                <a:solidFill>
                  <a:schemeClr val="dk1"/>
                </a:solidFill>
                <a:latin typeface="Calibri"/>
                <a:ea typeface="Calibri"/>
                <a:cs typeface="Calibri"/>
                <a:sym typeface="Calibri"/>
              </a:rPr>
              <a:t>Welcome</a:t>
            </a:r>
            <a:endParaRPr/>
          </a:p>
        </p:txBody>
      </p:sp>
      <p:sp>
        <p:nvSpPr>
          <p:cNvPr id="128" name="Shape 128"/>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2</a:t>
            </a:fld>
            <a:endParaRPr sz="1400" b="0" i="0" u="none" strike="noStrike" cap="none">
              <a:solidFill>
                <a:schemeClr val="accent2"/>
              </a:solidFill>
              <a:latin typeface="Calibri"/>
              <a:ea typeface="Calibri"/>
              <a:cs typeface="Calibri"/>
              <a:sym typeface="Calibri"/>
            </a:endParaRPr>
          </a:p>
        </p:txBody>
      </p:sp>
      <p:pic>
        <p:nvPicPr>
          <p:cNvPr id="129" name="Shape 129" descr="Screen Shot 2018-02-15 at 4.16.13 PM.png"/>
          <p:cNvPicPr preferRelativeResize="0"/>
          <p:nvPr/>
        </p:nvPicPr>
        <p:blipFill rotWithShape="1">
          <a:blip r:embed="rId3">
            <a:alphaModFix/>
          </a:blip>
          <a:srcRect/>
          <a:stretch/>
        </p:blipFill>
        <p:spPr>
          <a:xfrm>
            <a:off x="515384" y="3087258"/>
            <a:ext cx="17147728" cy="581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876300" y="761881"/>
            <a:ext cx="12001501" cy="1338828"/>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None/>
            </a:pPr>
            <a:r>
              <a:rPr lang="en-US" sz="7918" b="1" i="0" u="none" strike="noStrike" cap="none">
                <a:solidFill>
                  <a:schemeClr val="dk1"/>
                </a:solidFill>
                <a:latin typeface="Calibri"/>
                <a:ea typeface="Calibri"/>
                <a:cs typeface="Calibri"/>
                <a:sym typeface="Calibri"/>
              </a:rPr>
              <a:t>Why Adult SEL?</a:t>
            </a:r>
            <a:endParaRPr sz="7918" b="1" i="0" u="none" strike="noStrike" cap="none">
              <a:solidFill>
                <a:schemeClr val="dk1"/>
              </a:solidFill>
              <a:latin typeface="Calibri"/>
              <a:ea typeface="Calibri"/>
              <a:cs typeface="Calibri"/>
              <a:sym typeface="Calibri"/>
            </a:endParaRPr>
          </a:p>
        </p:txBody>
      </p:sp>
      <p:sp>
        <p:nvSpPr>
          <p:cNvPr id="418" name="Shape 418"/>
          <p:cNvSpPr txBox="1">
            <a:spLocks noGrp="1"/>
          </p:cNvSpPr>
          <p:nvPr>
            <p:ph type="body" idx="1"/>
          </p:nvPr>
        </p:nvSpPr>
        <p:spPr>
          <a:xfrm>
            <a:off x="533400" y="2667000"/>
            <a:ext cx="17105312" cy="9677400"/>
          </a:xfrm>
          <a:prstGeom prst="rect">
            <a:avLst/>
          </a:prstGeom>
          <a:noFill/>
          <a:ln>
            <a:noFill/>
          </a:ln>
        </p:spPr>
        <p:txBody>
          <a:bodyPr spcFirstLastPara="1" wrap="square" lIns="182850" tIns="91400" rIns="182850" bIns="91400" anchor="t" anchorCtr="0">
            <a:noAutofit/>
          </a:bodyPr>
          <a:lstStyle/>
          <a:p>
            <a:pPr marL="0" marR="0" lvl="0" indent="0" algn="l" rtl="0">
              <a:lnSpc>
                <a:spcPct val="80000"/>
              </a:lnSpc>
              <a:spcBef>
                <a:spcPts val="0"/>
              </a:spcBef>
              <a:spcAft>
                <a:spcPts val="0"/>
              </a:spcAft>
              <a:buClr>
                <a:schemeClr val="dk1"/>
              </a:buClr>
              <a:buSzPts val="2720"/>
              <a:buFont typeface="Arial"/>
              <a:buNone/>
            </a:pPr>
            <a:r>
              <a:rPr lang="en-US" sz="5440" b="1">
                <a:solidFill>
                  <a:schemeClr val="dk1"/>
                </a:solidFill>
                <a:latin typeface="Roboto"/>
                <a:ea typeface="Roboto"/>
                <a:cs typeface="Roboto"/>
                <a:sym typeface="Roboto"/>
              </a:rPr>
              <a:t>Adults</a:t>
            </a:r>
            <a:r>
              <a:rPr lang="en-US" sz="5440">
                <a:solidFill>
                  <a:srgbClr val="FF0000"/>
                </a:solidFill>
                <a:latin typeface="Roboto"/>
                <a:ea typeface="Roboto"/>
                <a:cs typeface="Roboto"/>
                <a:sym typeface="Roboto"/>
              </a:rPr>
              <a:t> </a:t>
            </a:r>
            <a:r>
              <a:rPr lang="en-US" sz="5440">
                <a:solidFill>
                  <a:schemeClr val="dk1"/>
                </a:solidFill>
                <a:latin typeface="Roboto"/>
                <a:ea typeface="Roboto"/>
                <a:cs typeface="Roboto"/>
                <a:sym typeface="Roboto"/>
              </a:rPr>
              <a:t>who have the ability to recognize, understand, label, express, and regulate emotions are more likely to demonstrate patience and empathy, encourage healthy communication, and create safe learning environments. </a:t>
            </a:r>
            <a:r>
              <a:rPr lang="en-US" sz="2040" i="1">
                <a:solidFill>
                  <a:schemeClr val="dk1"/>
                </a:solidFill>
                <a:latin typeface="Roboto"/>
                <a:ea typeface="Roboto"/>
                <a:cs typeface="Roboto"/>
                <a:sym typeface="Roboto"/>
              </a:rPr>
              <a:t>(Brackett, Katella, Kremenitzer, Alster, and Caruso, 2008)</a:t>
            </a:r>
            <a:endParaRPr sz="5600">
              <a:solidFill>
                <a:schemeClr val="dk1"/>
              </a:solidFill>
              <a:latin typeface="Roboto"/>
              <a:ea typeface="Roboto"/>
              <a:cs typeface="Roboto"/>
              <a:sym typeface="Roboto"/>
            </a:endParaRPr>
          </a:p>
          <a:p>
            <a:pPr marL="0" marR="0" lvl="0" indent="0" algn="l" rtl="0">
              <a:lnSpc>
                <a:spcPct val="80000"/>
              </a:lnSpc>
              <a:spcBef>
                <a:spcPts val="1088"/>
              </a:spcBef>
              <a:spcAft>
                <a:spcPts val="0"/>
              </a:spcAft>
              <a:buClr>
                <a:schemeClr val="dk1"/>
              </a:buClr>
              <a:buSzPts val="2720"/>
              <a:buFont typeface="Arial"/>
              <a:buNone/>
            </a:pPr>
            <a:endParaRPr sz="5440">
              <a:solidFill>
                <a:schemeClr val="dk1"/>
              </a:solidFill>
              <a:latin typeface="Roboto"/>
              <a:ea typeface="Roboto"/>
              <a:cs typeface="Roboto"/>
              <a:sym typeface="Roboto"/>
            </a:endParaRPr>
          </a:p>
          <a:p>
            <a:pPr marL="0" marR="0" lvl="0" indent="0" algn="l" rtl="0">
              <a:lnSpc>
                <a:spcPct val="80000"/>
              </a:lnSpc>
              <a:spcBef>
                <a:spcPts val="1088"/>
              </a:spcBef>
              <a:spcAft>
                <a:spcPts val="0"/>
              </a:spcAft>
              <a:buClr>
                <a:schemeClr val="dk1"/>
              </a:buClr>
              <a:buSzPts val="2720"/>
              <a:buFont typeface="Arial"/>
              <a:buNone/>
            </a:pPr>
            <a:r>
              <a:rPr lang="en-US" sz="5440" b="1">
                <a:solidFill>
                  <a:schemeClr val="dk1"/>
                </a:solidFill>
                <a:latin typeface="Roboto"/>
                <a:ea typeface="Roboto"/>
                <a:cs typeface="Roboto"/>
                <a:sym typeface="Roboto"/>
              </a:rPr>
              <a:t>Teachers</a:t>
            </a:r>
            <a:r>
              <a:rPr lang="en-US" sz="5440">
                <a:solidFill>
                  <a:schemeClr val="dk1"/>
                </a:solidFill>
                <a:latin typeface="Roboto"/>
                <a:ea typeface="Roboto"/>
                <a:cs typeface="Roboto"/>
                <a:sym typeface="Roboto"/>
              </a:rPr>
              <a:t> skilled at regulating their emotions report less burnout and more positive affect while teaching.  </a:t>
            </a:r>
            <a:r>
              <a:rPr lang="en-US" sz="2040" i="1">
                <a:solidFill>
                  <a:srgbClr val="000000"/>
                </a:solidFill>
                <a:latin typeface="Roboto"/>
                <a:ea typeface="Roboto"/>
                <a:cs typeface="Roboto"/>
                <a:sym typeface="Roboto"/>
              </a:rPr>
              <a:t>(Brackett, Mojsa, Palomera, Reyes, &amp; Salovey, 2008)</a:t>
            </a:r>
            <a:endParaRPr sz="5600">
              <a:solidFill>
                <a:schemeClr val="dk1"/>
              </a:solidFill>
              <a:latin typeface="Roboto"/>
              <a:ea typeface="Roboto"/>
              <a:cs typeface="Roboto"/>
              <a:sym typeface="Roboto"/>
            </a:endParaRPr>
          </a:p>
          <a:p>
            <a:pPr marL="685800" marR="0" lvl="0" indent="-340360" algn="l" rtl="0">
              <a:lnSpc>
                <a:spcPct val="80000"/>
              </a:lnSpc>
              <a:spcBef>
                <a:spcPts val="1088"/>
              </a:spcBef>
              <a:spcAft>
                <a:spcPts val="0"/>
              </a:spcAft>
              <a:buClr>
                <a:schemeClr val="dk1"/>
              </a:buClr>
              <a:buSzPts val="2720"/>
              <a:buFont typeface="Arial"/>
              <a:buNone/>
            </a:pPr>
            <a:endParaRPr sz="5440" i="1">
              <a:solidFill>
                <a:srgbClr val="000000"/>
              </a:solidFill>
              <a:latin typeface="Roboto"/>
              <a:ea typeface="Roboto"/>
              <a:cs typeface="Roboto"/>
              <a:sym typeface="Roboto"/>
            </a:endParaRPr>
          </a:p>
          <a:p>
            <a:pPr marL="0" marR="0" lvl="0" indent="0" algn="l" rtl="0">
              <a:lnSpc>
                <a:spcPct val="80000"/>
              </a:lnSpc>
              <a:spcBef>
                <a:spcPts val="1088"/>
              </a:spcBef>
              <a:spcAft>
                <a:spcPts val="0"/>
              </a:spcAft>
              <a:buClr>
                <a:srgbClr val="000000"/>
              </a:buClr>
              <a:buSzPts val="2720"/>
              <a:buFont typeface="Arial"/>
              <a:buNone/>
            </a:pPr>
            <a:r>
              <a:rPr lang="en-US" sz="5440" b="1">
                <a:solidFill>
                  <a:srgbClr val="000000"/>
                </a:solidFill>
                <a:latin typeface="Roboto"/>
                <a:ea typeface="Roboto"/>
                <a:cs typeface="Roboto"/>
                <a:sym typeface="Roboto"/>
              </a:rPr>
              <a:t>School leaders </a:t>
            </a:r>
            <a:r>
              <a:rPr lang="en-US" sz="5440">
                <a:solidFill>
                  <a:srgbClr val="000000"/>
                </a:solidFill>
                <a:latin typeface="Roboto"/>
                <a:ea typeface="Roboto"/>
                <a:cs typeface="Roboto"/>
                <a:sym typeface="Roboto"/>
              </a:rPr>
              <a:t>with strong SEL competencies </a:t>
            </a:r>
            <a:r>
              <a:rPr lang="en-US" sz="5440">
                <a:solidFill>
                  <a:schemeClr val="dk1"/>
                </a:solidFill>
                <a:latin typeface="Roboto"/>
                <a:ea typeface="Roboto"/>
                <a:cs typeface="Roboto"/>
                <a:sym typeface="Roboto"/>
              </a:rPr>
              <a:t>build and maintain positive and trusting relationships among members of the school community</a:t>
            </a:r>
            <a:r>
              <a:rPr lang="en-US" sz="5440">
                <a:solidFill>
                  <a:srgbClr val="000000"/>
                </a:solidFill>
                <a:latin typeface="Roboto"/>
                <a:ea typeface="Roboto"/>
                <a:cs typeface="Roboto"/>
                <a:sym typeface="Roboto"/>
              </a:rPr>
              <a:t>. </a:t>
            </a:r>
            <a:r>
              <a:rPr lang="en-US" sz="2040" i="1">
                <a:solidFill>
                  <a:srgbClr val="000000"/>
                </a:solidFill>
                <a:latin typeface="Roboto"/>
                <a:ea typeface="Roboto"/>
                <a:cs typeface="Roboto"/>
                <a:sym typeface="Roboto"/>
              </a:rPr>
              <a:t>(Patti and Tobin, 2006)</a:t>
            </a:r>
            <a:endParaRPr sz="5600">
              <a:solidFill>
                <a:schemeClr val="dk1"/>
              </a:solidFill>
              <a:latin typeface="Roboto"/>
              <a:ea typeface="Roboto"/>
              <a:cs typeface="Roboto"/>
              <a:sym typeface="Roboto"/>
            </a:endParaRPr>
          </a:p>
          <a:p>
            <a:pPr marL="685800" marR="0" lvl="0" indent="-340360" algn="l" rtl="0">
              <a:lnSpc>
                <a:spcPct val="80000"/>
              </a:lnSpc>
              <a:spcBef>
                <a:spcPts val="1088"/>
              </a:spcBef>
              <a:spcAft>
                <a:spcPts val="0"/>
              </a:spcAft>
              <a:buClr>
                <a:schemeClr val="dk1"/>
              </a:buClr>
              <a:buSzPts val="2720"/>
              <a:buFont typeface="Arial"/>
              <a:buNone/>
            </a:pPr>
            <a:endParaRPr sz="544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2"/>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92D050"/>
                </a:solidFill>
                <a:latin typeface="Roboto"/>
                <a:ea typeface="Roboto"/>
                <a:cs typeface="Roboto"/>
                <a:sym typeface="Roboto"/>
              </a:rPr>
              <a:t>Focus Area 3</a:t>
            </a:r>
            <a:r>
              <a:rPr lang="en-US">
                <a:solidFill>
                  <a:srgbClr val="92D050"/>
                </a:solidFill>
                <a:latin typeface="Roboto"/>
                <a:ea typeface="Roboto"/>
                <a:cs typeface="Roboto"/>
                <a:sym typeface="Roboto"/>
              </a:rPr>
              <a:t> </a:t>
            </a:r>
            <a:endParaRPr>
              <a:solidFill>
                <a:srgbClr val="92D050"/>
              </a:solidFill>
              <a:latin typeface="Roboto"/>
              <a:ea typeface="Roboto"/>
              <a:cs typeface="Roboto"/>
              <a:sym typeface="Roboto"/>
            </a:endParaRPr>
          </a:p>
          <a:p>
            <a:pPr marL="0" lvl="0" indent="0" algn="l" rtl="0">
              <a:spcBef>
                <a:spcPts val="0"/>
              </a:spcBef>
              <a:spcAft>
                <a:spcPts val="0"/>
              </a:spcAft>
              <a:buNone/>
            </a:pPr>
            <a:r>
              <a:rPr lang="en-US"/>
              <a:t>Promote SEL for Students</a:t>
            </a:r>
            <a:endParaRPr/>
          </a:p>
        </p:txBody>
      </p:sp>
      <p:sp>
        <p:nvSpPr>
          <p:cNvPr id="572" name="Google Shape;572;p82"/>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sp>
        <p:nvSpPr>
          <p:cNvPr id="573" name="Google Shape;573;p82"/>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Align </a:t>
            </a:r>
            <a:r>
              <a:rPr lang="en-US" sz="5000" b="1">
                <a:latin typeface="Roboto"/>
                <a:ea typeface="Roboto"/>
                <a:cs typeface="Roboto"/>
                <a:sym typeface="Roboto"/>
              </a:rPr>
              <a:t>school </a:t>
            </a:r>
            <a:r>
              <a:rPr lang="en-US" sz="5000">
                <a:latin typeface="Roboto"/>
                <a:ea typeface="Roboto"/>
                <a:cs typeface="Roboto"/>
                <a:sym typeface="Roboto"/>
              </a:rPr>
              <a:t>climate, programs, and practices to promote SEL</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Foster supportive </a:t>
            </a:r>
            <a:r>
              <a:rPr lang="en-US" sz="5000" b="1">
                <a:latin typeface="Roboto"/>
                <a:ea typeface="Roboto"/>
                <a:cs typeface="Roboto"/>
                <a:sym typeface="Roboto"/>
              </a:rPr>
              <a:t>classroom </a:t>
            </a:r>
            <a:r>
              <a:rPr lang="en-US" sz="5000">
                <a:latin typeface="Roboto"/>
                <a:ea typeface="Roboto"/>
                <a:cs typeface="Roboto"/>
                <a:sym typeface="Roboto"/>
              </a:rPr>
              <a:t>environments that engage in explicit SEL and integrate SEL throughout instruction</a:t>
            </a:r>
            <a:endParaRPr sz="5000">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Develop authentic </a:t>
            </a:r>
            <a:r>
              <a:rPr lang="en-US" sz="5000" b="1">
                <a:latin typeface="Roboto"/>
                <a:ea typeface="Roboto"/>
                <a:cs typeface="Roboto"/>
                <a:sym typeface="Roboto"/>
              </a:rPr>
              <a:t>family partnerships</a:t>
            </a:r>
            <a:endParaRPr sz="5000" b="1">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Leverage strategic and aligned </a:t>
            </a:r>
            <a:r>
              <a:rPr lang="en-US" sz="5000" b="1">
                <a:latin typeface="Roboto"/>
                <a:ea typeface="Roboto"/>
                <a:cs typeface="Roboto"/>
                <a:sym typeface="Roboto"/>
              </a:rPr>
              <a:t>community partnerships </a:t>
            </a:r>
            <a:endParaRPr sz="5000" b="1">
              <a:latin typeface="Roboto"/>
              <a:ea typeface="Roboto"/>
              <a:cs typeface="Roboto"/>
              <a:sym typeface="Roboto"/>
            </a:endParaRPr>
          </a:p>
          <a:p>
            <a:pPr marL="0" lvl="0" indent="0" algn="l" rtl="0">
              <a:lnSpc>
                <a:spcPct val="115000"/>
              </a:lnSpc>
              <a:spcBef>
                <a:spcPts val="0"/>
              </a:spcBef>
              <a:spcAft>
                <a:spcPts val="0"/>
              </a:spcAft>
              <a:buNone/>
            </a:pPr>
            <a:endParaRPr sz="5000">
              <a:solidFill>
                <a:srgbClr val="339A63"/>
              </a:solidFill>
            </a:endParaRPr>
          </a:p>
          <a:p>
            <a:pPr marL="0" lvl="0" indent="0" algn="l" rtl="0">
              <a:lnSpc>
                <a:spcPct val="115000"/>
              </a:lnSpc>
              <a:spcBef>
                <a:spcPts val="0"/>
              </a:spcBef>
              <a:spcAft>
                <a:spcPts val="0"/>
              </a:spcAft>
              <a:buNone/>
            </a:pPr>
            <a:endParaRPr sz="4500" b="1">
              <a:latin typeface="Roboto"/>
              <a:ea typeface="Roboto"/>
              <a:cs typeface="Roboto"/>
              <a:sym typeface="Roboto"/>
            </a:endParaRPr>
          </a:p>
          <a:p>
            <a:pPr marL="0" lvl="0" indent="0" algn="l" rtl="0">
              <a:spcBef>
                <a:spcPts val="0"/>
              </a:spcBef>
              <a:spcAft>
                <a:spcPts val="0"/>
              </a:spcAft>
              <a:buNone/>
            </a:pPr>
            <a:endParaRPr sz="1800"/>
          </a:p>
        </p:txBody>
      </p:sp>
      <p:pic>
        <p:nvPicPr>
          <p:cNvPr id="574" name="Google Shape;574;p82"/>
          <p:cNvPicPr preferRelativeResize="0"/>
          <p:nvPr/>
        </p:nvPicPr>
        <p:blipFill>
          <a:blip r:embed="rId3">
            <a:alphaModFix/>
          </a:blip>
          <a:stretch>
            <a:fillRect/>
          </a:stretch>
        </p:blipFill>
        <p:spPr>
          <a:xfrm>
            <a:off x="13657475" y="335248"/>
            <a:ext cx="4305150" cy="2519675"/>
          </a:xfrm>
          <a:prstGeom prst="rect">
            <a:avLst/>
          </a:prstGeom>
          <a:noFill/>
          <a:ln>
            <a:noFill/>
          </a:ln>
        </p:spPr>
      </p:pic>
    </p:spTree>
    <p:extLst>
      <p:ext uri="{BB962C8B-B14F-4D97-AF65-F5344CB8AC3E}">
        <p14:creationId xmlns:p14="http://schemas.microsoft.com/office/powerpoint/2010/main" val="736287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876300" y="381000"/>
            <a:ext cx="17411699" cy="1338828"/>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None/>
            </a:pPr>
            <a:r>
              <a:rPr lang="en-US" sz="7200" b="1" i="0" u="none" strike="noStrike" cap="none">
                <a:solidFill>
                  <a:schemeClr val="dk1"/>
                </a:solidFill>
                <a:latin typeface="Calibri"/>
                <a:ea typeface="Calibri"/>
                <a:cs typeface="Calibri"/>
                <a:sym typeface="Calibri"/>
              </a:rPr>
              <a:t>SEL in the Classroom: The Three-legged Stool</a:t>
            </a:r>
            <a:endParaRPr sz="6600" b="1" i="0" u="none" strike="noStrike" cap="none">
              <a:solidFill>
                <a:schemeClr val="dk1"/>
              </a:solidFill>
              <a:latin typeface="Calibri"/>
              <a:ea typeface="Calibri"/>
              <a:cs typeface="Calibri"/>
              <a:sym typeface="Calibri"/>
            </a:endParaRPr>
          </a:p>
        </p:txBody>
      </p:sp>
      <p:pic>
        <p:nvPicPr>
          <p:cNvPr id="424" name="Shape 424"/>
          <p:cNvPicPr preferRelativeResize="0"/>
          <p:nvPr/>
        </p:nvPicPr>
        <p:blipFill rotWithShape="1">
          <a:blip r:embed="rId3">
            <a:alphaModFix/>
          </a:blip>
          <a:srcRect/>
          <a:stretch/>
        </p:blipFill>
        <p:spPr>
          <a:xfrm>
            <a:off x="2743200" y="2115949"/>
            <a:ext cx="12954000" cy="1161529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591669" y="3"/>
            <a:ext cx="17104661" cy="2635622"/>
          </a:xfrm>
          <a:prstGeom prst="rect">
            <a:avLst/>
          </a:prstGeom>
          <a:noFill/>
          <a:ln>
            <a:noFill/>
          </a:ln>
        </p:spPr>
        <p:txBody>
          <a:bodyPr spcFirstLastPara="1" wrap="square" lIns="182850" tIns="1463000" rIns="182850" bIns="91400" anchor="b" anchorCtr="0">
            <a:noAutofit/>
          </a:bodyPr>
          <a:lstStyle/>
          <a:p>
            <a:pPr marL="0" marR="0" lvl="0" indent="0" algn="l" rtl="0">
              <a:lnSpc>
                <a:spcPct val="90000"/>
              </a:lnSpc>
              <a:spcBef>
                <a:spcPts val="0"/>
              </a:spcBef>
              <a:spcAft>
                <a:spcPts val="0"/>
              </a:spcAft>
              <a:buClr>
                <a:srgbClr val="0070C0"/>
              </a:buClr>
              <a:buSzPts val="3959"/>
              <a:buFont typeface="Arial Narrow"/>
              <a:buNone/>
            </a:pPr>
            <a:r>
              <a:rPr lang="en-US" sz="7918" b="1" i="0" u="none" strike="noStrike" cap="none">
                <a:solidFill>
                  <a:srgbClr val="0070C0"/>
                </a:solidFill>
                <a:latin typeface="Arial Narrow"/>
                <a:ea typeface="Arial Narrow"/>
                <a:cs typeface="Arial Narrow"/>
                <a:sym typeface="Arial Narrow"/>
              </a:rPr>
              <a:t>What does SEL look like?</a:t>
            </a:r>
            <a:endParaRPr sz="7918" b="1" i="0" u="none" strike="noStrike" cap="none">
              <a:solidFill>
                <a:srgbClr val="0070C0"/>
              </a:solidFill>
              <a:latin typeface="Arial Narrow"/>
              <a:ea typeface="Arial Narrow"/>
              <a:cs typeface="Arial Narrow"/>
              <a:sym typeface="Arial Narrow"/>
            </a:endParaRPr>
          </a:p>
        </p:txBody>
      </p:sp>
      <p:sp>
        <p:nvSpPr>
          <p:cNvPr id="430" name="Shape 430"/>
          <p:cNvSpPr txBox="1">
            <a:spLocks noGrp="1"/>
          </p:cNvSpPr>
          <p:nvPr>
            <p:ph type="body" idx="1"/>
          </p:nvPr>
        </p:nvSpPr>
        <p:spPr>
          <a:xfrm>
            <a:off x="329419" y="2765144"/>
            <a:ext cx="17104800" cy="8695800"/>
          </a:xfrm>
          <a:prstGeom prst="rect">
            <a:avLst/>
          </a:prstGeom>
          <a:noFill/>
          <a:ln>
            <a:noFill/>
          </a:ln>
        </p:spPr>
        <p:txBody>
          <a:bodyPr spcFirstLastPara="1" wrap="square" lIns="182850" tIns="91400" rIns="182850" bIns="91400" anchor="t" anchorCtr="0">
            <a:noAutofit/>
          </a:bodyPr>
          <a:lstStyle/>
          <a:p>
            <a:pPr marL="685800" marR="0" lvl="0" indent="-279400" algn="l" rtl="0">
              <a:lnSpc>
                <a:spcPct val="90000"/>
              </a:lnSpc>
              <a:spcBef>
                <a:spcPts val="0"/>
              </a:spcBef>
              <a:spcAft>
                <a:spcPts val="0"/>
              </a:spcAft>
              <a:buClr>
                <a:srgbClr val="0070C0"/>
              </a:buClr>
              <a:buSzPts val="3200"/>
              <a:buFont typeface="Arial"/>
              <a:buNone/>
            </a:pPr>
            <a:endParaRPr sz="6400" b="0" i="0" u="sng" strike="noStrike" cap="none">
              <a:solidFill>
                <a:schemeClr val="hlink"/>
              </a:solidFill>
              <a:latin typeface="Calibri"/>
              <a:ea typeface="Calibri"/>
              <a:cs typeface="Calibri"/>
              <a:sym typeface="Calibri"/>
            </a:endParaRPr>
          </a:p>
          <a:p>
            <a:pPr marL="685800" marR="0" lvl="0" indent="-279400" algn="l" rtl="0">
              <a:lnSpc>
                <a:spcPct val="90000"/>
              </a:lnSpc>
              <a:spcBef>
                <a:spcPts val="1280"/>
              </a:spcBef>
              <a:spcAft>
                <a:spcPts val="0"/>
              </a:spcAft>
              <a:buClr>
                <a:srgbClr val="0070C0"/>
              </a:buClr>
              <a:buSzPts val="3200"/>
              <a:buFont typeface="Arial"/>
              <a:buNone/>
            </a:pPr>
            <a:endParaRPr sz="6400" b="0" i="0" u="sng" strike="noStrike" cap="none">
              <a:solidFill>
                <a:schemeClr val="hlink"/>
              </a:solidFill>
              <a:latin typeface="Calibri"/>
              <a:ea typeface="Calibri"/>
              <a:cs typeface="Calibri"/>
              <a:sym typeface="Calibri"/>
            </a:endParaRPr>
          </a:p>
          <a:p>
            <a:pPr marL="685800" marR="0" lvl="0" indent="-482600" algn="l" rtl="0">
              <a:lnSpc>
                <a:spcPct val="90000"/>
              </a:lnSpc>
              <a:spcBef>
                <a:spcPts val="1280"/>
              </a:spcBef>
              <a:spcAft>
                <a:spcPts val="0"/>
              </a:spcAft>
              <a:buClr>
                <a:srgbClr val="0070C0"/>
              </a:buClr>
              <a:buSzPts val="3200"/>
              <a:buFont typeface="Arial"/>
              <a:buNone/>
            </a:pPr>
            <a:endParaRPr sz="6400" b="0" i="0" u="none" strike="noStrike" cap="none">
              <a:solidFill>
                <a:schemeClr val="dk1"/>
              </a:solidFill>
              <a:latin typeface="Calibri"/>
              <a:ea typeface="Calibri"/>
              <a:cs typeface="Calibri"/>
              <a:sym typeface="Calibri"/>
            </a:endParaRPr>
          </a:p>
          <a:p>
            <a:pPr marL="685800" marR="0" lvl="0" indent="-279400" algn="l" rtl="0">
              <a:lnSpc>
                <a:spcPct val="90000"/>
              </a:lnSpc>
              <a:spcBef>
                <a:spcPts val="1280"/>
              </a:spcBef>
              <a:spcAft>
                <a:spcPts val="0"/>
              </a:spcAft>
              <a:buClr>
                <a:srgbClr val="0070C0"/>
              </a:buClr>
              <a:buSzPts val="3200"/>
              <a:buFont typeface="Arial"/>
              <a:buNone/>
            </a:pPr>
            <a:endParaRPr sz="6400" b="0" i="0" u="none" strike="noStrike" cap="none">
              <a:solidFill>
                <a:schemeClr val="dk1"/>
              </a:solidFill>
              <a:latin typeface="Calibri"/>
              <a:ea typeface="Calibri"/>
              <a:cs typeface="Calibri"/>
              <a:sym typeface="Calibri"/>
            </a:endParaRPr>
          </a:p>
        </p:txBody>
      </p:sp>
      <p:sp>
        <p:nvSpPr>
          <p:cNvPr id="431" name="Shape 431"/>
          <p:cNvSpPr txBox="1">
            <a:spLocks noGrp="1"/>
          </p:cNvSpPr>
          <p:nvPr>
            <p:ph type="body" idx="2"/>
          </p:nvPr>
        </p:nvSpPr>
        <p:spPr>
          <a:xfrm>
            <a:off x="8146185" y="12617430"/>
            <a:ext cx="8520834" cy="911536"/>
          </a:xfrm>
          <a:prstGeom prst="rect">
            <a:avLst/>
          </a:prstGeom>
          <a:noFill/>
          <a:ln>
            <a:noFill/>
          </a:ln>
        </p:spPr>
        <p:txBody>
          <a:bodyPr spcFirstLastPara="1" wrap="square" lIns="182850" tIns="91400" rIns="182850" bIns="91400" anchor="t" anchorCtr="0">
            <a:noAutofit/>
          </a:bodyPr>
          <a:lstStyle/>
          <a:p>
            <a:pPr marL="0" marR="0" lvl="0" indent="0" algn="r" rtl="0">
              <a:lnSpc>
                <a:spcPct val="100000"/>
              </a:lnSpc>
              <a:spcBef>
                <a:spcPts val="0"/>
              </a:spcBef>
              <a:spcAft>
                <a:spcPts val="0"/>
              </a:spcAft>
              <a:buClr>
                <a:schemeClr val="accent1"/>
              </a:buClr>
              <a:buSzPts val="990"/>
              <a:buFont typeface="Arial"/>
              <a:buNone/>
            </a:pPr>
            <a:endParaRPr sz="1800" b="0" i="0" u="none" strike="noStrike" cap="none">
              <a:solidFill>
                <a:schemeClr val="dk1"/>
              </a:solidFill>
              <a:latin typeface="Century Gothic"/>
              <a:ea typeface="Century Gothic"/>
              <a:cs typeface="Century Gothic"/>
              <a:sym typeface="Century Gothic"/>
            </a:endParaRPr>
          </a:p>
        </p:txBody>
      </p:sp>
      <p:pic>
        <p:nvPicPr>
          <p:cNvPr id="432" name="Shape 432"/>
          <p:cNvPicPr preferRelativeResize="0"/>
          <p:nvPr/>
        </p:nvPicPr>
        <p:blipFill>
          <a:blip r:embed="rId3">
            <a:alphaModFix/>
          </a:blip>
          <a:stretch>
            <a:fillRect/>
          </a:stretch>
        </p:blipFill>
        <p:spPr>
          <a:xfrm>
            <a:off x="1362738" y="2880246"/>
            <a:ext cx="15562535" cy="8766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83"/>
          <p:cNvSpPr txBox="1">
            <a:spLocks noGrp="1"/>
          </p:cNvSpPr>
          <p:nvPr>
            <p:ph type="title"/>
          </p:nvPr>
        </p:nvSpPr>
        <p:spPr>
          <a:xfrm>
            <a:off x="876300" y="761875"/>
            <a:ext cx="12114000" cy="1338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5000">
                <a:solidFill>
                  <a:srgbClr val="00C4F6"/>
                </a:solidFill>
                <a:latin typeface="Roboto"/>
                <a:ea typeface="Roboto"/>
                <a:cs typeface="Roboto"/>
                <a:sym typeface="Roboto"/>
              </a:rPr>
              <a:t>Focus Area 4</a:t>
            </a:r>
            <a:r>
              <a:rPr lang="en-US">
                <a:solidFill>
                  <a:srgbClr val="92D050"/>
                </a:solidFill>
                <a:latin typeface="Roboto"/>
                <a:ea typeface="Roboto"/>
                <a:cs typeface="Roboto"/>
                <a:sym typeface="Roboto"/>
              </a:rPr>
              <a:t> </a:t>
            </a:r>
            <a:endParaRPr>
              <a:solidFill>
                <a:srgbClr val="92D050"/>
              </a:solidFill>
              <a:latin typeface="Roboto"/>
              <a:ea typeface="Roboto"/>
              <a:cs typeface="Roboto"/>
              <a:sym typeface="Roboto"/>
            </a:endParaRPr>
          </a:p>
          <a:p>
            <a:pPr marL="0" lvl="0" indent="0" algn="l" rtl="0">
              <a:spcBef>
                <a:spcPts val="0"/>
              </a:spcBef>
              <a:spcAft>
                <a:spcPts val="0"/>
              </a:spcAft>
              <a:buNone/>
            </a:pPr>
            <a:r>
              <a:rPr lang="en-US"/>
              <a:t>Practice Continuous Improvement</a:t>
            </a:r>
            <a:endParaRPr/>
          </a:p>
        </p:txBody>
      </p:sp>
      <p:sp>
        <p:nvSpPr>
          <p:cNvPr id="581" name="Google Shape;581;p83"/>
          <p:cNvSpPr txBox="1">
            <a:spLocks noGrp="1"/>
          </p:cNvSpPr>
          <p:nvPr>
            <p:ph type="sldNum" idx="12"/>
          </p:nvPr>
        </p:nvSpPr>
        <p:spPr>
          <a:xfrm>
            <a:off x="17421225" y="13030200"/>
            <a:ext cx="1733400" cy="30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24</a:t>
            </a:fld>
            <a:endParaRPr/>
          </a:p>
        </p:txBody>
      </p:sp>
      <p:sp>
        <p:nvSpPr>
          <p:cNvPr id="582" name="Google Shape;582;p83"/>
          <p:cNvSpPr txBox="1"/>
          <p:nvPr/>
        </p:nvSpPr>
        <p:spPr>
          <a:xfrm>
            <a:off x="1151350" y="3053550"/>
            <a:ext cx="15668400" cy="8785200"/>
          </a:xfrm>
          <a:prstGeom prst="rect">
            <a:avLst/>
          </a:prstGeom>
          <a:noFill/>
          <a:ln>
            <a:noFill/>
          </a:ln>
        </p:spPr>
        <p:txBody>
          <a:bodyPr spcFirstLastPara="1" wrap="square" lIns="91425" tIns="91425" rIns="91425" bIns="91425" anchor="t" anchorCtr="0">
            <a:noAutofit/>
          </a:bodyPr>
          <a:lstStyle/>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Use continuous improvement cycles to drive high-quality </a:t>
            </a:r>
            <a:r>
              <a:rPr lang="en-US" sz="5000" b="1">
                <a:latin typeface="Roboto"/>
                <a:ea typeface="Roboto"/>
                <a:cs typeface="Roboto"/>
                <a:sym typeface="Roboto"/>
              </a:rPr>
              <a:t>schoolwide SEL implementation</a:t>
            </a:r>
            <a:endParaRPr sz="5000" b="1">
              <a:latin typeface="Roboto"/>
              <a:ea typeface="Roboto"/>
              <a:cs typeface="Roboto"/>
              <a:sym typeface="Roboto"/>
            </a:endParaRPr>
          </a:p>
          <a:p>
            <a:pPr marL="457200" lvl="0" indent="-546100" algn="l" rtl="0">
              <a:lnSpc>
                <a:spcPct val="115000"/>
              </a:lnSpc>
              <a:spcBef>
                <a:spcPts val="0"/>
              </a:spcBef>
              <a:spcAft>
                <a:spcPts val="0"/>
              </a:spcAft>
              <a:buSzPts val="5000"/>
              <a:buChar char="●"/>
            </a:pPr>
            <a:r>
              <a:rPr lang="en-US" sz="5000">
                <a:latin typeface="Roboto"/>
                <a:ea typeface="Roboto"/>
                <a:cs typeface="Roboto"/>
                <a:sym typeface="Roboto"/>
              </a:rPr>
              <a:t>Use continuous improvement cycles to </a:t>
            </a:r>
            <a:r>
              <a:rPr lang="en-US" sz="5000" b="1">
                <a:latin typeface="Roboto"/>
                <a:ea typeface="Roboto"/>
                <a:cs typeface="Roboto"/>
                <a:sym typeface="Roboto"/>
              </a:rPr>
              <a:t>refine new strategies</a:t>
            </a:r>
            <a:endParaRPr sz="5000">
              <a:latin typeface="Roboto"/>
              <a:ea typeface="Roboto"/>
              <a:cs typeface="Roboto"/>
              <a:sym typeface="Roboto"/>
            </a:endParaRPr>
          </a:p>
          <a:p>
            <a:pPr marL="0" lvl="0" indent="0" algn="l" rtl="0">
              <a:lnSpc>
                <a:spcPct val="115000"/>
              </a:lnSpc>
              <a:spcBef>
                <a:spcPts val="0"/>
              </a:spcBef>
              <a:spcAft>
                <a:spcPts val="0"/>
              </a:spcAft>
              <a:buNone/>
            </a:pPr>
            <a:endParaRPr sz="5000">
              <a:solidFill>
                <a:srgbClr val="339A63"/>
              </a:solidFill>
            </a:endParaRPr>
          </a:p>
          <a:p>
            <a:pPr marL="0" lvl="0" indent="0" algn="l" rtl="0">
              <a:lnSpc>
                <a:spcPct val="115000"/>
              </a:lnSpc>
              <a:spcBef>
                <a:spcPts val="0"/>
              </a:spcBef>
              <a:spcAft>
                <a:spcPts val="0"/>
              </a:spcAft>
              <a:buNone/>
            </a:pPr>
            <a:endParaRPr sz="4500" b="1">
              <a:latin typeface="Roboto"/>
              <a:ea typeface="Roboto"/>
              <a:cs typeface="Roboto"/>
              <a:sym typeface="Roboto"/>
            </a:endParaRPr>
          </a:p>
          <a:p>
            <a:pPr marL="0" lvl="0" indent="0" algn="l" rtl="0">
              <a:spcBef>
                <a:spcPts val="0"/>
              </a:spcBef>
              <a:spcAft>
                <a:spcPts val="0"/>
              </a:spcAft>
              <a:buNone/>
            </a:pPr>
            <a:endParaRPr sz="1800"/>
          </a:p>
        </p:txBody>
      </p:sp>
      <p:pic>
        <p:nvPicPr>
          <p:cNvPr id="583" name="Google Shape;583;p83"/>
          <p:cNvPicPr preferRelativeResize="0"/>
          <p:nvPr/>
        </p:nvPicPr>
        <p:blipFill>
          <a:blip r:embed="rId3">
            <a:alphaModFix/>
          </a:blip>
          <a:stretch>
            <a:fillRect/>
          </a:stretch>
        </p:blipFill>
        <p:spPr>
          <a:xfrm>
            <a:off x="14019843" y="309950"/>
            <a:ext cx="4106083" cy="2743600"/>
          </a:xfrm>
          <a:prstGeom prst="rect">
            <a:avLst/>
          </a:prstGeom>
          <a:noFill/>
          <a:ln>
            <a:noFill/>
          </a:ln>
        </p:spPr>
      </p:pic>
    </p:spTree>
    <p:extLst>
      <p:ext uri="{BB962C8B-B14F-4D97-AF65-F5344CB8AC3E}">
        <p14:creationId xmlns:p14="http://schemas.microsoft.com/office/powerpoint/2010/main" val="351911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84"/>
          <p:cNvPicPr preferRelativeResize="0"/>
          <p:nvPr/>
        </p:nvPicPr>
        <p:blipFill rotWithShape="1">
          <a:blip r:embed="rId3">
            <a:alphaModFix/>
          </a:blip>
          <a:srcRect l="7851"/>
          <a:stretch/>
        </p:blipFill>
        <p:spPr>
          <a:xfrm>
            <a:off x="-609600" y="-22300"/>
            <a:ext cx="19828818" cy="13716001"/>
          </a:xfrm>
          <a:prstGeom prst="rect">
            <a:avLst/>
          </a:prstGeom>
          <a:noFill/>
          <a:ln>
            <a:noFill/>
          </a:ln>
        </p:spPr>
      </p:pic>
      <p:sp>
        <p:nvSpPr>
          <p:cNvPr id="590" name="Google Shape;590;p84"/>
          <p:cNvSpPr/>
          <p:nvPr/>
        </p:nvSpPr>
        <p:spPr>
          <a:xfrm>
            <a:off x="11499475" y="1268875"/>
            <a:ext cx="1477500" cy="41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1" name="Google Shape;591;p84"/>
          <p:cNvPicPr preferRelativeResize="0"/>
          <p:nvPr/>
        </p:nvPicPr>
        <p:blipFill>
          <a:blip r:embed="rId4">
            <a:alphaModFix/>
          </a:blip>
          <a:stretch>
            <a:fillRect/>
          </a:stretch>
        </p:blipFill>
        <p:spPr>
          <a:xfrm>
            <a:off x="1791175" y="682700"/>
            <a:ext cx="14975675" cy="8542450"/>
          </a:xfrm>
          <a:prstGeom prst="rect">
            <a:avLst/>
          </a:prstGeom>
          <a:noFill/>
          <a:ln>
            <a:noFill/>
          </a:ln>
        </p:spPr>
      </p:pic>
      <p:sp>
        <p:nvSpPr>
          <p:cNvPr id="592" name="Google Shape;592;p84"/>
          <p:cNvSpPr/>
          <p:nvPr/>
        </p:nvSpPr>
        <p:spPr>
          <a:xfrm>
            <a:off x="1303325" y="9954825"/>
            <a:ext cx="15950400" cy="12159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7200">
                <a:latin typeface="Roboto"/>
                <a:ea typeface="Roboto"/>
                <a:cs typeface="Roboto"/>
                <a:sym typeface="Roboto"/>
              </a:rPr>
              <a:t>schoolguide.casel.org</a:t>
            </a:r>
            <a:endParaRPr sz="7200">
              <a:latin typeface="Roboto"/>
              <a:ea typeface="Roboto"/>
              <a:cs typeface="Roboto"/>
              <a:sym typeface="Roboto"/>
            </a:endParaRPr>
          </a:p>
        </p:txBody>
      </p:sp>
      <p:sp>
        <p:nvSpPr>
          <p:cNvPr id="593" name="Google Shape;593;p84"/>
          <p:cNvSpPr txBox="1"/>
          <p:nvPr/>
        </p:nvSpPr>
        <p:spPr>
          <a:xfrm>
            <a:off x="7106250" y="1551575"/>
            <a:ext cx="3972000" cy="696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84"/>
          <p:cNvSpPr txBox="1"/>
          <p:nvPr/>
        </p:nvSpPr>
        <p:spPr>
          <a:xfrm>
            <a:off x="5203038" y="1116475"/>
            <a:ext cx="7729500" cy="107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400">
                <a:solidFill>
                  <a:srgbClr val="434343"/>
                </a:solidFill>
                <a:latin typeface="Century Gothic"/>
                <a:ea typeface="Century Gothic"/>
                <a:cs typeface="Century Gothic"/>
                <a:sym typeface="Century Gothic"/>
              </a:rPr>
              <a:t>The CASEL Guide to Schoolwide</a:t>
            </a:r>
            <a:endParaRPr sz="3400">
              <a:solidFill>
                <a:srgbClr val="434343"/>
              </a:solidFill>
              <a:latin typeface="Century Gothic"/>
              <a:ea typeface="Century Gothic"/>
              <a:cs typeface="Century Gothic"/>
              <a:sym typeface="Century Gothic"/>
            </a:endParaRPr>
          </a:p>
          <a:p>
            <a:pPr marL="0" lvl="0" indent="0" algn="ctr" rtl="0">
              <a:spcBef>
                <a:spcPts val="0"/>
              </a:spcBef>
              <a:spcAft>
                <a:spcPts val="0"/>
              </a:spcAft>
              <a:buNone/>
            </a:pPr>
            <a:r>
              <a:rPr lang="en-US" sz="3400">
                <a:solidFill>
                  <a:srgbClr val="434343"/>
                </a:solidFill>
                <a:latin typeface="Century Gothic"/>
                <a:ea typeface="Century Gothic"/>
                <a:cs typeface="Century Gothic"/>
                <a:sym typeface="Century Gothic"/>
              </a:rPr>
              <a:t>Social and Emotional Learning</a:t>
            </a:r>
            <a:endParaRPr sz="3400">
              <a:solidFill>
                <a:srgbClr val="434343"/>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1676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1181100" y="1066800"/>
            <a:ext cx="17106900" cy="1338828"/>
          </a:xfrm>
          <a:prstGeom prst="rect">
            <a:avLst/>
          </a:prstGeom>
          <a:noFill/>
          <a:ln>
            <a:noFill/>
          </a:ln>
        </p:spPr>
        <p:txBody>
          <a:bodyPr spcFirstLastPara="1" wrap="square" lIns="137250" tIns="68600" rIns="137250" bIns="68600" anchor="ctr" anchorCtr="0">
            <a:noAutofit/>
          </a:bodyPr>
          <a:lstStyle/>
          <a:p>
            <a:pPr marL="0" marR="0" lvl="0" indent="0" algn="l" rtl="0">
              <a:lnSpc>
                <a:spcPct val="90000"/>
              </a:lnSpc>
              <a:spcBef>
                <a:spcPts val="0"/>
              </a:spcBef>
              <a:spcAft>
                <a:spcPts val="0"/>
              </a:spcAft>
              <a:buNone/>
            </a:pPr>
            <a:r>
              <a:rPr lang="en-US" sz="7918" b="1" i="0" u="none" strike="noStrike" cap="none">
                <a:solidFill>
                  <a:schemeClr val="dk1"/>
                </a:solidFill>
                <a:latin typeface="Calibri"/>
                <a:ea typeface="Calibri"/>
                <a:cs typeface="Calibri"/>
                <a:sym typeface="Calibri"/>
              </a:rPr>
              <a:t>How has your understanding of SEL changed? </a:t>
            </a:r>
            <a:endParaRPr sz="7918" b="1" i="0" u="none" strike="noStrike" cap="none">
              <a:solidFill>
                <a:schemeClr val="dk1"/>
              </a:solidFill>
              <a:latin typeface="Calibri"/>
              <a:ea typeface="Calibri"/>
              <a:cs typeface="Calibri"/>
              <a:sym typeface="Calibri"/>
            </a:endParaRPr>
          </a:p>
        </p:txBody>
      </p:sp>
      <p:pic>
        <p:nvPicPr>
          <p:cNvPr id="446" name="Shape 446" descr="Screen Shot 2018-02-15 at 4.16.13 PM.png"/>
          <p:cNvPicPr preferRelativeResize="0">
            <a:picLocks noGrp="1"/>
          </p:cNvPicPr>
          <p:nvPr>
            <p:ph type="body" idx="1"/>
          </p:nvPr>
        </p:nvPicPr>
        <p:blipFill rotWithShape="1">
          <a:blip r:embed="rId3">
            <a:alphaModFix/>
          </a:blip>
          <a:srcRect/>
          <a:stretch/>
        </p:blipFill>
        <p:spPr>
          <a:xfrm>
            <a:off x="0" y="4191000"/>
            <a:ext cx="18288001" cy="62722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1219200" y="5638800"/>
            <a:ext cx="15773400" cy="2651125"/>
          </a:xfrm>
          <a:prstGeom prst="rect">
            <a:avLst/>
          </a:prstGeom>
          <a:noFill/>
          <a:ln>
            <a:noFill/>
          </a:ln>
        </p:spPr>
        <p:txBody>
          <a:bodyPr spcFirstLastPara="1" wrap="square" lIns="182850" tIns="91400" rIns="182850" bIns="91400" anchor="ctr" anchorCtr="0">
            <a:noAutofit/>
          </a:bodyPr>
          <a:lstStyle/>
          <a:p>
            <a:pPr marL="0" marR="0" lvl="0" indent="0" algn="ctr" rtl="0">
              <a:lnSpc>
                <a:spcPct val="90000"/>
              </a:lnSpc>
              <a:spcBef>
                <a:spcPts val="0"/>
              </a:spcBef>
              <a:spcAft>
                <a:spcPts val="0"/>
              </a:spcAft>
              <a:buNone/>
            </a:pPr>
            <a:r>
              <a:rPr lang="en-US" sz="8800" b="0" i="0" u="none" strike="noStrike" cap="none">
                <a:solidFill>
                  <a:schemeClr val="lt1"/>
                </a:solidFill>
                <a:latin typeface="Roboto Condensed"/>
                <a:ea typeface="Roboto Condensed"/>
                <a:cs typeface="Roboto Condensed"/>
                <a:sym typeface="Roboto Condensed"/>
              </a:rPr>
              <a:t>Thank You!</a:t>
            </a:r>
            <a:endParaRPr sz="8800" b="0" i="0" u="none" strike="noStrike" cap="none">
              <a:solidFill>
                <a:schemeClr val="lt1"/>
              </a:solidFill>
              <a:latin typeface="Roboto Condensed"/>
              <a:ea typeface="Roboto Condensed"/>
              <a:cs typeface="Roboto Condensed"/>
              <a:sym typeface="Roboto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38200" y="838200"/>
            <a:ext cx="8534400" cy="10064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6600" b="1" i="0" u="none" strike="noStrike" cap="none">
                <a:solidFill>
                  <a:schemeClr val="dk1"/>
                </a:solidFill>
                <a:latin typeface="Calibri"/>
                <a:ea typeface="Calibri"/>
                <a:cs typeface="Calibri"/>
                <a:sym typeface="Calibri"/>
              </a:rPr>
              <a:t>Guiding Questions:</a:t>
            </a:r>
            <a:endParaRPr/>
          </a:p>
        </p:txBody>
      </p:sp>
      <p:sp>
        <p:nvSpPr>
          <p:cNvPr id="136" name="Shape 136"/>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3</a:t>
            </a:fld>
            <a:endParaRPr sz="1400" b="0" i="0" u="none" strike="noStrike" cap="none">
              <a:solidFill>
                <a:schemeClr val="accent2"/>
              </a:solidFill>
              <a:latin typeface="Calibri"/>
              <a:ea typeface="Calibri"/>
              <a:cs typeface="Calibri"/>
              <a:sym typeface="Calibri"/>
            </a:endParaRPr>
          </a:p>
        </p:txBody>
      </p:sp>
      <p:sp>
        <p:nvSpPr>
          <p:cNvPr id="137" name="Shape 137"/>
          <p:cNvSpPr/>
          <p:nvPr/>
        </p:nvSpPr>
        <p:spPr>
          <a:xfrm>
            <a:off x="838201" y="3200400"/>
            <a:ext cx="16012886" cy="5899051"/>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en-US" sz="7200" b="1" i="0" strike="noStrike" cap="none" dirty="0">
                <a:solidFill>
                  <a:schemeClr val="dk1"/>
                </a:solidFill>
                <a:latin typeface="Roboto"/>
                <a:ea typeface="Roboto"/>
                <a:cs typeface="Roboto"/>
                <a:sym typeface="Roboto"/>
              </a:rPr>
              <a:t>What</a:t>
            </a:r>
            <a:r>
              <a:rPr lang="en-US" sz="7200" i="0" strike="noStrike" cap="none" dirty="0">
                <a:solidFill>
                  <a:schemeClr val="dk1"/>
                </a:solidFill>
                <a:latin typeface="Roboto"/>
                <a:ea typeface="Roboto"/>
                <a:cs typeface="Roboto"/>
                <a:sym typeface="Roboto"/>
              </a:rPr>
              <a:t> is </a:t>
            </a:r>
            <a:r>
              <a:rPr lang="en-US" sz="7200" i="0" strike="noStrike" cap="none" dirty="0">
                <a:solidFill>
                  <a:srgbClr val="0075CA"/>
                </a:solidFill>
                <a:latin typeface="Roboto"/>
                <a:ea typeface="Roboto"/>
                <a:cs typeface="Roboto"/>
                <a:sym typeface="Roboto"/>
              </a:rPr>
              <a:t>SEL</a:t>
            </a:r>
            <a:r>
              <a:rPr lang="en-US" sz="7200" i="0" strike="noStrike" cap="none" dirty="0">
                <a:solidFill>
                  <a:schemeClr val="dk1"/>
                </a:solidFill>
                <a:latin typeface="Roboto"/>
                <a:ea typeface="Roboto"/>
                <a:cs typeface="Roboto"/>
                <a:sym typeface="Roboto"/>
              </a:rPr>
              <a:t>?</a:t>
            </a:r>
            <a:endParaRPr dirty="0"/>
          </a:p>
          <a:p>
            <a:pPr marL="0" marR="0" lvl="0" indent="0" algn="l" rtl="0">
              <a:lnSpc>
                <a:spcPct val="130000"/>
              </a:lnSpc>
              <a:spcBef>
                <a:spcPts val="0"/>
              </a:spcBef>
              <a:spcAft>
                <a:spcPts val="0"/>
              </a:spcAft>
              <a:buNone/>
            </a:pPr>
            <a:endParaRPr sz="3600" i="0" strike="noStrike" cap="none" dirty="0">
              <a:solidFill>
                <a:schemeClr val="dk1"/>
              </a:solidFill>
              <a:latin typeface="Roboto"/>
              <a:ea typeface="Roboto"/>
              <a:cs typeface="Roboto"/>
              <a:sym typeface="Roboto"/>
            </a:endParaRPr>
          </a:p>
          <a:p>
            <a:pPr lvl="0">
              <a:lnSpc>
                <a:spcPct val="130000"/>
              </a:lnSpc>
              <a:buClr>
                <a:schemeClr val="dk1"/>
              </a:buClr>
              <a:buSzPts val="4000"/>
            </a:pPr>
            <a:r>
              <a:rPr lang="en-US" sz="7200" b="1" i="0" strike="noStrike" cap="none" dirty="0">
                <a:solidFill>
                  <a:schemeClr val="dk1"/>
                </a:solidFill>
                <a:latin typeface="Roboto"/>
                <a:ea typeface="Roboto"/>
                <a:cs typeface="Roboto"/>
                <a:sym typeface="Roboto"/>
              </a:rPr>
              <a:t>Why</a:t>
            </a:r>
            <a:r>
              <a:rPr lang="en-US" sz="7200" i="0" strike="noStrike" cap="none" dirty="0">
                <a:solidFill>
                  <a:schemeClr val="dk1"/>
                </a:solidFill>
                <a:latin typeface="Roboto"/>
                <a:ea typeface="Roboto"/>
                <a:cs typeface="Roboto"/>
                <a:sym typeface="Roboto"/>
              </a:rPr>
              <a:t> does </a:t>
            </a:r>
            <a:r>
              <a:rPr lang="en-US" sz="7200" dirty="0">
                <a:solidFill>
                  <a:srgbClr val="0075CA"/>
                </a:solidFill>
                <a:latin typeface="Roboto"/>
                <a:ea typeface="Roboto"/>
                <a:cs typeface="Roboto"/>
                <a:sym typeface="Roboto"/>
              </a:rPr>
              <a:t>SEL</a:t>
            </a:r>
            <a:r>
              <a:rPr lang="en-US" sz="7200" i="0" strike="noStrike" cap="none" dirty="0">
                <a:solidFill>
                  <a:schemeClr val="dk1"/>
                </a:solidFill>
                <a:latin typeface="Roboto"/>
                <a:ea typeface="Roboto"/>
                <a:cs typeface="Roboto"/>
                <a:sym typeface="Roboto"/>
              </a:rPr>
              <a:t> matter?</a:t>
            </a:r>
            <a:endParaRPr dirty="0"/>
          </a:p>
          <a:p>
            <a:pPr marL="0" marR="0" lvl="0" indent="0" algn="l" rtl="0">
              <a:lnSpc>
                <a:spcPct val="130000"/>
              </a:lnSpc>
              <a:spcBef>
                <a:spcPts val="0"/>
              </a:spcBef>
              <a:spcAft>
                <a:spcPts val="0"/>
              </a:spcAft>
              <a:buClr>
                <a:schemeClr val="dk1"/>
              </a:buClr>
              <a:buSzPts val="4000"/>
              <a:buFont typeface="Roboto"/>
              <a:buNone/>
            </a:pPr>
            <a:endParaRPr sz="2400" i="0" strike="noStrike" cap="none" dirty="0">
              <a:solidFill>
                <a:schemeClr val="dk1"/>
              </a:solidFill>
              <a:latin typeface="Roboto"/>
              <a:ea typeface="Roboto"/>
              <a:cs typeface="Roboto"/>
              <a:sym typeface="Roboto"/>
            </a:endParaRPr>
          </a:p>
          <a:p>
            <a:pPr lvl="0">
              <a:lnSpc>
                <a:spcPct val="130000"/>
              </a:lnSpc>
              <a:spcBef>
                <a:spcPts val="1600"/>
              </a:spcBef>
              <a:buClr>
                <a:schemeClr val="dk1"/>
              </a:buClr>
              <a:buSzPts val="4000"/>
            </a:pPr>
            <a:r>
              <a:rPr lang="en-US" sz="7200" b="1" i="0" strike="noStrike" cap="none" dirty="0">
                <a:solidFill>
                  <a:schemeClr val="dk1"/>
                </a:solidFill>
                <a:latin typeface="Roboto"/>
                <a:ea typeface="Roboto"/>
                <a:cs typeface="Roboto"/>
                <a:sym typeface="Roboto"/>
              </a:rPr>
              <a:t>How</a:t>
            </a:r>
            <a:r>
              <a:rPr lang="en-US" sz="7200" i="0" strike="noStrike" cap="none" dirty="0">
                <a:solidFill>
                  <a:schemeClr val="dk1"/>
                </a:solidFill>
                <a:latin typeface="Roboto"/>
                <a:ea typeface="Roboto"/>
                <a:cs typeface="Roboto"/>
                <a:sym typeface="Roboto"/>
              </a:rPr>
              <a:t> can schools promote </a:t>
            </a:r>
            <a:r>
              <a:rPr lang="en-US" sz="7200" dirty="0">
                <a:solidFill>
                  <a:srgbClr val="0075CA"/>
                </a:solidFill>
                <a:latin typeface="Roboto"/>
                <a:ea typeface="Roboto"/>
                <a:cs typeface="Roboto"/>
                <a:sym typeface="Roboto"/>
              </a:rPr>
              <a:t>SEL</a:t>
            </a:r>
            <a:r>
              <a:rPr lang="en-US" sz="7200" i="0" strike="noStrike" cap="none" dirty="0">
                <a:solidFill>
                  <a:schemeClr val="accent1"/>
                </a:solidFill>
                <a:latin typeface="Roboto"/>
                <a:ea typeface="Roboto"/>
                <a:cs typeface="Roboto"/>
                <a:sym typeface="Roboto"/>
              </a:rPr>
              <a:t> </a:t>
            </a:r>
            <a:r>
              <a:rPr lang="en-US" sz="7200" i="0" strike="noStrike" cap="none" dirty="0">
                <a:solidFill>
                  <a:srgbClr val="191919"/>
                </a:solidFill>
                <a:latin typeface="Roboto"/>
                <a:ea typeface="Roboto"/>
                <a:cs typeface="Roboto"/>
                <a:sym typeface="Roboto"/>
              </a:rPr>
              <a:t>for students</a:t>
            </a:r>
            <a:r>
              <a:rPr lang="en-US" sz="7200" i="0" strike="noStrike" cap="none" dirty="0">
                <a:solidFill>
                  <a:schemeClr val="dk1"/>
                </a:solidFill>
                <a:latin typeface="Roboto"/>
                <a:ea typeface="Roboto"/>
                <a:cs typeface="Roboto"/>
                <a:sym typeface="Roboto"/>
              </a:rPr>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76300" y="762000"/>
            <a:ext cx="16954501" cy="158812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5400" b="1" i="0" u="none" strike="noStrike" cap="none">
                <a:solidFill>
                  <a:schemeClr val="dk1"/>
                </a:solidFill>
                <a:latin typeface="Calibri"/>
                <a:ea typeface="Calibri"/>
                <a:cs typeface="Calibri"/>
                <a:sym typeface="Calibri"/>
              </a:rPr>
              <a:t>What are your hopes and dreams for your child or the children in our community?</a:t>
            </a:r>
            <a:endParaRPr/>
          </a:p>
        </p:txBody>
      </p:sp>
      <p:sp>
        <p:nvSpPr>
          <p:cNvPr id="144" name="Shape 144"/>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4</a:t>
            </a:fld>
            <a:endParaRPr sz="1400" b="0" i="0" u="none" strike="noStrike" cap="none">
              <a:solidFill>
                <a:schemeClr val="accent2"/>
              </a:solidFill>
              <a:latin typeface="Calibri"/>
              <a:ea typeface="Calibri"/>
              <a:cs typeface="Calibri"/>
              <a:sym typeface="Calibri"/>
            </a:endParaRPr>
          </a:p>
        </p:txBody>
      </p:sp>
      <p:pic>
        <p:nvPicPr>
          <p:cNvPr id="145" name="Shape 145" descr="Screen Shot 2018-02-15 at 4.43.38 PM.png"/>
          <p:cNvPicPr preferRelativeResize="0"/>
          <p:nvPr/>
        </p:nvPicPr>
        <p:blipFill rotWithShape="1">
          <a:blip r:embed="rId3">
            <a:alphaModFix/>
          </a:blip>
          <a:srcRect/>
          <a:stretch/>
        </p:blipFill>
        <p:spPr>
          <a:xfrm>
            <a:off x="2362200" y="3581400"/>
            <a:ext cx="13363016" cy="7165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876300" y="914400"/>
            <a:ext cx="9486900" cy="10064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6600" b="1" i="0" u="none" strike="noStrike" cap="none">
                <a:solidFill>
                  <a:schemeClr val="dk1"/>
                </a:solidFill>
                <a:latin typeface="Calibri"/>
                <a:ea typeface="Calibri"/>
                <a:cs typeface="Calibri"/>
                <a:sym typeface="Calibri"/>
              </a:rPr>
              <a:t>What’s possible with SEL?</a:t>
            </a:r>
            <a:endParaRPr/>
          </a:p>
        </p:txBody>
      </p:sp>
      <p:sp>
        <p:nvSpPr>
          <p:cNvPr id="152" name="Shape 152"/>
          <p:cNvSpPr txBox="1">
            <a:spLocks noGrp="1"/>
          </p:cNvSpPr>
          <p:nvPr>
            <p:ph type="sldNum" idx="12"/>
          </p:nvPr>
        </p:nvSpPr>
        <p:spPr>
          <a:xfrm>
            <a:off x="17421225" y="13030200"/>
            <a:ext cx="1733550" cy="3079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400" b="0" i="0" u="none" strike="noStrike" cap="none">
                <a:solidFill>
                  <a:schemeClr val="accent2"/>
                </a:solidFill>
                <a:latin typeface="Calibri"/>
                <a:ea typeface="Calibri"/>
                <a:cs typeface="Calibri"/>
                <a:sym typeface="Calibri"/>
              </a:rPr>
              <a:t>5</a:t>
            </a:fld>
            <a:endParaRPr sz="1400" b="0" i="0" u="none" strike="noStrike" cap="none">
              <a:solidFill>
                <a:schemeClr val="accent2"/>
              </a:solidFill>
              <a:latin typeface="Calibri"/>
              <a:ea typeface="Calibri"/>
              <a:cs typeface="Calibri"/>
              <a:sym typeface="Calibri"/>
            </a:endParaRPr>
          </a:p>
        </p:txBody>
      </p:sp>
      <p:pic>
        <p:nvPicPr>
          <p:cNvPr id="153" name="Shape 153" descr="Screen Shot 2018-03-02 at 1.03.00 PM.png"/>
          <p:cNvPicPr preferRelativeResize="0"/>
          <p:nvPr/>
        </p:nvPicPr>
        <p:blipFill rotWithShape="1">
          <a:blip r:embed="rId3">
            <a:alphaModFix/>
          </a:blip>
          <a:srcRect/>
          <a:stretch/>
        </p:blipFill>
        <p:spPr>
          <a:xfrm>
            <a:off x="876300" y="3733800"/>
            <a:ext cx="15951201" cy="80056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grpSp>
        <p:nvGrpSpPr>
          <p:cNvPr id="159" name="Shape 159"/>
          <p:cNvGrpSpPr/>
          <p:nvPr/>
        </p:nvGrpSpPr>
        <p:grpSpPr>
          <a:xfrm>
            <a:off x="0" y="0"/>
            <a:ext cx="18288001" cy="13716000"/>
            <a:chOff x="0" y="0"/>
            <a:chExt cx="18288001" cy="13716000"/>
          </a:xfrm>
        </p:grpSpPr>
        <p:pic>
          <p:nvPicPr>
            <p:cNvPr id="160" name="Shape 160"/>
            <p:cNvPicPr preferRelativeResize="0"/>
            <p:nvPr/>
          </p:nvPicPr>
          <p:blipFill rotWithShape="1">
            <a:blip r:embed="rId3">
              <a:alphaModFix/>
            </a:blip>
            <a:srcRect/>
            <a:stretch/>
          </p:blipFill>
          <p:spPr>
            <a:xfrm>
              <a:off x="0" y="0"/>
              <a:ext cx="18288000" cy="13715998"/>
            </a:xfrm>
            <a:prstGeom prst="rect">
              <a:avLst/>
            </a:prstGeom>
            <a:noFill/>
            <a:ln>
              <a:noFill/>
            </a:ln>
          </p:spPr>
        </p:pic>
        <p:sp>
          <p:nvSpPr>
            <p:cNvPr id="161" name="Shape 161"/>
            <p:cNvSpPr/>
            <p:nvPr/>
          </p:nvSpPr>
          <p:spPr>
            <a:xfrm>
              <a:off x="0" y="0"/>
              <a:ext cx="18288001" cy="13716000"/>
            </a:xfrm>
            <a:prstGeom prst="rect">
              <a:avLst/>
            </a:prstGeom>
            <a:solidFill>
              <a:srgbClr val="265A6F">
                <a:alpha val="6392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grpSp>
      <p:grpSp>
        <p:nvGrpSpPr>
          <p:cNvPr id="162" name="Shape 162"/>
          <p:cNvGrpSpPr/>
          <p:nvPr/>
        </p:nvGrpSpPr>
        <p:grpSpPr>
          <a:xfrm>
            <a:off x="2602160" y="4647521"/>
            <a:ext cx="906144" cy="616750"/>
            <a:chOff x="6324600" y="4114799"/>
            <a:chExt cx="685800" cy="685800"/>
          </a:xfrm>
        </p:grpSpPr>
        <p:cxnSp>
          <p:nvCxnSpPr>
            <p:cNvPr id="163" name="Shape 163"/>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4" name="Shape 164"/>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
        <p:nvSpPr>
          <p:cNvPr id="165" name="Shape 165"/>
          <p:cNvSpPr txBox="1"/>
          <p:nvPr/>
        </p:nvSpPr>
        <p:spPr>
          <a:xfrm>
            <a:off x="0" y="5264270"/>
            <a:ext cx="18282919" cy="20928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500" b="1" i="0" u="none" strike="noStrike" cap="none">
                <a:solidFill>
                  <a:srgbClr val="FFFFFF"/>
                </a:solidFill>
                <a:latin typeface="Calibri"/>
                <a:ea typeface="Calibri"/>
                <a:cs typeface="Calibri"/>
                <a:sym typeface="Calibri"/>
              </a:rPr>
              <a:t>WHAT IS SOCIAL AND EMOTIONAL </a:t>
            </a:r>
            <a:endParaRPr/>
          </a:p>
          <a:p>
            <a:pPr marL="0" marR="0" lvl="0" indent="0" algn="ctr" rtl="0">
              <a:spcBef>
                <a:spcPts val="0"/>
              </a:spcBef>
              <a:spcAft>
                <a:spcPts val="0"/>
              </a:spcAft>
              <a:buNone/>
            </a:pPr>
            <a:r>
              <a:rPr lang="en-US" sz="6500" b="1" i="0" u="none" strike="noStrike" cap="none">
                <a:solidFill>
                  <a:srgbClr val="FFFFFF"/>
                </a:solidFill>
                <a:latin typeface="Calibri"/>
                <a:ea typeface="Calibri"/>
                <a:cs typeface="Calibri"/>
                <a:sym typeface="Calibri"/>
              </a:rPr>
              <a:t>LEARNING (SEL)?</a:t>
            </a:r>
            <a:endParaRPr sz="6500" b="1" i="1" u="none" strike="noStrike" cap="none">
              <a:solidFill>
                <a:srgbClr val="FFFFFF"/>
              </a:solidFill>
              <a:latin typeface="Calibri"/>
              <a:ea typeface="Calibri"/>
              <a:cs typeface="Calibri"/>
              <a:sym typeface="Calibri"/>
            </a:endParaRPr>
          </a:p>
        </p:txBody>
      </p:sp>
      <p:grpSp>
        <p:nvGrpSpPr>
          <p:cNvPr id="166" name="Shape 166"/>
          <p:cNvGrpSpPr/>
          <p:nvPr/>
        </p:nvGrpSpPr>
        <p:grpSpPr>
          <a:xfrm rot="10800000">
            <a:off x="14428400" y="7384625"/>
            <a:ext cx="906144" cy="616750"/>
            <a:chOff x="6324600" y="4114799"/>
            <a:chExt cx="685800" cy="685800"/>
          </a:xfrm>
        </p:grpSpPr>
        <p:cxnSp>
          <p:nvCxnSpPr>
            <p:cNvPr id="167" name="Shape 167"/>
            <p:cNvCxnSpPr/>
            <p:nvPr/>
          </p:nvCxnSpPr>
          <p:spPr>
            <a:xfrm rot="10800000">
              <a:off x="6324600" y="4114799"/>
              <a:ext cx="0" cy="685800"/>
            </a:xfrm>
            <a:prstGeom prst="straightConnector1">
              <a:avLst/>
            </a:prstGeom>
            <a:noFill/>
            <a:ln w="38100" cap="sq" cmpd="sng">
              <a:solidFill>
                <a:schemeClr val="lt2"/>
              </a:solidFill>
              <a:prstDash val="solid"/>
              <a:bevel/>
              <a:headEnd type="none" w="sm" len="sm"/>
              <a:tailEnd type="none" w="sm" len="sm"/>
            </a:ln>
          </p:spPr>
        </p:cxnSp>
        <p:cxnSp>
          <p:nvCxnSpPr>
            <p:cNvPr id="168" name="Shape 168"/>
            <p:cNvCxnSpPr/>
            <p:nvPr/>
          </p:nvCxnSpPr>
          <p:spPr>
            <a:xfrm>
              <a:off x="6324600" y="4114799"/>
              <a:ext cx="685800" cy="0"/>
            </a:xfrm>
            <a:prstGeom prst="straightConnector1">
              <a:avLst/>
            </a:prstGeom>
            <a:noFill/>
            <a:ln w="38100" cap="sq" cmpd="sng">
              <a:solidFill>
                <a:schemeClr val="lt2"/>
              </a:solidFill>
              <a:prstDash val="solid"/>
              <a:bevel/>
              <a:headEnd type="none" w="sm" len="sm"/>
              <a:tailEnd type="none" w="sm" len="sm"/>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a:stretch/>
        </p:blipFill>
        <p:spPr>
          <a:xfrm>
            <a:off x="0" y="0"/>
            <a:ext cx="18288000" cy="13716000"/>
          </a:xfrm>
          <a:prstGeom prst="rect">
            <a:avLst/>
          </a:prstGeom>
          <a:noFill/>
          <a:ln>
            <a:noFill/>
          </a:ln>
        </p:spPr>
      </p:pic>
      <p:sp>
        <p:nvSpPr>
          <p:cNvPr id="175" name="Shape 175"/>
          <p:cNvSpPr/>
          <p:nvPr/>
        </p:nvSpPr>
        <p:spPr>
          <a:xfrm>
            <a:off x="0" y="16934"/>
            <a:ext cx="18288001" cy="13716000"/>
          </a:xfrm>
          <a:prstGeom prst="rect">
            <a:avLst/>
          </a:prstGeom>
          <a:solidFill>
            <a:srgbClr val="265A6F">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0" i="0" u="none" strike="noStrike" cap="none">
              <a:solidFill>
                <a:schemeClr val="dk1"/>
              </a:solidFill>
              <a:latin typeface="Calibri"/>
              <a:ea typeface="Calibri"/>
              <a:cs typeface="Calibri"/>
              <a:sym typeface="Calibri"/>
            </a:endParaRPr>
          </a:p>
        </p:txBody>
      </p:sp>
      <p:sp>
        <p:nvSpPr>
          <p:cNvPr id="176" name="Shape 176"/>
          <p:cNvSpPr/>
          <p:nvPr/>
        </p:nvSpPr>
        <p:spPr>
          <a:xfrm>
            <a:off x="1607679" y="5143683"/>
            <a:ext cx="15156322" cy="6523346"/>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i="0" u="none" strike="noStrike" cap="none">
                <a:solidFill>
                  <a:schemeClr val="lt1"/>
                </a:solidFill>
                <a:latin typeface="Calibri"/>
                <a:ea typeface="Calibri"/>
                <a:cs typeface="Calibri"/>
                <a:sym typeface="Calibri"/>
              </a:rPr>
              <a:t>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endParaRPr sz="4800" b="1" i="0" u="none" strike="noStrike" cap="none">
              <a:solidFill>
                <a:schemeClr val="lt1"/>
              </a:solidFill>
              <a:latin typeface="Calibri"/>
              <a:ea typeface="Calibri"/>
              <a:cs typeface="Calibri"/>
              <a:sym typeface="Calibri"/>
            </a:endParaRPr>
          </a:p>
          <a:p>
            <a:pPr marL="0" marR="0" lvl="0" indent="0" algn="l" rtl="0">
              <a:spcBef>
                <a:spcPts val="0"/>
              </a:spcBef>
              <a:spcAft>
                <a:spcPts val="0"/>
              </a:spcAft>
              <a:buNone/>
            </a:pPr>
            <a:endParaRPr sz="4114" i="1">
              <a:solidFill>
                <a:schemeClr val="lt1"/>
              </a:solidFill>
              <a:latin typeface="Calibri"/>
              <a:ea typeface="Calibri"/>
              <a:cs typeface="Calibri"/>
              <a:sym typeface="Calibri"/>
            </a:endParaRPr>
          </a:p>
        </p:txBody>
      </p:sp>
      <p:sp>
        <p:nvSpPr>
          <p:cNvPr id="177" name="Shape 177"/>
          <p:cNvSpPr txBox="1"/>
          <p:nvPr/>
        </p:nvSpPr>
        <p:spPr>
          <a:xfrm>
            <a:off x="884465" y="2427903"/>
            <a:ext cx="14085730" cy="18334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314" b="1">
                <a:solidFill>
                  <a:schemeClr val="lt1"/>
                </a:solidFill>
                <a:latin typeface="Calibri"/>
                <a:ea typeface="Calibri"/>
                <a:cs typeface="Calibri"/>
                <a:sym typeface="Calibri"/>
              </a:rPr>
              <a:t>SEL is…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83" name="Shape 183"/>
          <p:cNvGrpSpPr/>
          <p:nvPr/>
        </p:nvGrpSpPr>
        <p:grpSpPr>
          <a:xfrm>
            <a:off x="6067842" y="4271354"/>
            <a:ext cx="6828066" cy="6863296"/>
            <a:chOff x="2562212" y="807526"/>
            <a:chExt cx="6828066" cy="6863296"/>
          </a:xfrm>
        </p:grpSpPr>
        <p:sp>
          <p:nvSpPr>
            <p:cNvPr id="184" name="Shape 184"/>
            <p:cNvSpPr/>
            <p:nvPr/>
          </p:nvSpPr>
          <p:spPr>
            <a:xfrm>
              <a:off x="2562212" y="814393"/>
              <a:ext cx="6827520" cy="6827520"/>
            </a:xfrm>
            <a:prstGeom prst="pie">
              <a:avLst>
                <a:gd name="adj1" fmla="val 16200000"/>
                <a:gd name="adj2" fmla="val 20520000"/>
              </a:avLst>
            </a:prstGeom>
            <a:solidFill>
              <a:srgbClr val="FF7930">
                <a:alpha val="81960"/>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txBox="1"/>
            <p:nvPr/>
          </p:nvSpPr>
          <p:spPr>
            <a:xfrm>
              <a:off x="6062128" y="1834457"/>
              <a:ext cx="2316480" cy="158496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rgbClr val="FFFFFF"/>
                </a:buClr>
                <a:buSzPts val="6500"/>
                <a:buFont typeface="Calibri"/>
                <a:buNone/>
              </a:pPr>
              <a:r>
                <a:rPr lang="en-US" sz="6500">
                  <a:solidFill>
                    <a:srgbClr val="FFFFFF"/>
                  </a:solidFill>
                  <a:latin typeface="Calibri"/>
                  <a:ea typeface="Calibri"/>
                  <a:cs typeface="Calibri"/>
                  <a:sym typeface="Calibri"/>
                </a:rPr>
                <a:t> </a:t>
              </a:r>
              <a:endParaRPr/>
            </a:p>
          </p:txBody>
        </p:sp>
        <p:sp>
          <p:nvSpPr>
            <p:cNvPr id="186" name="Shape 186"/>
            <p:cNvSpPr/>
            <p:nvPr/>
          </p:nvSpPr>
          <p:spPr>
            <a:xfrm>
              <a:off x="2562758" y="814831"/>
              <a:ext cx="6827520" cy="6827520"/>
            </a:xfrm>
            <a:prstGeom prst="pie">
              <a:avLst>
                <a:gd name="adj1" fmla="val 20520000"/>
                <a:gd name="adj2" fmla="val 3240000"/>
              </a:avLst>
            </a:prstGeom>
            <a:solidFill>
              <a:srgbClr val="FFCA48"/>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txBox="1"/>
            <p:nvPr/>
          </p:nvSpPr>
          <p:spPr>
            <a:xfrm>
              <a:off x="7025030" y="3903472"/>
              <a:ext cx="2032000" cy="171500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sp>
          <p:nvSpPr>
            <p:cNvPr id="188" name="Shape 188"/>
            <p:cNvSpPr/>
            <p:nvPr/>
          </p:nvSpPr>
          <p:spPr>
            <a:xfrm>
              <a:off x="2562758" y="814831"/>
              <a:ext cx="6827520" cy="6827520"/>
            </a:xfrm>
            <a:prstGeom prst="pie">
              <a:avLst>
                <a:gd name="adj1" fmla="val 3240000"/>
                <a:gd name="adj2" fmla="val 756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txBox="1"/>
            <p:nvPr/>
          </p:nvSpPr>
          <p:spPr>
            <a:xfrm>
              <a:off x="4757318" y="5935472"/>
              <a:ext cx="2438400" cy="146304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sp>
          <p:nvSpPr>
            <p:cNvPr id="190" name="Shape 190"/>
            <p:cNvSpPr/>
            <p:nvPr/>
          </p:nvSpPr>
          <p:spPr>
            <a:xfrm>
              <a:off x="2562758" y="843302"/>
              <a:ext cx="6827520" cy="6827520"/>
            </a:xfrm>
            <a:prstGeom prst="pie">
              <a:avLst>
                <a:gd name="adj1" fmla="val 7560000"/>
                <a:gd name="adj2" fmla="val 11880000"/>
              </a:avLst>
            </a:prstGeom>
            <a:solidFill>
              <a:srgbClr val="8BBC41"/>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txBox="1"/>
            <p:nvPr/>
          </p:nvSpPr>
          <p:spPr>
            <a:xfrm>
              <a:off x="2887878" y="3931942"/>
              <a:ext cx="2032000" cy="1715008"/>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sp>
          <p:nvSpPr>
            <p:cNvPr id="192" name="Shape 192"/>
            <p:cNvSpPr/>
            <p:nvPr/>
          </p:nvSpPr>
          <p:spPr>
            <a:xfrm>
              <a:off x="2562758" y="807526"/>
              <a:ext cx="6827520" cy="6827520"/>
            </a:xfrm>
            <a:prstGeom prst="pie">
              <a:avLst>
                <a:gd name="adj1" fmla="val 11880000"/>
                <a:gd name="adj2" fmla="val 16200000"/>
              </a:avLst>
            </a:prstGeom>
            <a:solidFill>
              <a:srgbClr val="FF7930">
                <a:alpha val="81960"/>
              </a:srgbClr>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txBox="1"/>
            <p:nvPr/>
          </p:nvSpPr>
          <p:spPr>
            <a:xfrm>
              <a:off x="3558438" y="1847910"/>
              <a:ext cx="2316480" cy="1584960"/>
            </a:xfrm>
            <a:prstGeom prst="rect">
              <a:avLst/>
            </a:prstGeom>
            <a:noFill/>
            <a:ln>
              <a:noFill/>
            </a:ln>
          </p:spPr>
          <p:txBody>
            <a:bodyPr spcFirstLastPara="1" wrap="square" lIns="82550" tIns="82550" rIns="82550" bIns="82550" anchor="ctr" anchorCtr="0">
              <a:noAutofit/>
            </a:bodyPr>
            <a:lstStyle/>
            <a:p>
              <a:pPr marL="0" marR="0" lvl="0" indent="0" algn="ctr" rtl="0">
                <a:lnSpc>
                  <a:spcPct val="90000"/>
                </a:lnSpc>
                <a:spcBef>
                  <a:spcPts val="0"/>
                </a:spcBef>
                <a:spcAft>
                  <a:spcPts val="0"/>
                </a:spcAft>
                <a:buClr>
                  <a:schemeClr val="dk1"/>
                </a:buClr>
                <a:buSzPts val="6500"/>
                <a:buFont typeface="Roboto"/>
                <a:buNone/>
              </a:pPr>
              <a:endParaRPr sz="6500">
                <a:solidFill>
                  <a:srgbClr val="FFFFFF"/>
                </a:solidFill>
                <a:latin typeface="Calibri"/>
                <a:ea typeface="Calibri"/>
                <a:cs typeface="Calibri"/>
                <a:sym typeface="Calibri"/>
              </a:endParaRPr>
            </a:p>
          </p:txBody>
        </p:sp>
      </p:grpSp>
      <p:sp>
        <p:nvSpPr>
          <p:cNvPr id="194" name="Shape 194"/>
          <p:cNvSpPr/>
          <p:nvPr/>
        </p:nvSpPr>
        <p:spPr>
          <a:xfrm>
            <a:off x="8534400" y="6853106"/>
            <a:ext cx="1828800" cy="1828800"/>
          </a:xfrm>
          <a:prstGeom prst="ellipse">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400">
              <a:solidFill>
                <a:srgbClr val="FFFFFF"/>
              </a:solidFill>
              <a:latin typeface="Calibri"/>
              <a:ea typeface="Calibri"/>
              <a:cs typeface="Calibri"/>
              <a:sym typeface="Calibri"/>
            </a:endParaRPr>
          </a:p>
        </p:txBody>
      </p:sp>
      <p:sp>
        <p:nvSpPr>
          <p:cNvPr id="195" name="Shape 195"/>
          <p:cNvSpPr txBox="1"/>
          <p:nvPr/>
        </p:nvSpPr>
        <p:spPr>
          <a:xfrm>
            <a:off x="6619285" y="5459111"/>
            <a:ext cx="2982346"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SELF-</a:t>
            </a:r>
            <a:endParaRPr/>
          </a:p>
          <a:p>
            <a:pPr marL="0" marR="0" lvl="0" indent="0" algn="ctr" rtl="0">
              <a:spcBef>
                <a:spcPts val="0"/>
              </a:spcBef>
              <a:spcAft>
                <a:spcPts val="0"/>
              </a:spcAft>
              <a:buNone/>
            </a:pPr>
            <a:r>
              <a:rPr lang="en-US" sz="2800" b="1">
                <a:solidFill>
                  <a:srgbClr val="000000"/>
                </a:solidFill>
                <a:latin typeface="Calibri"/>
                <a:ea typeface="Calibri"/>
                <a:cs typeface="Calibri"/>
                <a:sym typeface="Calibri"/>
              </a:rPr>
              <a:t>AWARENESS</a:t>
            </a:r>
            <a:endParaRPr/>
          </a:p>
        </p:txBody>
      </p:sp>
      <p:sp>
        <p:nvSpPr>
          <p:cNvPr id="196" name="Shape 196"/>
          <p:cNvSpPr txBox="1"/>
          <p:nvPr/>
        </p:nvSpPr>
        <p:spPr>
          <a:xfrm>
            <a:off x="9359697" y="5493231"/>
            <a:ext cx="3355586"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SELF-</a:t>
            </a:r>
            <a:endParaRPr/>
          </a:p>
          <a:p>
            <a:pPr marL="0" marR="0" lvl="0" indent="0" algn="ctr" rtl="0">
              <a:spcBef>
                <a:spcPts val="0"/>
              </a:spcBef>
              <a:spcAft>
                <a:spcPts val="0"/>
              </a:spcAft>
              <a:buNone/>
            </a:pPr>
            <a:r>
              <a:rPr lang="en-US" sz="2800" b="1">
                <a:solidFill>
                  <a:srgbClr val="000000"/>
                </a:solidFill>
                <a:latin typeface="Calibri"/>
                <a:ea typeface="Calibri"/>
                <a:cs typeface="Calibri"/>
                <a:sym typeface="Calibri"/>
              </a:rPr>
              <a:t>MANAGEMENT</a:t>
            </a:r>
            <a:endParaRPr/>
          </a:p>
        </p:txBody>
      </p:sp>
      <p:sp>
        <p:nvSpPr>
          <p:cNvPr id="197" name="Shape 197"/>
          <p:cNvSpPr txBox="1"/>
          <p:nvPr/>
        </p:nvSpPr>
        <p:spPr>
          <a:xfrm>
            <a:off x="9858362" y="7735243"/>
            <a:ext cx="3246228" cy="13849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RESPONSIBLE DECISION-</a:t>
            </a:r>
            <a:endParaRPr/>
          </a:p>
          <a:p>
            <a:pPr marL="0" marR="0" lvl="0" indent="0" algn="ctr" rtl="0">
              <a:spcBef>
                <a:spcPts val="0"/>
              </a:spcBef>
              <a:spcAft>
                <a:spcPts val="0"/>
              </a:spcAft>
              <a:buNone/>
            </a:pPr>
            <a:r>
              <a:rPr lang="en-US" sz="2800" b="1">
                <a:solidFill>
                  <a:srgbClr val="000000"/>
                </a:solidFill>
                <a:latin typeface="Calibri"/>
                <a:ea typeface="Calibri"/>
                <a:cs typeface="Calibri"/>
                <a:sym typeface="Calibri"/>
              </a:rPr>
              <a:t>MAKING</a:t>
            </a:r>
            <a:endParaRPr/>
          </a:p>
        </p:txBody>
      </p:sp>
      <p:sp>
        <p:nvSpPr>
          <p:cNvPr id="198" name="Shape 198"/>
          <p:cNvSpPr txBox="1"/>
          <p:nvPr/>
        </p:nvSpPr>
        <p:spPr>
          <a:xfrm>
            <a:off x="7855787" y="9437041"/>
            <a:ext cx="3217242"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RELATIONSHIP SKILLS</a:t>
            </a:r>
            <a:endParaRPr/>
          </a:p>
        </p:txBody>
      </p:sp>
      <p:sp>
        <p:nvSpPr>
          <p:cNvPr id="199" name="Shape 199"/>
          <p:cNvSpPr txBox="1"/>
          <p:nvPr/>
        </p:nvSpPr>
        <p:spPr>
          <a:xfrm>
            <a:off x="5910774" y="7727651"/>
            <a:ext cx="2895600"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SOCIAL AWARENESS</a:t>
            </a:r>
            <a:endParaRPr/>
          </a:p>
        </p:txBody>
      </p:sp>
      <p:sp>
        <p:nvSpPr>
          <p:cNvPr id="200" name="Shape 200"/>
          <p:cNvSpPr txBox="1"/>
          <p:nvPr/>
        </p:nvSpPr>
        <p:spPr>
          <a:xfrm>
            <a:off x="8626208" y="6998740"/>
            <a:ext cx="167640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Social and</a:t>
            </a:r>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Emotional</a:t>
            </a:r>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Learning</a:t>
            </a:r>
            <a:endParaRPr/>
          </a:p>
          <a:p>
            <a:pPr marL="0" marR="0" lvl="0" indent="0" algn="ctr" rtl="0">
              <a:spcBef>
                <a:spcPts val="0"/>
              </a:spcBef>
              <a:spcAft>
                <a:spcPts val="0"/>
              </a:spcAft>
              <a:buNone/>
            </a:pPr>
            <a:r>
              <a:rPr lang="en-US" sz="2400" b="1">
                <a:solidFill>
                  <a:srgbClr val="000000"/>
                </a:solidFill>
                <a:latin typeface="Calibri"/>
                <a:ea typeface="Calibri"/>
                <a:cs typeface="Calibri"/>
                <a:sym typeface="Calibri"/>
              </a:rPr>
              <a:t>(SEL)</a:t>
            </a:r>
            <a:endParaRPr/>
          </a:p>
        </p:txBody>
      </p:sp>
      <p:sp>
        <p:nvSpPr>
          <p:cNvPr id="201" name="Shape 201"/>
          <p:cNvSpPr txBox="1"/>
          <p:nvPr/>
        </p:nvSpPr>
        <p:spPr>
          <a:xfrm>
            <a:off x="1417630" y="6719803"/>
            <a:ext cx="4572000" cy="2062103"/>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Perspective-taking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Empathy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Appreciating diversity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Respect for others</a:t>
            </a:r>
            <a:endParaRPr/>
          </a:p>
        </p:txBody>
      </p:sp>
      <p:sp>
        <p:nvSpPr>
          <p:cNvPr id="202" name="Shape 202"/>
          <p:cNvSpPr txBox="1"/>
          <p:nvPr/>
        </p:nvSpPr>
        <p:spPr>
          <a:xfrm>
            <a:off x="2651878" y="10207354"/>
            <a:ext cx="4729238" cy="304698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Communication</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Social engagement</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Building relationships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Working cooperatively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Resolving conflicts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Helping/Seeking help</a:t>
            </a:r>
            <a:endParaRPr/>
          </a:p>
        </p:txBody>
      </p:sp>
      <p:sp>
        <p:nvSpPr>
          <p:cNvPr id="203" name="Shape 203"/>
          <p:cNvSpPr txBox="1"/>
          <p:nvPr/>
        </p:nvSpPr>
        <p:spPr>
          <a:xfrm>
            <a:off x="2545238" y="1906924"/>
            <a:ext cx="5080768" cy="2554545"/>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Identifying emotions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Self-perception/Identity</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Recognizing strengths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Sense of self-confidence</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Self-efficacy</a:t>
            </a:r>
            <a:endParaRPr/>
          </a:p>
        </p:txBody>
      </p:sp>
      <p:sp>
        <p:nvSpPr>
          <p:cNvPr id="204" name="Shape 204"/>
          <p:cNvSpPr txBox="1"/>
          <p:nvPr/>
        </p:nvSpPr>
        <p:spPr>
          <a:xfrm>
            <a:off x="12865198" y="9327663"/>
            <a:ext cx="4876800" cy="3046988"/>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Identifying problems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Analyzing situations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Solving problems</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Evaluating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Reflecting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    Ethical responsibility</a:t>
            </a:r>
            <a:endParaRPr/>
          </a:p>
        </p:txBody>
      </p:sp>
      <p:sp>
        <p:nvSpPr>
          <p:cNvPr id="205" name="Shape 205"/>
          <p:cNvSpPr txBox="1"/>
          <p:nvPr/>
        </p:nvSpPr>
        <p:spPr>
          <a:xfrm>
            <a:off x="12661230" y="2252649"/>
            <a:ext cx="5080768" cy="3539430"/>
          </a:xfrm>
          <a:prstGeom prst="rect">
            <a:avLst/>
          </a:prstGeom>
          <a:noFill/>
          <a:ln>
            <a:noFill/>
          </a:ln>
        </p:spPr>
        <p:txBody>
          <a:bodyPr spcFirstLastPara="1" wrap="square" lIns="91425" tIns="45700" rIns="91425" bIns="45700" anchor="t" anchorCtr="0">
            <a:noAutofit/>
          </a:bodyPr>
          <a:lstStyle/>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Impulse control</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Stress management</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Self-discipline</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Self-motivation</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Perseverance </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Goal-setting</a:t>
            </a:r>
            <a:endParaRPr/>
          </a:p>
          <a:p>
            <a:pPr marL="571500" marR="0" lvl="0" indent="-571500" algn="l" rtl="0">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Organizational skills</a:t>
            </a:r>
            <a:endParaRPr/>
          </a:p>
        </p:txBody>
      </p:sp>
      <p:sp>
        <p:nvSpPr>
          <p:cNvPr id="206" name="Shape 206"/>
          <p:cNvSpPr txBox="1">
            <a:spLocks noGrp="1"/>
          </p:cNvSpPr>
          <p:nvPr>
            <p:ph type="title"/>
          </p:nvPr>
        </p:nvSpPr>
        <p:spPr>
          <a:xfrm>
            <a:off x="876300" y="783585"/>
            <a:ext cx="14821331" cy="1292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5400" b="1" i="0" u="none" strike="noStrike" cap="none">
                <a:solidFill>
                  <a:srgbClr val="0070C0"/>
                </a:solidFill>
                <a:latin typeface="Calibri"/>
                <a:ea typeface="Calibri"/>
                <a:cs typeface="Calibri"/>
                <a:sym typeface="Calibri"/>
              </a:rPr>
              <a:t>What are the SEL Competencies and skill sets?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0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1"/>
                                          </p:stCondLst>
                                        </p:cTn>
                                        <p:tgtEl>
                                          <p:spTgt spid="20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1"/>
                                          </p:stCondLst>
                                        </p:cTn>
                                        <p:tgtEl>
                                          <p:spTgt spid="20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20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1"/>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1" y="843385"/>
            <a:ext cx="7930074" cy="1292662"/>
          </a:xfrm>
        </p:spPr>
        <p:txBody>
          <a:bodyPr>
            <a:noAutofit/>
          </a:bodyPr>
          <a:lstStyle/>
          <a:p>
            <a:r>
              <a:rPr lang="en-US" sz="6600" dirty="0">
                <a:solidFill>
                  <a:srgbClr val="0070C0"/>
                </a:solidFill>
              </a:rPr>
              <a:t>Schoolwide SEL</a:t>
            </a:r>
          </a:p>
        </p:txBody>
      </p:sp>
      <p:pic>
        <p:nvPicPr>
          <p:cNvPr id="1025" name="Picture 1" descr="page1image1003829776">
            <a:extLst>
              <a:ext uri="{FF2B5EF4-FFF2-40B4-BE49-F238E27FC236}">
                <a16:creationId xmlns:a16="http://schemas.microsoft.com/office/drawing/2014/main" id="{885191C5-9641-394A-8385-54F6B4B0C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61" y="1768270"/>
            <a:ext cx="15054942" cy="1194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82436"/>
      </p:ext>
    </p:extLst>
  </p:cSld>
  <p:clrMapOvr>
    <a:masterClrMapping/>
  </p:clrMapOvr>
</p:sld>
</file>

<file path=ppt/theme/theme1.xml><?xml version="1.0" encoding="utf-8"?>
<a:theme xmlns:a="http://schemas.openxmlformats.org/drawingml/2006/main" name="GENARAL LAYOUTS">
  <a:themeElements>
    <a:clrScheme name="SIMPLICITY - Cool Ice">
      <a:dk1>
        <a:srgbClr val="0A091B"/>
      </a:dk1>
      <a:lt1>
        <a:srgbClr val="F2F2F5"/>
      </a:lt1>
      <a:dk2>
        <a:srgbClr val="858591"/>
      </a:dk2>
      <a:lt2>
        <a:srgbClr val="FFFFFF"/>
      </a:lt2>
      <a:accent1>
        <a:srgbClr val="62ACC9"/>
      </a:accent1>
      <a:accent2>
        <a:srgbClr val="C0C0C8"/>
      </a:accent2>
      <a:accent3>
        <a:srgbClr val="62ACC9"/>
      </a:accent3>
      <a:accent4>
        <a:srgbClr val="62ACC9"/>
      </a:accent4>
      <a:accent5>
        <a:srgbClr val="62ACC9"/>
      </a:accent5>
      <a:accent6>
        <a:srgbClr val="62ACC9"/>
      </a:accent6>
      <a:hlink>
        <a:srgbClr val="3988A6"/>
      </a:hlink>
      <a:folHlink>
        <a:srgbClr val="A0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3621</Words>
  <Application>Microsoft Macintosh PowerPoint</Application>
  <PresentationFormat>Custom</PresentationFormat>
  <Paragraphs>318</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Roboto</vt:lpstr>
      <vt:lpstr>Arial Narrow</vt:lpstr>
      <vt:lpstr>Century Gothic</vt:lpstr>
      <vt:lpstr>Times New Roman</vt:lpstr>
      <vt:lpstr>Roboto Condensed</vt:lpstr>
      <vt:lpstr>Calibri</vt:lpstr>
      <vt:lpstr>Arial</vt:lpstr>
      <vt:lpstr>GENARAL LAYOUTS</vt:lpstr>
      <vt:lpstr>PowerPoint Presentation</vt:lpstr>
      <vt:lpstr>Welcome</vt:lpstr>
      <vt:lpstr>Guiding Questions:</vt:lpstr>
      <vt:lpstr>What are your hopes and dreams for your child or the children in our community?</vt:lpstr>
      <vt:lpstr>What’s possible with SEL?</vt:lpstr>
      <vt:lpstr>PowerPoint Presentation</vt:lpstr>
      <vt:lpstr>PowerPoint Presentation</vt:lpstr>
      <vt:lpstr>What are the SEL Competencies and skill sets?</vt:lpstr>
      <vt:lpstr>Schoolwide SEL</vt:lpstr>
      <vt:lpstr>PowerPoint Presentation</vt:lpstr>
      <vt:lpstr>PowerPoint Presentation</vt:lpstr>
      <vt:lpstr>SEL as a Lever for Equity: SEL can help create caring, just, inclusive and healthy communities that support all students in reaching their fullest potential. </vt:lpstr>
      <vt:lpstr>SEL works: Compelling national evidence</vt:lpstr>
      <vt:lpstr>PowerPoint Presentation</vt:lpstr>
      <vt:lpstr>PowerPoint Presentation</vt:lpstr>
      <vt:lpstr>A Process for Schoolwide SEL</vt:lpstr>
      <vt:lpstr>PowerPoint Presentation</vt:lpstr>
      <vt:lpstr>Focus Area 1  Build Foundational Support and Create a Plan</vt:lpstr>
      <vt:lpstr>Focus Area 2  Strengthen Adult SEL Competencies and Capacity</vt:lpstr>
      <vt:lpstr>Why Adult SEL?</vt:lpstr>
      <vt:lpstr>Focus Area 3  Promote SEL for Students</vt:lpstr>
      <vt:lpstr>SEL in the Classroom: The Three-legged Stool</vt:lpstr>
      <vt:lpstr>What does SEL look like?</vt:lpstr>
      <vt:lpstr>Focus Area 4  Practice Continuous Improvement</vt:lpstr>
      <vt:lpstr>PowerPoint Presentation</vt:lpstr>
      <vt:lpstr>How has your understanding of SEL changed?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Justina Schlund</cp:lastModifiedBy>
  <cp:revision>7</cp:revision>
  <dcterms:modified xsi:type="dcterms:W3CDTF">2019-03-28T20:28:31Z</dcterms:modified>
</cp:coreProperties>
</file>