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Arial Narrow" panose="020B0604020202020204" pitchFamily="3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Condensed"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A5E9B3-D437-4205-AC7F-0AF6F6845E3D}">
  <a:tblStyle styleId="{1FA5E9B3-D437-4205-AC7F-0AF6F6845E3D}"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1F5"/>
          </a:solidFill>
        </a:fill>
      </a:tcStyle>
    </a:wholeTbl>
    <a:band1H>
      <a:tcTxStyle b="off" i="off"/>
      <a:tcStyle>
        <a:tcBdr/>
        <a:fill>
          <a:solidFill>
            <a:srgbClr val="D1E2EB"/>
          </a:solidFill>
        </a:fill>
      </a:tcStyle>
    </a:band1H>
    <a:band2H>
      <a:tcTxStyle b="off" i="off"/>
      <a:tcStyle>
        <a:tcBdr/>
      </a:tcStyle>
    </a:band2H>
    <a:band1V>
      <a:tcTxStyle b="off" i="off"/>
      <a:tcStyle>
        <a:tcBdr/>
        <a:fill>
          <a:solidFill>
            <a:srgbClr val="D1E2EB"/>
          </a:solidFill>
        </a:fill>
      </a:tcStyle>
    </a:band1V>
    <a:band2V>
      <a:tcTxStyle b="off" i="off"/>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712"/>
  </p:normalViewPr>
  <p:slideViewPr>
    <p:cSldViewPr snapToGrid="0">
      <p:cViewPr varScale="1">
        <p:scale>
          <a:sx n="136" d="100"/>
          <a:sy n="136" d="100"/>
        </p:scale>
        <p:origin x="52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asel.org/wp-content/uploads/2019/12/Practical-Benefits-of-SEL-Program.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14.png"/></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sel.org/lever-for-equ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asel.org/resources-suppor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9c42db61ec_84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g9c42db61ec_84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These slides are divided into 6 basic parts that are easy to customize and/or localize.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Slides 3-4: What is SEL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Slides 5-14:. the scientific evidence that documents SEL’s benefits.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Slides 15-23: CASEL framework – competence areas and key settings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Slides 24-26: CASEL’s theory of actions for effective implementation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Slides 26-34: surveys that document the growing demand for SEL from all sectors.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Slide 35: Resources that can help you</a:t>
            </a:r>
            <a:endParaRPr/>
          </a:p>
          <a:p>
            <a:pPr marL="0" lvl="0" indent="0" algn="l" rtl="0">
              <a:lnSpc>
                <a:spcPct val="100000"/>
              </a:lnSpc>
              <a:spcBef>
                <a:spcPts val="0"/>
              </a:spcBef>
              <a:spcAft>
                <a:spcPts val="0"/>
              </a:spcAft>
              <a:buSzPts val="1400"/>
              <a:buNone/>
            </a:pPr>
            <a:endParaRPr/>
          </a:p>
          <a:p>
            <a:pPr marL="457200" lvl="1"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26" name="Google Shape;226;g9c42db61ec_84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9c42db61ec_40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9c42db61ec_401_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t>This is a great slide to show the power of SEL on predicting future outcomes in school and in life.</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Important notes to add include:</a:t>
            </a:r>
            <a:endParaRPr/>
          </a:p>
          <a:p>
            <a:pPr marL="171450" lvl="0" indent="-171450" algn="l" rtl="0">
              <a:lnSpc>
                <a:spcPct val="100000"/>
              </a:lnSpc>
              <a:spcBef>
                <a:spcPts val="0"/>
              </a:spcBef>
              <a:spcAft>
                <a:spcPts val="0"/>
              </a:spcAft>
              <a:buClr>
                <a:schemeClr val="dk1"/>
              </a:buClr>
              <a:buSzPts val="1200"/>
              <a:buFont typeface="Arial"/>
              <a:buChar char="•"/>
            </a:pPr>
            <a:r>
              <a:rPr lang="en-US" sz="1200"/>
              <a:t>This study controlled for demographics (socioeconomic status, race/ethnicity, etc.).</a:t>
            </a:r>
            <a:endParaRPr/>
          </a:p>
          <a:p>
            <a:pPr marL="171450" lvl="0" indent="-171450" algn="l" rtl="0">
              <a:lnSpc>
                <a:spcPct val="100000"/>
              </a:lnSpc>
              <a:spcBef>
                <a:spcPts val="0"/>
              </a:spcBef>
              <a:spcAft>
                <a:spcPts val="0"/>
              </a:spcAft>
              <a:buClr>
                <a:schemeClr val="dk1"/>
              </a:buClr>
              <a:buSzPts val="1200"/>
              <a:buFont typeface="Arial"/>
              <a:buChar char="•"/>
            </a:pPr>
            <a:r>
              <a:rPr lang="en-US" sz="1200"/>
              <a:t>Also may want to add the fact that while the kindergartener’s high or low SEL predicted their adult outcomes, you are not doomed if you don’t have strong SEL in kindergarten!  We know from research that SEL is teachable!  We can improve SEL and therefore these outcomes if we are intentional and evidence-based in our approach to the work!</a:t>
            </a:r>
            <a:endParaRPr/>
          </a:p>
          <a:p>
            <a:pPr marL="171450" lvl="0" indent="-171450" algn="l" rtl="0">
              <a:lnSpc>
                <a:spcPct val="100000"/>
              </a:lnSpc>
              <a:spcBef>
                <a:spcPts val="0"/>
              </a:spcBef>
              <a:spcAft>
                <a:spcPts val="0"/>
              </a:spcAft>
              <a:buClr>
                <a:schemeClr val="dk1"/>
              </a:buClr>
              <a:buSzPts val="1200"/>
              <a:buFont typeface="Arial"/>
              <a:buChar char="•"/>
            </a:pPr>
            <a:r>
              <a:rPr lang="en-US" sz="1200"/>
              <a:t>This is also a good slide for more politically conservative audiences who like the idea of educational programming that reduces the likelihood of dependency on social programs and public assistance. </a:t>
            </a:r>
            <a:endParaRPr/>
          </a:p>
          <a:p>
            <a:pPr marL="0" lvl="0" indent="0" algn="l" rtl="0">
              <a:lnSpc>
                <a:spcPct val="100000"/>
              </a:lnSpc>
              <a:spcBef>
                <a:spcPts val="0"/>
              </a:spcBef>
              <a:spcAft>
                <a:spcPts val="0"/>
              </a:spcAft>
              <a:buSzPts val="1400"/>
              <a:buNone/>
            </a:pPr>
            <a:endParaRPr/>
          </a:p>
        </p:txBody>
      </p:sp>
      <p:sp>
        <p:nvSpPr>
          <p:cNvPr id="337" name="Google Shape;337;g9c42db61ec_401_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c42db61ec_40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9c42db61ec_401_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 really important slide for school boards, funders, and anyone who prioritizes or questions the cost benefit analysis of SEL programming.  This study out of Columbia University shows that for every dollar invested in SEL programming, you save $11 dollars that would have been spent on costly interventions, remediation, dropout prevention, recovery, etc.</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347" name="Google Shape;347;g9c42db61ec_401_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9c42db61ec_44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9c42db61ec_446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9c42db61ec_44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9c42db61ec_446_8:notes"/>
          <p:cNvSpPr txBox="1"/>
          <p:nvPr/>
        </p:nvSpPr>
        <p:spPr>
          <a:xfrm>
            <a:off x="4144617" y="9117535"/>
            <a:ext cx="3168927" cy="482028"/>
          </a:xfrm>
          <a:prstGeom prst="rect">
            <a:avLst/>
          </a:prstGeom>
          <a:noFill/>
          <a:ln>
            <a:noFill/>
          </a:ln>
        </p:spPr>
        <p:txBody>
          <a:bodyPr spcFirstLastPara="1" wrap="square" lIns="93250" tIns="48475" rIns="93250" bIns="484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363" name="Google Shape;363;g9c42db61ec_446_8:notes"/>
          <p:cNvSpPr txBox="1"/>
          <p:nvPr/>
        </p:nvSpPr>
        <p:spPr>
          <a:xfrm>
            <a:off x="4142963" y="9117535"/>
            <a:ext cx="3170582" cy="482028"/>
          </a:xfrm>
          <a:prstGeom prst="rect">
            <a:avLst/>
          </a:prstGeom>
          <a:noFill/>
          <a:ln>
            <a:noFill/>
          </a:ln>
        </p:spPr>
        <p:txBody>
          <a:bodyPr spcFirstLastPara="1" wrap="square" lIns="96250" tIns="48100" rIns="96250" bIns="481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364" name="Google Shape;364;g9c42db61ec_446_8:notes"/>
          <p:cNvSpPr txBox="1">
            <a:spLocks noGrp="1"/>
          </p:cNvSpPr>
          <p:nvPr>
            <p:ph type="body" idx="1"/>
          </p:nvPr>
        </p:nvSpPr>
        <p:spPr>
          <a:xfrm>
            <a:off x="1295401" y="3943118"/>
            <a:ext cx="5198165" cy="5223604"/>
          </a:xfrm>
          <a:prstGeom prst="rect">
            <a:avLst/>
          </a:prstGeom>
          <a:noFill/>
          <a:ln>
            <a:noFill/>
          </a:ln>
        </p:spPr>
        <p:txBody>
          <a:bodyPr spcFirstLastPara="1" wrap="square" lIns="94000" tIns="47000" rIns="94000" bIns="47000" anchor="t" anchorCtr="0">
            <a:noAutofit/>
          </a:bodyPr>
          <a:lstStyle/>
          <a:p>
            <a:pPr marL="0" lvl="0" indent="0" algn="l" rtl="0">
              <a:lnSpc>
                <a:spcPct val="100000"/>
              </a:lnSpc>
              <a:spcBef>
                <a:spcPts val="0"/>
              </a:spcBef>
              <a:spcAft>
                <a:spcPts val="0"/>
              </a:spcAft>
              <a:buSzPts val="1400"/>
              <a:buNone/>
            </a:pPr>
            <a:r>
              <a:rPr lang="en-US" sz="1100"/>
              <a:t>Even gains of 22% in terms of fewer conduct problems is a worthwhile benefit because it reflects what an SEL program can add to school services compared to what each school is currently doing. In sum, current data collected from many studies indicates that adding a SEL program to the school curriculum can lead to several real-life benefits for students.</a:t>
            </a:r>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en-US" sz="1100">
                <a:latin typeface="Arial"/>
                <a:ea typeface="Arial"/>
                <a:cs typeface="Arial"/>
                <a:sym typeface="Arial"/>
              </a:rPr>
              <a:t>Source: </a:t>
            </a:r>
            <a:r>
              <a:rPr lang="en-US" sz="1100" u="sng">
                <a:solidFill>
                  <a:schemeClr val="hlink"/>
                </a:solidFill>
                <a:hlinkClick r:id="rId3"/>
              </a:rPr>
              <a:t>https://casel.org/wp-content/uploads/2019/12/Practical-Benefits-of-SEL-Program.pdf</a:t>
            </a:r>
            <a:endParaRPr sz="1100">
              <a:latin typeface="Arial"/>
              <a:ea typeface="Arial"/>
              <a:cs typeface="Arial"/>
              <a:sym typeface="Arial"/>
            </a:endParaRPr>
          </a:p>
        </p:txBody>
      </p:sp>
      <p:pic>
        <p:nvPicPr>
          <p:cNvPr id="365" name="Google Shape;365;g9c42db61ec_446_8:notes"/>
          <p:cNvPicPr preferRelativeResize="0"/>
          <p:nvPr/>
        </p:nvPicPr>
        <p:blipFill rotWithShape="1">
          <a:blip r:embed="rId4">
            <a:alphaModFix/>
          </a:blip>
          <a:srcRect/>
          <a:stretch/>
        </p:blipFill>
        <p:spPr>
          <a:xfrm>
            <a:off x="1373257" y="201665"/>
            <a:ext cx="4726057" cy="3506996"/>
          </a:xfrm>
          <a:prstGeom prst="rect">
            <a:avLst/>
          </a:prstGeom>
          <a:noFill/>
          <a:ln>
            <a:noFill/>
          </a:ln>
        </p:spPr>
      </p:pic>
      <p:sp>
        <p:nvSpPr>
          <p:cNvPr id="366" name="Google Shape;366;g9c42db61ec_446_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solidFill>
                  <a:srgbClr val="000000"/>
                </a:solidFill>
                <a:latin typeface="Arial"/>
                <a:ea typeface="Arial"/>
                <a:cs typeface="Arial"/>
                <a:sym typeface="Arial"/>
              </a:rPr>
              <a:t>13</a:t>
            </a:fld>
            <a:endParaRPr sz="1300">
              <a:solidFill>
                <a:srgbClr val="000000"/>
              </a:solidFill>
              <a:latin typeface="Arial"/>
              <a:ea typeface="Arial"/>
              <a:cs typeface="Arial"/>
              <a:sym typeface="Arial"/>
            </a:endParaRPr>
          </a:p>
        </p:txBody>
      </p:sp>
      <p:sp>
        <p:nvSpPr>
          <p:cNvPr id="367" name="Google Shape;367;g9c42db61ec_446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c42db61ec_45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9c42db61ec_45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CASEL’s SEL framework fosters knowledge, skills, and attitudes across five areas of competence and multiple key settings to establish equitable learning environments that advance students’ learning and development.</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1" i="0" u="none" strike="noStrike" cap="none">
                <a:solidFill>
                  <a:schemeClr val="dk1"/>
                </a:solidFill>
                <a:latin typeface="Calibri"/>
                <a:ea typeface="Calibri"/>
                <a:cs typeface="Calibri"/>
                <a:sym typeface="Calibri"/>
              </a:rPr>
              <a:t>In a commitment to highlight the potential and urgency of leveraging SEL to promote educational equity and excellence, we updated our framework and definitions in October 2020</a:t>
            </a:r>
            <a:r>
              <a:rPr lang="en-US" sz="1200" b="1" i="0" u="sng" strike="noStrike" cap="none">
                <a:solidFill>
                  <a:schemeClr val="hlink"/>
                </a:solidFill>
                <a:latin typeface="Calibri"/>
                <a:ea typeface="Calibri"/>
                <a:cs typeface="Calibri"/>
                <a:sym typeface="Calibri"/>
                <a:hlinkClick r:id="rId3"/>
              </a:rPr>
              <a:t>.</a:t>
            </a:r>
            <a:r>
              <a:rPr lang="en-US" sz="1200" b="0" i="0" u="none" strike="noStrike" cap="none">
                <a:solidFill>
                  <a:schemeClr val="dk1"/>
                </a:solidFill>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This reflects insights from a 2019 research article, </a:t>
            </a:r>
            <a:r>
              <a:rPr lang="en-US" sz="1200" b="0" i="1" u="none" strike="noStrike" cap="none">
                <a:solidFill>
                  <a:schemeClr val="dk1"/>
                </a:solidFill>
                <a:latin typeface="Calibri"/>
                <a:ea typeface="Calibri"/>
                <a:cs typeface="Calibri"/>
                <a:sym typeface="Calibri"/>
              </a:rPr>
              <a:t>Transformative SEL: Toward SEL in Service of Educational Equity and Excellence</a:t>
            </a:r>
            <a:r>
              <a:rPr lang="en-US" sz="1200" b="0" i="0" u="none" strike="noStrike" cap="none">
                <a:solidFill>
                  <a:schemeClr val="dk1"/>
                </a:solidFill>
                <a:latin typeface="Calibri"/>
                <a:ea typeface="Calibri"/>
                <a:cs typeface="Calibri"/>
                <a:sym typeface="Calibri"/>
              </a:rPr>
              <a:t>, and from our research-practice partnerships to advance ways that SEL supports equitable learning environments and optimal developmental outcomes for diverse children, adolescents, and adults.</a:t>
            </a:r>
            <a:endParaRPr/>
          </a:p>
          <a:p>
            <a:pPr marL="0" lvl="0" indent="0" algn="l" rtl="0">
              <a:lnSpc>
                <a:spcPct val="100000"/>
              </a:lnSpc>
              <a:spcBef>
                <a:spcPts val="0"/>
              </a:spcBef>
              <a:spcAft>
                <a:spcPts val="0"/>
              </a:spcAft>
              <a:buSzPts val="1400"/>
              <a:buNone/>
            </a:pPr>
            <a:endParaRPr/>
          </a:p>
        </p:txBody>
      </p:sp>
      <p:sp>
        <p:nvSpPr>
          <p:cNvPr id="379" name="Google Shape;379;g9c42db61ec_45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c42db61ec_456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Clr>
                <a:schemeClr val="dk1"/>
              </a:buClr>
              <a:buSzPts val="1100"/>
              <a:buNone/>
            </a:pPr>
            <a:r>
              <a:rPr lang="en-US" sz="1200" b="0" i="0" u="none" strike="noStrike" cap="none">
                <a:solidFill>
                  <a:schemeClr val="dk1"/>
                </a:solidFill>
                <a:latin typeface="Calibri"/>
                <a:ea typeface="Calibri"/>
                <a:cs typeface="Calibri"/>
                <a:sym typeface="Calibri"/>
              </a:rPr>
              <a:t>The CASEL 5 can be taught and applied at various developmental stages from childhood to adulthood and across diverse cultural contexts. Many school districts, states, and countries have used the CASEL 5 to establish preschool to high school learning standards and competencies that articulate what students should know and be able to do for academic success, school and civic engagement, health and wellness, and fulfilling careers. </a:t>
            </a:r>
            <a:endParaRPr>
              <a:solidFill>
                <a:schemeClr val="dk1"/>
              </a:solidFill>
            </a:endParaRPr>
          </a:p>
          <a:p>
            <a:pPr marL="457200" lvl="0" indent="-228600" algn="l" rtl="0">
              <a:lnSpc>
                <a:spcPct val="100000"/>
              </a:lnSpc>
              <a:spcBef>
                <a:spcPts val="0"/>
              </a:spcBef>
              <a:spcAft>
                <a:spcPts val="0"/>
              </a:spcAft>
              <a:buClr>
                <a:schemeClr val="dk1"/>
              </a:buClr>
              <a:buSzPts val="1100"/>
              <a:buNone/>
            </a:pP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Updated descriptions of competencies and added additional bulleted examples to reflect the growing research and more inclusive understanding of competence development and SEL as a lever for equity and excellence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Includes attention to children, adolescents, and adults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Note that bullets are examples not exhaustive</a:t>
            </a:r>
            <a:endParaRPr>
              <a:solidFill>
                <a:schemeClr val="dk1"/>
              </a:solidFill>
            </a:endParaRPr>
          </a:p>
          <a:p>
            <a:pPr marL="0" lvl="0" indent="0" algn="l" rtl="0">
              <a:lnSpc>
                <a:spcPct val="100000"/>
              </a:lnSpc>
              <a:spcBef>
                <a:spcPts val="0"/>
              </a:spcBef>
              <a:spcAft>
                <a:spcPts val="0"/>
              </a:spcAft>
              <a:buSzPts val="1400"/>
              <a:buNone/>
            </a:pPr>
            <a:endParaRPr/>
          </a:p>
        </p:txBody>
      </p:sp>
      <p:sp>
        <p:nvSpPr>
          <p:cNvPr id="389" name="Google Shape;389;g9c42db61ec_45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9c42db61ec_456_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solidFill>
                  <a:schemeClr val="dk1"/>
                </a:solidFill>
              </a:rPr>
              <a:t>Self Awareness: which includes, for example, how we understand our cultural and linguistic assets, as well as our prejudices and biases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98" name="Google Shape;398;g9c42db61ec_456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9c42db61ec_456_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Self Management: which includes how we set both personal and collective goals and take collective action to effect change</a:t>
            </a:r>
            <a:endParaRPr b="1">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07" name="Google Shape;407;g9c42db61ec_456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c42db61ec_456_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Social Awareness: which includes how we understand diverse social norms, including unjust ones, and understand the systemic influences on our behaviors</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17" name="Google Shape;417;g9c42db61ec_456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c42db61ec_456_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Relationship skills: which includes how we demonstrate cultural competency and stand up for the rights of others </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Collaborating</a:t>
            </a:r>
            <a:endParaRPr/>
          </a:p>
          <a:p>
            <a:pPr marL="0" lvl="0" indent="0" algn="l" rtl="0">
              <a:lnSpc>
                <a:spcPct val="100000"/>
              </a:lnSpc>
              <a:spcBef>
                <a:spcPts val="0"/>
              </a:spcBef>
              <a:spcAft>
                <a:spcPts val="0"/>
              </a:spcAft>
              <a:buSzPts val="1400"/>
              <a:buNone/>
            </a:pPr>
            <a:r>
              <a:rPr lang="en-US"/>
              <a:t>Good relationships</a:t>
            </a:r>
            <a:endParaRPr/>
          </a:p>
          <a:p>
            <a:pPr marL="0" lvl="0" indent="0" algn="l" rtl="0">
              <a:lnSpc>
                <a:spcPct val="100000"/>
              </a:lnSpc>
              <a:spcBef>
                <a:spcPts val="0"/>
              </a:spcBef>
              <a:spcAft>
                <a:spcPts val="0"/>
              </a:spcAft>
              <a:buSzPts val="1400"/>
              <a:buNone/>
            </a:pPr>
            <a:r>
              <a:rPr lang="en-US"/>
              <a:t>Managing conflict</a:t>
            </a:r>
            <a:endParaRPr/>
          </a:p>
          <a:p>
            <a:pPr marL="0" lvl="0" indent="0" algn="l" rtl="0">
              <a:lnSpc>
                <a:spcPct val="100000"/>
              </a:lnSpc>
              <a:spcBef>
                <a:spcPts val="0"/>
              </a:spcBef>
              <a:spcAft>
                <a:spcPts val="0"/>
              </a:spcAft>
              <a:buSzPts val="1400"/>
              <a:buNone/>
            </a:pPr>
            <a:r>
              <a:rPr lang="en-US"/>
              <a:t>Showing leadership</a:t>
            </a:r>
            <a:endParaRPr/>
          </a:p>
          <a:p>
            <a:pPr marL="0" lvl="0" indent="0" algn="l" rtl="0">
              <a:lnSpc>
                <a:spcPct val="100000"/>
              </a:lnSpc>
              <a:spcBef>
                <a:spcPts val="0"/>
              </a:spcBef>
              <a:spcAft>
                <a:spcPts val="0"/>
              </a:spcAft>
              <a:buSzPts val="1400"/>
              <a:buNone/>
            </a:pPr>
            <a:r>
              <a:rPr lang="en-US"/>
              <a:t>seeking/offering help</a:t>
            </a:r>
            <a:endParaRPr/>
          </a:p>
          <a:p>
            <a:pPr marL="0" lvl="0" indent="0" algn="l" rtl="0">
              <a:lnSpc>
                <a:spcPct val="100000"/>
              </a:lnSpc>
              <a:spcBef>
                <a:spcPts val="0"/>
              </a:spcBef>
              <a:spcAft>
                <a:spcPts val="0"/>
              </a:spcAft>
              <a:buSzPts val="1400"/>
              <a:buNone/>
            </a:pPr>
            <a:r>
              <a:rPr lang="en-US"/>
              <a:t>Standing up for rights of others</a:t>
            </a:r>
            <a:endParaRPr/>
          </a:p>
        </p:txBody>
      </p:sp>
      <p:sp>
        <p:nvSpPr>
          <p:cNvPr id="427" name="Google Shape;427;g9c42db61ec_456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9c42db61ec_84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9c42db61ec_84_1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9c42db61ec_84_1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9c42db61ec_456_5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Responsible decision-making: which includes how we work toward solutions to personal or social problems, and how we support collective well-being </a:t>
            </a:r>
            <a:endParaRPr>
              <a:solidFill>
                <a:schemeClr val="dk1"/>
              </a:solidFill>
            </a:endParaRPr>
          </a:p>
          <a:p>
            <a:pPr marL="0" lvl="0" indent="0" algn="l" rtl="0">
              <a:lnSpc>
                <a:spcPct val="100000"/>
              </a:lnSpc>
              <a:spcBef>
                <a:spcPts val="0"/>
              </a:spcBef>
              <a:spcAft>
                <a:spcPts val="0"/>
              </a:spcAft>
              <a:buSzPts val="1400"/>
              <a:buNone/>
            </a:pPr>
            <a:endParaRPr/>
          </a:p>
        </p:txBody>
      </p:sp>
      <p:sp>
        <p:nvSpPr>
          <p:cNvPr id="437" name="Google Shape;437;g9c42db61ec_456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c42db61ec_46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Rings/settings</a:t>
            </a:r>
            <a:endParaRPr b="1"/>
          </a:p>
          <a:p>
            <a:pPr marL="457200" lvl="0" indent="-298450" algn="l" rtl="0">
              <a:lnSpc>
                <a:spcPct val="115000"/>
              </a:lnSpc>
              <a:spcBef>
                <a:spcPts val="1200"/>
              </a:spcBef>
              <a:spcAft>
                <a:spcPts val="0"/>
              </a:spcAft>
              <a:buSzPts val="1100"/>
              <a:buChar char="●"/>
            </a:pPr>
            <a:r>
              <a:rPr lang="en-US"/>
              <a:t>These competencies are not developed inside a vacuum but our learning and development is shaped by our interactions, relationships, and environments. </a:t>
            </a:r>
            <a:endParaRPr sz="1050">
              <a:solidFill>
                <a:srgbClr val="3C4043"/>
              </a:solidFill>
              <a:highlight>
                <a:srgbClr val="FFFFFF"/>
              </a:highlight>
              <a:latin typeface="Roboto"/>
              <a:ea typeface="Roboto"/>
              <a:cs typeface="Roboto"/>
              <a:sym typeface="Roboto"/>
            </a:endParaRPr>
          </a:p>
          <a:p>
            <a:pPr marL="457200" lvl="0" indent="-298450" algn="l" rtl="0">
              <a:lnSpc>
                <a:spcPct val="115000"/>
              </a:lnSpc>
              <a:spcBef>
                <a:spcPts val="0"/>
              </a:spcBef>
              <a:spcAft>
                <a:spcPts val="0"/>
              </a:spcAft>
              <a:buSzPts val="1100"/>
              <a:buChar char="●"/>
            </a:pPr>
            <a:r>
              <a:rPr lang="en-US"/>
              <a:t>This is why CASEL’s framework also emphasizes the role of settings and authentic school-family-community partnerships that coordinate practices across learning environments. </a:t>
            </a:r>
            <a:endParaRPr/>
          </a:p>
          <a:p>
            <a:pPr marL="457200" lvl="0" indent="-298450" algn="l" rtl="0">
              <a:lnSpc>
                <a:spcPct val="115000"/>
              </a:lnSpc>
              <a:spcBef>
                <a:spcPts val="0"/>
              </a:spcBef>
              <a:spcAft>
                <a:spcPts val="0"/>
              </a:spcAft>
              <a:buSzPts val="1100"/>
              <a:buChar char="●"/>
            </a:pPr>
            <a:r>
              <a:rPr lang="en-US"/>
              <a:t>While the core competencies have received more focus, we really want to make sure people are using the whole framework and are trying to elevate the importance of these rings, which represent the settings where students live and learn. </a:t>
            </a:r>
            <a:endParaRPr/>
          </a:p>
          <a:p>
            <a:pPr marL="457200" lvl="0" indent="-298450" algn="l" rtl="0">
              <a:lnSpc>
                <a:spcPct val="115000"/>
              </a:lnSpc>
              <a:spcBef>
                <a:spcPts val="0"/>
              </a:spcBef>
              <a:spcAft>
                <a:spcPts val="0"/>
              </a:spcAft>
              <a:buSzPts val="1100"/>
              <a:buChar char="●"/>
            </a:pPr>
            <a:r>
              <a:rPr lang="en-US"/>
              <a:t>First, it’s important to understand that these settings are part of broader context of systems with inherent inequities based on race and other factors. SEL offers a way for adults and students to acknowledge and respond to these inequities.</a:t>
            </a:r>
            <a:endParaRPr/>
          </a:p>
          <a:p>
            <a:pPr marL="0" lvl="0" indent="0" algn="l" rtl="0">
              <a:lnSpc>
                <a:spcPct val="100000"/>
              </a:lnSpc>
              <a:spcBef>
                <a:spcPts val="1200"/>
              </a:spcBef>
              <a:spcAft>
                <a:spcPts val="0"/>
              </a:spcAft>
              <a:buSzPts val="1400"/>
              <a:buNone/>
            </a:pPr>
            <a:endParaRPr/>
          </a:p>
        </p:txBody>
      </p:sp>
      <p:sp>
        <p:nvSpPr>
          <p:cNvPr id="447" name="Google Shape;447;g9c42db61ec_46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c42db61ec_461_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10 indicators - what would you actually see in a school that’s prioritizing SEL</a:t>
            </a:r>
            <a:endParaRPr>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These ten indicators of schoolwide SEL provide schools with evidence of high-quality implementation of the School Guide’s four focus areas. They are not a “checklist” or a “to-do” list, and attempting to address one or a few of these items in isolation without engaging in systemic implementation could lead to fragmented, siloed SEL.</a:t>
            </a:r>
            <a:endParaRPr/>
          </a:p>
        </p:txBody>
      </p:sp>
      <p:sp>
        <p:nvSpPr>
          <p:cNvPr id="456" name="Google Shape;456;g9c42db61ec_46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9c42db61ec_46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9c42db61ec_461_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For SEL to be most effective, it is essential that states, regions, districts, and schools infuse the principles of SEL across curriculum and instruction, discipline, out-of-school time, and ongoing assessment for continuous improvement.</a:t>
            </a:r>
            <a:endParaRPr/>
          </a:p>
        </p:txBody>
      </p:sp>
      <p:sp>
        <p:nvSpPr>
          <p:cNvPr id="468" name="Google Shape;468;g9c42db61ec_461_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c42db61ec_461_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US">
                <a:solidFill>
                  <a:schemeClr val="dk1"/>
                </a:solidFill>
              </a:rPr>
              <a:t>As demand for SEL has grown, importance of understanding the “how”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We’ve learned from CDI, CSI about the conditions that need to exist to support quality SEL implementation that’s informed our TOA</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a:solidFill>
                  <a:schemeClr val="dk1"/>
                </a:solidFill>
              </a:rPr>
              <a:t>Outline four focus areas briefly, </a:t>
            </a:r>
            <a:endParaRPr>
              <a:solidFill>
                <a:schemeClr val="dk1"/>
              </a:solidFill>
            </a:endParaRPr>
          </a:p>
          <a:p>
            <a:pPr marL="914400" lvl="1" indent="-298450" algn="l" rtl="0">
              <a:lnSpc>
                <a:spcPct val="100000"/>
              </a:lnSpc>
              <a:spcBef>
                <a:spcPts val="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Build foundational support and plan</a:t>
            </a:r>
            <a:r>
              <a:rPr lang="en-US">
                <a:solidFill>
                  <a:schemeClr val="dk1"/>
                </a:solidFill>
                <a:latin typeface="Calibri"/>
                <a:ea typeface="Calibri"/>
                <a:cs typeface="Calibri"/>
                <a:sym typeface="Calibri"/>
              </a:rPr>
              <a:t> by establishing a collective vision and plan for SEL, and ensuring aligned resources and ongoing commitment. </a:t>
            </a:r>
            <a:endParaRPr>
              <a:solidFill>
                <a:schemeClr val="dk1"/>
              </a:solidFill>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Strengthen adult SEL competencies and capacity</a:t>
            </a:r>
            <a:r>
              <a:rPr lang="en-US">
                <a:solidFill>
                  <a:schemeClr val="dk1"/>
                </a:solidFill>
                <a:latin typeface="Calibri"/>
                <a:ea typeface="Calibri"/>
                <a:cs typeface="Calibri"/>
                <a:sym typeface="Calibri"/>
              </a:rPr>
              <a:t> by cultivating a trusting community that enhances adults’ professional, social, emotional, and cultural competencies and their capacity to promote SEL for students.</a:t>
            </a:r>
            <a:endParaRPr>
              <a:solidFill>
                <a:schemeClr val="dk1"/>
              </a:solidFill>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Promote SEL for students</a:t>
            </a:r>
            <a:r>
              <a:rPr lang="en-US">
                <a:solidFill>
                  <a:schemeClr val="dk1"/>
                </a:solidFill>
                <a:latin typeface="Calibri"/>
                <a:ea typeface="Calibri"/>
                <a:cs typeface="Calibri"/>
                <a:sym typeface="Calibri"/>
              </a:rPr>
              <a:t> by developing a coordinated approach across classrooms, schools, homes, and communities that ensures consistent, culturally responsive, and developmentally appropriate opportunities for all students to enhance and apply social and emotional competencies to daily tasks and challenges.</a:t>
            </a:r>
            <a:endParaRPr>
              <a:solidFill>
                <a:schemeClr val="dk1"/>
              </a:solidFill>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Reflect on data for continuous improvement</a:t>
            </a:r>
            <a:r>
              <a:rPr lang="en-US">
                <a:solidFill>
                  <a:schemeClr val="dk1"/>
                </a:solidFill>
                <a:latin typeface="Calibri"/>
                <a:ea typeface="Calibri"/>
                <a:cs typeface="Calibri"/>
                <a:sym typeface="Calibri"/>
              </a:rPr>
              <a:t> by establishing an ongoing process to collect and use implementation and outcome data to inform decisions and drive improvements</a:t>
            </a:r>
            <a:endParaRPr>
              <a:solidFill>
                <a:schemeClr val="dk1"/>
              </a:solidFill>
            </a:endParaRPr>
          </a:p>
          <a:p>
            <a:pPr marL="0" lvl="0" indent="0" algn="l" rtl="0">
              <a:lnSpc>
                <a:spcPct val="100000"/>
              </a:lnSpc>
              <a:spcBef>
                <a:spcPts val="0"/>
              </a:spcBef>
              <a:spcAft>
                <a:spcPts val="0"/>
              </a:spcAft>
              <a:buSzPts val="1400"/>
              <a:buNone/>
            </a:pPr>
            <a:endParaRPr/>
          </a:p>
        </p:txBody>
      </p:sp>
      <p:sp>
        <p:nvSpPr>
          <p:cNvPr id="478" name="Google Shape;478;g9c42db61ec_46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c42db61ec_50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g9c42db61ec_506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457200" lvl="1"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Over the last few years, </a:t>
            </a:r>
            <a:r>
              <a:rPr lang="en-US" sz="1200" b="0" i="0" u="none" strike="noStrike">
                <a:solidFill>
                  <a:schemeClr val="dk1"/>
                </a:solidFill>
                <a:latin typeface="Calibri"/>
                <a:ea typeface="Calibri"/>
                <a:cs typeface="Calibri"/>
                <a:sym typeface="Calibri"/>
              </a:rPr>
              <a:t>across the country momentum has increased because the research has confirmed our instincts about what is important, and we see all sectors, including parents, employers, principals, teachers, and the STUDENTS THEMSLEVES who are screaming: WE BELIEVE SEL IS CRITICAL.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89" name="Google Shape;489;g9c42db61ec_50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c42db61ec_53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9c42db61ec_53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slide can be useful for those wanting to know what employers think.</a:t>
            </a:r>
            <a:endParaRPr/>
          </a:p>
          <a:p>
            <a:pPr marL="0" lvl="0" indent="0" algn="l" rtl="0">
              <a:lnSpc>
                <a:spcPct val="100000"/>
              </a:lnSpc>
              <a:spcBef>
                <a:spcPts val="0"/>
              </a:spcBef>
              <a:spcAft>
                <a:spcPts val="0"/>
              </a:spcAft>
              <a:buSzPts val="1400"/>
              <a:buNone/>
            </a:pPr>
            <a:endParaRPr/>
          </a:p>
        </p:txBody>
      </p:sp>
      <p:sp>
        <p:nvSpPr>
          <p:cNvPr id="500" name="Google Shape;500;g9c42db61ec_53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9c42db61ec_54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9c42db61ec_54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those wanting to know what employers think—part 2</a:t>
            </a:r>
            <a:endParaRPr/>
          </a:p>
          <a:p>
            <a:pPr marL="0" lvl="0" indent="0" algn="l" rtl="0">
              <a:lnSpc>
                <a:spcPct val="100000"/>
              </a:lnSpc>
              <a:spcBef>
                <a:spcPts val="0"/>
              </a:spcBef>
              <a:spcAft>
                <a:spcPts val="0"/>
              </a:spcAft>
              <a:buSzPts val="1400"/>
              <a:buNone/>
            </a:pPr>
            <a:endParaRPr/>
          </a:p>
        </p:txBody>
      </p:sp>
      <p:sp>
        <p:nvSpPr>
          <p:cNvPr id="512" name="Google Shape;512;g9c42db61ec_54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9c42db61ec_54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9c42db61ec_541_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More recently, </a:t>
            </a:r>
            <a:r>
              <a:rPr lang="en-US" sz="1200" b="0" i="0" u="none" strike="noStrike">
                <a:solidFill>
                  <a:schemeClr val="dk1"/>
                </a:solidFill>
                <a:latin typeface="Calibri"/>
                <a:ea typeface="Calibri"/>
                <a:cs typeface="Calibri"/>
                <a:sym typeface="Calibri"/>
              </a:rPr>
              <a:t>a new report from McGraw Hill was released in 2018 sharing findings from a survey conducted by Morning Consult from September 6-11, 2018.T he findings represent a national sample of 1,140 teachers, administrators and parents. </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solidFill>
                  <a:schemeClr val="dk1"/>
                </a:solidFill>
                <a:latin typeface="Calibri"/>
                <a:ea typeface="Calibri"/>
                <a:cs typeface="Calibri"/>
                <a:sym typeface="Calibri"/>
              </a:rPr>
              <a:t>Overall, administrators, teachers and parents agree: SEL is crucial.</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527" name="Google Shape;527;g9c42db61ec_541_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9c42db61ec_56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9c42db61ec_566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those wanting to know what principals think</a:t>
            </a:r>
            <a:endParaRPr/>
          </a:p>
          <a:p>
            <a:pPr marL="0" lvl="0" indent="0" algn="l" rtl="0">
              <a:lnSpc>
                <a:spcPct val="100000"/>
              </a:lnSpc>
              <a:spcBef>
                <a:spcPts val="0"/>
              </a:spcBef>
              <a:spcAft>
                <a:spcPts val="0"/>
              </a:spcAft>
              <a:buSzPts val="1400"/>
              <a:buNone/>
            </a:pPr>
            <a:endParaRPr/>
          </a:p>
        </p:txBody>
      </p:sp>
      <p:sp>
        <p:nvSpPr>
          <p:cNvPr id="537" name="Google Shape;537;g9c42db61ec_56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c42db61ec_84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9c42db61ec_84_1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Updated CASEL’s definition and framework descriptions to reflect our continuous learning from SEL research, practice and policy</a:t>
            </a:r>
            <a:endParaRPr/>
          </a:p>
          <a:p>
            <a:pPr marL="45720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4 key points in updating SEL: </a:t>
            </a:r>
            <a:endParaRPr/>
          </a:p>
          <a:p>
            <a:pPr marL="457200" lvl="0" indent="-228600" algn="l" rtl="0">
              <a:lnSpc>
                <a:spcPct val="100000"/>
              </a:lnSpc>
              <a:spcBef>
                <a:spcPts val="0"/>
              </a:spcBef>
              <a:spcAft>
                <a:spcPts val="0"/>
              </a:spcAft>
              <a:buSzPts val="1400"/>
              <a:buAutoNum type="arabicPeriod"/>
            </a:pPr>
            <a:r>
              <a:rPr lang="en-US" sz="1200" b="0" i="0" u="none" strike="noStrike" cap="none">
                <a:solidFill>
                  <a:schemeClr val="dk1"/>
                </a:solidFill>
                <a:latin typeface="Calibri"/>
                <a:ea typeface="Calibri"/>
                <a:cs typeface="Calibri"/>
                <a:sym typeface="Calibri"/>
              </a:rPr>
              <a:t>Explicit commitment to equity and excellence that emphasizes Identity, agency, belonging </a:t>
            </a:r>
            <a:endParaRPr/>
          </a:p>
          <a:p>
            <a:pPr marL="457200" lvl="0" indent="-228600" algn="l" rtl="0">
              <a:lnSpc>
                <a:spcPct val="100000"/>
              </a:lnSpc>
              <a:spcBef>
                <a:spcPts val="0"/>
              </a:spcBef>
              <a:spcAft>
                <a:spcPts val="0"/>
              </a:spcAft>
              <a:buSzPts val="1400"/>
              <a:buAutoNum type="arabicPeriod"/>
            </a:pPr>
            <a:r>
              <a:rPr lang="en-US" sz="1200" b="0" i="0" u="none" strike="noStrike" cap="none">
                <a:solidFill>
                  <a:schemeClr val="dk1"/>
                </a:solidFill>
                <a:latin typeface="Calibri"/>
                <a:ea typeface="Calibri"/>
                <a:cs typeface="Calibri"/>
                <a:sym typeface="Calibri"/>
              </a:rPr>
              <a:t>Highlight spaces &amp; places where SEL can be promoted </a:t>
            </a:r>
            <a:endParaRPr/>
          </a:p>
          <a:p>
            <a:pPr marL="457200" lvl="0" indent="-228600" algn="l" rtl="0">
              <a:lnSpc>
                <a:spcPct val="100000"/>
              </a:lnSpc>
              <a:spcBef>
                <a:spcPts val="0"/>
              </a:spcBef>
              <a:spcAft>
                <a:spcPts val="0"/>
              </a:spcAft>
              <a:buSzPts val="1400"/>
              <a:buAutoNum type="arabicPeriod"/>
            </a:pPr>
            <a:r>
              <a:rPr lang="en-US" sz="1200" b="0" i="0" u="none" strike="noStrike" cap="none">
                <a:solidFill>
                  <a:schemeClr val="dk1"/>
                </a:solidFill>
                <a:latin typeface="Calibri"/>
                <a:ea typeface="Calibri"/>
                <a:cs typeface="Calibri"/>
                <a:sym typeface="Calibri"/>
              </a:rPr>
              <a:t>A need to infuse SEL into curriculum/instruction, OST, discipline, student support services, PL </a:t>
            </a:r>
            <a:endParaRPr/>
          </a:p>
          <a:p>
            <a:pPr marL="457200" lvl="0" indent="-228600" algn="l" rtl="0">
              <a:lnSpc>
                <a:spcPct val="100000"/>
              </a:lnSpc>
              <a:spcBef>
                <a:spcPts val="0"/>
              </a:spcBef>
              <a:spcAft>
                <a:spcPts val="0"/>
              </a:spcAft>
              <a:buSzPts val="1400"/>
              <a:buAutoNum type="arabicPeriod"/>
            </a:pPr>
            <a:r>
              <a:rPr lang="en-US" sz="1200" b="0" i="0" u="none" strike="noStrike" cap="none">
                <a:solidFill>
                  <a:schemeClr val="dk1"/>
                </a:solidFill>
                <a:latin typeface="Calibri"/>
                <a:ea typeface="Calibri"/>
                <a:cs typeface="Calibri"/>
                <a:sym typeface="Calibri"/>
              </a:rPr>
              <a:t>Reflect the role of ongoing assessment for continuous improvement</a:t>
            </a:r>
            <a:endParaRPr/>
          </a:p>
        </p:txBody>
      </p:sp>
      <p:sp>
        <p:nvSpPr>
          <p:cNvPr id="251" name="Google Shape;251;g9c42db61ec_84_1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9c42db61ec_566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9c42db61ec_566_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those wanting to know what parents think</a:t>
            </a:r>
            <a:endParaRPr/>
          </a:p>
          <a:p>
            <a:pPr marL="0" lvl="0" indent="0" algn="l" rtl="0">
              <a:lnSpc>
                <a:spcPct val="100000"/>
              </a:lnSpc>
              <a:spcBef>
                <a:spcPts val="0"/>
              </a:spcBef>
              <a:spcAft>
                <a:spcPts val="0"/>
              </a:spcAft>
              <a:buSzPts val="1400"/>
              <a:buNone/>
            </a:pPr>
            <a:endParaRPr/>
          </a:p>
        </p:txBody>
      </p:sp>
      <p:sp>
        <p:nvSpPr>
          <p:cNvPr id="554" name="Google Shape;554;g9c42db61ec_566_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9c42db61ec_57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9c42db61ec_57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those wanting to know what teachers think</a:t>
            </a:r>
            <a:endParaRPr/>
          </a:p>
          <a:p>
            <a:pPr marL="0" lvl="0" indent="0" algn="l" rtl="0">
              <a:lnSpc>
                <a:spcPct val="100000"/>
              </a:lnSpc>
              <a:spcBef>
                <a:spcPts val="0"/>
              </a:spcBef>
              <a:spcAft>
                <a:spcPts val="0"/>
              </a:spcAft>
              <a:buSzPts val="1400"/>
              <a:buNone/>
            </a:pPr>
            <a:endParaRPr/>
          </a:p>
        </p:txBody>
      </p:sp>
      <p:sp>
        <p:nvSpPr>
          <p:cNvPr id="568" name="Google Shape;568;g9c42db61ec_57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9c42db61ec_57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9c42db61ec_571_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terms of how well their high school prepares students for success after high school: 68 percent of current high school students believe their school is doing a good job of preparing them for success after high school; less than half of former high school students (48 percent) agree.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terms of how well their high school does at preparing students for a job or career: More than half (62 percent) of current high school students think their high school is doing a good job preparing them for a job or career. Once again, most young adults out of high school disagree. </a:t>
            </a:r>
            <a:endParaRPr/>
          </a:p>
          <a:p>
            <a:pPr marL="0" lvl="0" indent="0" algn="l" rtl="0">
              <a:lnSpc>
                <a:spcPct val="100000"/>
              </a:lnSpc>
              <a:spcBef>
                <a:spcPts val="0"/>
              </a:spcBef>
              <a:spcAft>
                <a:spcPts val="0"/>
              </a:spcAft>
              <a:buSzPts val="1400"/>
              <a:buNone/>
            </a:pPr>
            <a:endParaRPr/>
          </a:p>
        </p:txBody>
      </p:sp>
      <p:sp>
        <p:nvSpPr>
          <p:cNvPr id="600" name="Google Shape;600;g9c42db61ec_571_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9c42db61ec_335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9c42db61ec_335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latin typeface="Arial"/>
                <a:ea typeface="Arial"/>
                <a:cs typeface="Arial"/>
                <a:sym typeface="Arial"/>
                <a:hlinkClick r:id="rId3"/>
              </a:rPr>
              <a:t>https://casel.org/resources-support/</a:t>
            </a:r>
            <a:endParaRPr/>
          </a:p>
        </p:txBody>
      </p:sp>
      <p:sp>
        <p:nvSpPr>
          <p:cNvPr id="609" name="Google Shape;609;g9c42db61ec_335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c42db61ec_14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9c42db61ec_148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Benefits of SEL</a:t>
            </a:r>
            <a:endParaRPr/>
          </a:p>
          <a:p>
            <a:pPr marL="171450" lvl="0" indent="-171450" algn="l" rtl="0">
              <a:lnSpc>
                <a:spcPct val="100000"/>
              </a:lnSpc>
              <a:spcBef>
                <a:spcPts val="0"/>
              </a:spcBef>
              <a:spcAft>
                <a:spcPts val="0"/>
              </a:spcAft>
              <a:buSzPts val="1400"/>
              <a:buFont typeface="Arial"/>
              <a:buChar char="•"/>
            </a:pPr>
            <a:r>
              <a:rPr lang="en-US"/>
              <a:t>We know from a large body of research on SEL that high-quality SEL programming leads to improved academic performance, decreases in anxiety and behavior issues, among other benefits.</a:t>
            </a:r>
            <a:endParaRPr/>
          </a:p>
          <a:p>
            <a:pPr marL="171450" lvl="0" indent="-171450" algn="l" rtl="0">
              <a:lnSpc>
                <a:spcPct val="100000"/>
              </a:lnSpc>
              <a:spcBef>
                <a:spcPts val="0"/>
              </a:spcBef>
              <a:spcAft>
                <a:spcPts val="0"/>
              </a:spcAft>
              <a:buSzPts val="1400"/>
              <a:buFont typeface="Arial"/>
              <a:buChar char="•"/>
            </a:pPr>
            <a:r>
              <a:rPr lang="en-US"/>
              <a:t>We also know from research beyond the traditional SEL field that there are additional insights to be gained that are relevant to SEL.  </a:t>
            </a:r>
            <a:endParaRPr/>
          </a:p>
          <a:p>
            <a:pPr marL="0" lvl="0" indent="0" algn="l" rtl="0">
              <a:lnSpc>
                <a:spcPct val="100000"/>
              </a:lnSpc>
              <a:spcBef>
                <a:spcPts val="0"/>
              </a:spcBef>
              <a:spcAft>
                <a:spcPts val="0"/>
              </a:spcAft>
              <a:buSzPts val="1400"/>
              <a:buNone/>
            </a:pPr>
            <a:endParaRPr/>
          </a:p>
        </p:txBody>
      </p:sp>
      <p:sp>
        <p:nvSpPr>
          <p:cNvPr id="263" name="Google Shape;263;g9c42db61ec_148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9c42db61ec_33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9c42db61ec_33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An overview slide for those who want only one slide, with research highlights.</a:t>
            </a:r>
            <a:r>
              <a:rPr lang="en-US"/>
              <a:t> </a:t>
            </a:r>
            <a:r>
              <a:rPr lang="en-US">
                <a:latin typeface="Arial"/>
                <a:ea typeface="Arial"/>
                <a:cs typeface="Arial"/>
                <a:sym typeface="Arial"/>
              </a:rPr>
              <a:t>It combines findings from several studies on one slide.  Note that the citations are not on the actual slide, but they are here in case you are asked:</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b="1"/>
              <a:t>Benefits of SEL</a:t>
            </a:r>
            <a:endParaRPr b="1"/>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We know from a large body of research on SEL that high-quality SEL programming leads to improved academic performance, decreases in anxiety and behavior issues, among other benefits.</a:t>
            </a:r>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We also know from research beyond the traditional SEL field that there are additional insights to be gained that are relevant to SEL. </a:t>
            </a:r>
            <a:endParaRPr/>
          </a:p>
          <a:p>
            <a:pPr marL="0" lvl="0" indent="0" algn="l" rtl="0">
              <a:lnSpc>
                <a:spcPct val="115000"/>
              </a:lnSpc>
              <a:spcBef>
                <a:spcPts val="0"/>
              </a:spcBef>
              <a:spcAft>
                <a:spcPts val="0"/>
              </a:spcAft>
              <a:buClr>
                <a:schemeClr val="dk1"/>
              </a:buClr>
              <a:buSzPts val="1100"/>
              <a:buFont typeface="Arial"/>
              <a:buNone/>
            </a:pPr>
            <a:r>
              <a:rPr lang="en-US" b="1"/>
              <a:t>Meta-analysis source (first 3) </a:t>
            </a:r>
            <a:r>
              <a:rPr lang="en-US"/>
              <a:t>Durlak, J.A., Weissberg, R.P., Dymnicki, A.B., Taylor, R.D., &amp; Schellinger, K. (2011). The impact of enhancing students’ social and emotional learning: A meta-analysis of school-based universal interventions. </a:t>
            </a:r>
            <a:r>
              <a:rPr lang="en-US" i="1"/>
              <a:t>Child Development</a:t>
            </a:r>
            <a:r>
              <a:rPr lang="en-US"/>
              <a:t>: 82 (1), 405-432.</a:t>
            </a:r>
            <a:endParaRPr/>
          </a:p>
          <a:p>
            <a:pPr marL="0" lvl="0" indent="0" algn="l" rtl="0">
              <a:lnSpc>
                <a:spcPct val="115000"/>
              </a:lnSpc>
              <a:spcBef>
                <a:spcPts val="0"/>
              </a:spcBef>
              <a:spcAft>
                <a:spcPts val="0"/>
              </a:spcAft>
              <a:buClr>
                <a:schemeClr val="dk1"/>
              </a:buClr>
              <a:buSzPts val="1100"/>
              <a:buFont typeface="Arial"/>
              <a:buNone/>
            </a:pPr>
            <a:r>
              <a:rPr lang="en-US" b="1"/>
              <a:t>Financial investment (bottom): </a:t>
            </a:r>
            <a:r>
              <a:rPr lang="en-US"/>
              <a:t>Belfield, C., Bowden, B., Klapp, A., Levin, H., Shand, R., &amp; Zander, S. (2015). The Economic Value of Social and Emotional Learning. New York: Center for Benefit-Cost Studies in Education.</a:t>
            </a:r>
            <a:endParaRPr/>
          </a:p>
          <a:p>
            <a:pPr marL="0" lvl="0" indent="0" algn="l" rtl="0">
              <a:spcBef>
                <a:spcPts val="0"/>
              </a:spcBef>
              <a:spcAft>
                <a:spcPts val="0"/>
              </a:spcAft>
              <a:buNone/>
            </a:pPr>
            <a:endParaRPr/>
          </a:p>
        </p:txBody>
      </p:sp>
      <p:sp>
        <p:nvSpPr>
          <p:cNvPr id="274" name="Google Shape;274;g9c42db61ec_33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c42db61ec_335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c42db61ec_335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Benefits of SEL for adults</a:t>
            </a:r>
            <a:endParaRPr b="1"/>
          </a:p>
          <a:p>
            <a:pPr marL="0" lvl="0" indent="0" algn="l" rtl="0">
              <a:lnSpc>
                <a:spcPct val="115000"/>
              </a:lnSpc>
              <a:spcBef>
                <a:spcPts val="0"/>
              </a:spcBef>
              <a:spcAft>
                <a:spcPts val="0"/>
              </a:spcAft>
              <a:buClr>
                <a:schemeClr val="dk1"/>
              </a:buClr>
              <a:buSzPts val="1100"/>
              <a:buFont typeface="Arial"/>
              <a:buNone/>
            </a:pPr>
            <a:r>
              <a:rPr lang="en-US" b="1"/>
              <a:t>Teacher burnout (bottom left): </a:t>
            </a:r>
            <a:r>
              <a:rPr lang="en-US"/>
              <a:t>Jennings, P.A. &amp; Greenberg, M.T. (2009). </a:t>
            </a:r>
            <a:r>
              <a:rPr lang="en-US" i="1"/>
              <a:t>The prosocial classroom: Teacher social and emotional competence in relation to student and classroom outcomes</a:t>
            </a:r>
            <a:r>
              <a:rPr lang="en-US"/>
              <a:t>. American Educational Research Association.</a:t>
            </a:r>
            <a:endParaRPr/>
          </a:p>
          <a:p>
            <a:pPr marL="0" lvl="0" indent="0" algn="l" rtl="0">
              <a:lnSpc>
                <a:spcPct val="115000"/>
              </a:lnSpc>
              <a:spcBef>
                <a:spcPts val="0"/>
              </a:spcBef>
              <a:spcAft>
                <a:spcPts val="0"/>
              </a:spcAft>
              <a:buClr>
                <a:schemeClr val="dk1"/>
              </a:buClr>
              <a:buSzPts val="1100"/>
              <a:buFont typeface="Arial"/>
              <a:buNone/>
            </a:pPr>
            <a:r>
              <a:rPr lang="en-US" b="1"/>
              <a:t>Adult outcomes (bottom right): </a:t>
            </a:r>
            <a:r>
              <a:rPr lang="en-US"/>
              <a:t>Jones, D.E., Greenberg, M., &amp; Crowley, M. (2015) Early social-emotional functioning and public health: The relationship between kindergarten social competence and future wellness. </a:t>
            </a:r>
            <a:r>
              <a:rPr lang="en-US" i="1"/>
              <a:t>American Journal of Public Health 105 </a:t>
            </a:r>
            <a:r>
              <a:rPr lang="en-US"/>
              <a:t>(11), 2283-2290. </a:t>
            </a:r>
            <a:endParaRPr/>
          </a:p>
          <a:p>
            <a:pPr marL="0" lvl="0" indent="0" algn="l" rtl="0">
              <a:spcBef>
                <a:spcPts val="0"/>
              </a:spcBef>
              <a:spcAft>
                <a:spcPts val="0"/>
              </a:spcAft>
              <a:buNone/>
            </a:pPr>
            <a:endParaRPr/>
          </a:p>
        </p:txBody>
      </p:sp>
      <p:sp>
        <p:nvSpPr>
          <p:cNvPr id="284" name="Google Shape;284;g9c42db61ec_335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c42db61ec_396_0:notes"/>
          <p:cNvSpPr txBox="1"/>
          <p:nvPr/>
        </p:nvSpPr>
        <p:spPr>
          <a:xfrm>
            <a:off x="3842154" y="8609953"/>
            <a:ext cx="2937668" cy="455193"/>
          </a:xfrm>
          <a:prstGeom prst="rect">
            <a:avLst/>
          </a:prstGeom>
          <a:noFill/>
          <a:ln>
            <a:noFill/>
          </a:ln>
        </p:spPr>
        <p:txBody>
          <a:bodyPr spcFirstLastPara="1" wrap="square" lIns="87350" tIns="45425" rIns="87350" bIns="454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292" name="Google Shape;292;g9c42db61ec_396_0:notes"/>
          <p:cNvSpPr txBox="1"/>
          <p:nvPr/>
        </p:nvSpPr>
        <p:spPr>
          <a:xfrm>
            <a:off x="3840621" y="8609953"/>
            <a:ext cx="2939202" cy="455193"/>
          </a:xfrm>
          <a:prstGeom prst="rect">
            <a:avLst/>
          </a:prstGeom>
          <a:noFill/>
          <a:ln>
            <a:noFill/>
          </a:ln>
        </p:spPr>
        <p:txBody>
          <a:bodyPr spcFirstLastPara="1" wrap="square" lIns="90150" tIns="45075" rIns="90150" bIns="45075" anchor="b"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Times New Roman"/>
                <a:ea typeface="Times New Roman"/>
                <a:cs typeface="Times New Roman"/>
                <a:sym typeface="Times New Roman"/>
              </a:rPr>
              <a:t>7</a:t>
            </a:fld>
            <a:endParaRPr sz="1100" b="0" i="0" u="none" strike="noStrike" cap="none">
              <a:solidFill>
                <a:srgbClr val="000000"/>
              </a:solidFill>
              <a:latin typeface="Times New Roman"/>
              <a:ea typeface="Times New Roman"/>
              <a:cs typeface="Times New Roman"/>
              <a:sym typeface="Times New Roman"/>
            </a:endParaRPr>
          </a:p>
        </p:txBody>
      </p:sp>
      <p:sp>
        <p:nvSpPr>
          <p:cNvPr id="293" name="Google Shape;293;g9c42db61ec_396_0:notes"/>
          <p:cNvSpPr txBox="1">
            <a:spLocks noGrp="1"/>
          </p:cNvSpPr>
          <p:nvPr>
            <p:ph type="body" idx="1"/>
          </p:nvPr>
        </p:nvSpPr>
        <p:spPr>
          <a:xfrm>
            <a:off x="1200866" y="3723601"/>
            <a:ext cx="4818818" cy="4932801"/>
          </a:xfrm>
          <a:prstGeom prst="rect">
            <a:avLst/>
          </a:prstGeom>
          <a:noFill/>
          <a:ln>
            <a:noFill/>
          </a:ln>
        </p:spPr>
        <p:txBody>
          <a:bodyPr spcFirstLastPara="1" wrap="square" lIns="88050" tIns="44025" rIns="88050" bIns="44025" anchor="t" anchorCtr="0">
            <a:noAutofit/>
          </a:bodyPr>
          <a:lstStyle/>
          <a:p>
            <a:pPr marL="0" lvl="0" indent="0" algn="l" rtl="0">
              <a:lnSpc>
                <a:spcPct val="100000"/>
              </a:lnSpc>
              <a:spcBef>
                <a:spcPts val="0"/>
              </a:spcBef>
              <a:spcAft>
                <a:spcPts val="0"/>
              </a:spcAft>
              <a:buSzPts val="1400"/>
              <a:buNone/>
            </a:pPr>
            <a:r>
              <a:rPr lang="en-US" sz="1000">
                <a:latin typeface="Arial"/>
                <a:ea typeface="Arial"/>
                <a:cs typeface="Arial"/>
                <a:sym typeface="Arial"/>
              </a:rPr>
              <a:t>This is a great slide on the most cited and compelling research on SEL, the 2011 meta-analysis.  Findings from this are incorporated into the previous slide, but if you have time to spend on just this, it’s a great slide.</a:t>
            </a:r>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r>
              <a:rPr lang="en-US" sz="1000">
                <a:latin typeface="Arial"/>
                <a:ea typeface="Arial"/>
                <a:cs typeface="Arial"/>
                <a:sym typeface="Arial"/>
              </a:rPr>
              <a:t>Specifically, you can talk about each of the bullets as their own compelling piece of evidence.  Depending on your audience, you may want to emphasize certain points.  For example:</a:t>
            </a:r>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r>
              <a:rPr lang="en-US" sz="1000" i="1">
                <a:latin typeface="Arial"/>
                <a:ea typeface="Arial"/>
                <a:cs typeface="Arial"/>
                <a:sym typeface="Arial"/>
              </a:rPr>
              <a:t>Not only did we learn from this meta-analysis that SEL programming leads to improvements in SEL skills, we also see some other important outcomes:</a:t>
            </a:r>
            <a:endParaRPr/>
          </a:p>
          <a:p>
            <a:pPr marL="0" lvl="0" indent="0" algn="l" rtl="0">
              <a:lnSpc>
                <a:spcPct val="100000"/>
              </a:lnSpc>
              <a:spcBef>
                <a:spcPts val="0"/>
              </a:spcBef>
              <a:spcAft>
                <a:spcPts val="0"/>
              </a:spcAft>
              <a:buSzPts val="1400"/>
              <a:buNone/>
            </a:pPr>
            <a:endParaRPr sz="1000" i="1">
              <a:latin typeface="Arial"/>
              <a:ea typeface="Arial"/>
              <a:cs typeface="Arial"/>
              <a:sym typeface="Arial"/>
            </a:endParaRPr>
          </a:p>
          <a:p>
            <a:pPr marL="171450" lvl="0" indent="-171450" algn="l" rtl="0">
              <a:lnSpc>
                <a:spcPct val="100000"/>
              </a:lnSpc>
              <a:spcBef>
                <a:spcPts val="0"/>
              </a:spcBef>
              <a:spcAft>
                <a:spcPts val="0"/>
              </a:spcAft>
              <a:buClr>
                <a:schemeClr val="dk1"/>
              </a:buClr>
              <a:buSzPts val="1000"/>
              <a:buFont typeface="Arial"/>
              <a:buChar char="•"/>
            </a:pPr>
            <a:r>
              <a:rPr lang="en-US" sz="1000" i="1">
                <a:latin typeface="Arial"/>
                <a:ea typeface="Arial"/>
                <a:cs typeface="Arial"/>
                <a:sym typeface="Arial"/>
              </a:rPr>
              <a:t>Improved attitudes about self, others, and school (extremely important and cited by educators as one of the main reasons they value SEL, so it’s good to emphasize this if audience is school-based folks).</a:t>
            </a:r>
            <a:endParaRPr/>
          </a:p>
          <a:p>
            <a:pPr marL="171450" lvl="0" indent="-171450" algn="l" rtl="0">
              <a:lnSpc>
                <a:spcPct val="100000"/>
              </a:lnSpc>
              <a:spcBef>
                <a:spcPts val="0"/>
              </a:spcBef>
              <a:spcAft>
                <a:spcPts val="0"/>
              </a:spcAft>
              <a:buClr>
                <a:schemeClr val="dk1"/>
              </a:buClr>
              <a:buSzPts val="1000"/>
              <a:buFont typeface="Arial"/>
              <a:buChar char="•"/>
            </a:pPr>
            <a:r>
              <a:rPr lang="en-US" sz="1000" i="1">
                <a:latin typeface="Arial"/>
                <a:ea typeface="Arial"/>
                <a:cs typeface="Arial"/>
                <a:sym typeface="Arial"/>
              </a:rPr>
              <a:t>Positive classroom behavior (this is important, but be careful not to over emphasize this point for fear that people think SEL is primarily a behavior-management solution, which is a common misperception).</a:t>
            </a:r>
            <a:endParaRPr/>
          </a:p>
          <a:p>
            <a:pPr marL="171450" lvl="0" indent="-171450" algn="l" rtl="0">
              <a:lnSpc>
                <a:spcPct val="100000"/>
              </a:lnSpc>
              <a:spcBef>
                <a:spcPts val="0"/>
              </a:spcBef>
              <a:spcAft>
                <a:spcPts val="0"/>
              </a:spcAft>
              <a:buClr>
                <a:schemeClr val="dk1"/>
              </a:buClr>
              <a:buSzPts val="1000"/>
              <a:buFont typeface="Arial"/>
              <a:buChar char="•"/>
            </a:pPr>
            <a:r>
              <a:rPr lang="en-US" sz="1000" i="1">
                <a:latin typeface="Arial"/>
                <a:ea typeface="Arial"/>
                <a:cs typeface="Arial"/>
                <a:sym typeface="Arial"/>
              </a:rPr>
              <a:t>11 percentile point gain on academics: This is a significant data point that warrants emphasis.  This kind of improvement on academics is frankly what has gotten the attention of so many.  This data point can foster the transition from a belief that these are “soft skills,” nice-to-haves, to the idea that these are critically important and to be taken seriously.  </a:t>
            </a:r>
            <a:endParaRPr/>
          </a:p>
          <a:p>
            <a:pPr marL="171450" lvl="0" indent="-107950" algn="l" rtl="0">
              <a:lnSpc>
                <a:spcPct val="100000"/>
              </a:lnSpc>
              <a:spcBef>
                <a:spcPts val="0"/>
              </a:spcBef>
              <a:spcAft>
                <a:spcPts val="0"/>
              </a:spcAft>
              <a:buClr>
                <a:schemeClr val="dk1"/>
              </a:buClr>
              <a:buSzPts val="1000"/>
              <a:buFont typeface="Arial"/>
              <a:buNone/>
            </a:pPr>
            <a:endParaRPr sz="1000" i="1">
              <a:latin typeface="Arial"/>
              <a:ea typeface="Arial"/>
              <a:cs typeface="Arial"/>
              <a:sym typeface="Arial"/>
            </a:endParaRPr>
          </a:p>
          <a:p>
            <a:pPr marL="0" lvl="0" indent="0" algn="l" rtl="0">
              <a:lnSpc>
                <a:spcPct val="100000"/>
              </a:lnSpc>
              <a:spcBef>
                <a:spcPts val="0"/>
              </a:spcBef>
              <a:spcAft>
                <a:spcPts val="0"/>
              </a:spcAft>
              <a:buClr>
                <a:schemeClr val="dk1"/>
              </a:buClr>
              <a:buSzPts val="1000"/>
              <a:buFont typeface="Arial"/>
              <a:buNone/>
            </a:pPr>
            <a:r>
              <a:rPr lang="en-US" sz="1000" i="1">
                <a:latin typeface="Arial"/>
                <a:ea typeface="Arial"/>
                <a:cs typeface="Arial"/>
                <a:sym typeface="Arial"/>
              </a:rPr>
              <a:t>And don’t forget about the data points in red:</a:t>
            </a:r>
            <a:endParaRPr/>
          </a:p>
          <a:p>
            <a:pPr marL="171450" lvl="0" indent="-171450" algn="l" rtl="0">
              <a:lnSpc>
                <a:spcPct val="100000"/>
              </a:lnSpc>
              <a:spcBef>
                <a:spcPts val="0"/>
              </a:spcBef>
              <a:spcAft>
                <a:spcPts val="0"/>
              </a:spcAft>
              <a:buClr>
                <a:schemeClr val="dk1"/>
              </a:buClr>
              <a:buSzPts val="1000"/>
              <a:buFont typeface="Arial"/>
              <a:buChar char="•"/>
            </a:pPr>
            <a:r>
              <a:rPr lang="en-US" sz="1000" i="1">
                <a:latin typeface="Arial"/>
                <a:ea typeface="Arial"/>
                <a:cs typeface="Arial"/>
                <a:sym typeface="Arial"/>
              </a:rPr>
              <a:t>Reductions in conduct problems is an important finding, but once again, it’s important to be wary of folks who think of SEL as behavior management and are looking to “fix broken kids.”  See note above.</a:t>
            </a:r>
            <a:endParaRPr/>
          </a:p>
          <a:p>
            <a:pPr marL="171450" lvl="0" indent="-171450" algn="l" rtl="0">
              <a:lnSpc>
                <a:spcPct val="100000"/>
              </a:lnSpc>
              <a:spcBef>
                <a:spcPts val="0"/>
              </a:spcBef>
              <a:spcAft>
                <a:spcPts val="0"/>
              </a:spcAft>
              <a:buClr>
                <a:schemeClr val="dk1"/>
              </a:buClr>
              <a:buSzPts val="1000"/>
              <a:buFont typeface="Arial"/>
              <a:buChar char="•"/>
            </a:pPr>
            <a:r>
              <a:rPr lang="en-US" sz="1000" i="1">
                <a:latin typeface="Arial"/>
                <a:ea typeface="Arial"/>
                <a:cs typeface="Arial"/>
                <a:sym typeface="Arial"/>
              </a:rPr>
              <a:t>Reductions in emotional distress warrants significant emphasis.  We’re living in a time when emotional distress, depression, anxiety, and suicide are at an all-time high.  Understanding that SEL can have an impact here is important, but with a word of caution: SEL should not be viewed as a solution for mental illness.</a:t>
            </a:r>
            <a:endParaRPr/>
          </a:p>
        </p:txBody>
      </p:sp>
      <p:pic>
        <p:nvPicPr>
          <p:cNvPr id="294" name="Google Shape;294;g9c42db61ec_396_0:notes"/>
          <p:cNvPicPr preferRelativeResize="0"/>
          <p:nvPr/>
        </p:nvPicPr>
        <p:blipFill rotWithShape="1">
          <a:blip r:embed="rId3">
            <a:alphaModFix/>
          </a:blip>
          <a:srcRect/>
          <a:stretch/>
        </p:blipFill>
        <p:spPr>
          <a:xfrm>
            <a:off x="1273041" y="190438"/>
            <a:ext cx="4381162" cy="3311758"/>
          </a:xfrm>
          <a:prstGeom prst="rect">
            <a:avLst/>
          </a:prstGeom>
          <a:noFill/>
          <a:ln>
            <a:noFill/>
          </a:ln>
        </p:spPr>
      </p:pic>
      <p:sp>
        <p:nvSpPr>
          <p:cNvPr id="295" name="Google Shape;295;g9c42db61ec_39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7</a:t>
            </a:fld>
            <a:endParaRPr sz="1200">
              <a:solidFill>
                <a:srgbClr val="000000"/>
              </a:solidFill>
              <a:latin typeface="Arial"/>
              <a:ea typeface="Arial"/>
              <a:cs typeface="Arial"/>
              <a:sym typeface="Arial"/>
            </a:endParaRPr>
          </a:p>
        </p:txBody>
      </p:sp>
      <p:sp>
        <p:nvSpPr>
          <p:cNvPr id="296" name="Google Shape;296;g9c42db61ec_39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c42db61ec_396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9c42db61ec_396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slide shows the longitudinal impact of SEL programming.  This 2017 meta-analysis included the 82 studies that showed longitudinal affects, and the results show that the gains are LASTING.  SEL programming isn’t just a shot in the arm that benefits in the short term.  There are long lasting benefits that go beyond school outcomes.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And don’t forget to point out this note at the bottom of the slide:</a:t>
            </a:r>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“Higher social and emotional competencies among SEL students at the end of the initial intervention was the best predictor of long-term benefits.  Benefits were the same regardless of socioeconomic background, students’ race, or school location. “</a:t>
            </a:r>
            <a:endParaRPr/>
          </a:p>
          <a:p>
            <a:pPr marL="0" lvl="0" indent="0" algn="l" rtl="0">
              <a:lnSpc>
                <a:spcPct val="100000"/>
              </a:lnSpc>
              <a:spcBef>
                <a:spcPts val="0"/>
              </a:spcBef>
              <a:spcAft>
                <a:spcPts val="0"/>
              </a:spcAft>
              <a:buSzPts val="1400"/>
              <a:buNone/>
            </a:pPr>
            <a:endParaRPr/>
          </a:p>
        </p:txBody>
      </p:sp>
      <p:sp>
        <p:nvSpPr>
          <p:cNvPr id="310" name="Google Shape;310;g9c42db61ec_396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c42db61ec_40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9c42db61ec_40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point is also on the summary (slide 2).  You may want to emphasize this to highlight the importance of SEL on teacher retention. Needless to say, this is a good one for teachers and principals to see!</a:t>
            </a:r>
            <a:endParaRPr/>
          </a:p>
        </p:txBody>
      </p:sp>
      <p:sp>
        <p:nvSpPr>
          <p:cNvPr id="326" name="Google Shape;326;g9c42db61ec_401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6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i="0" u="none" strike="noStrike" cap="none">
                <a:solidFill>
                  <a:schemeClr val="accent2"/>
                </a:solidFill>
                <a:latin typeface="Roboto"/>
                <a:ea typeface="Roboto"/>
                <a:cs typeface="Roboto"/>
                <a:sym typeface="Roboto"/>
              </a:defRPr>
            </a:lvl1pPr>
            <a:lvl2pPr marL="0" marR="0" lvl="1" indent="0" algn="l" rtl="0">
              <a:spcBef>
                <a:spcPts val="0"/>
              </a:spcBef>
              <a:buNone/>
              <a:defRPr sz="600" b="1" i="0" u="none" strike="noStrike" cap="none">
                <a:solidFill>
                  <a:schemeClr val="accent2"/>
                </a:solidFill>
                <a:latin typeface="Roboto"/>
                <a:ea typeface="Roboto"/>
                <a:cs typeface="Roboto"/>
                <a:sym typeface="Roboto"/>
              </a:defRPr>
            </a:lvl2pPr>
            <a:lvl3pPr marL="0" marR="0" lvl="2" indent="0" algn="l" rtl="0">
              <a:spcBef>
                <a:spcPts val="0"/>
              </a:spcBef>
              <a:buNone/>
              <a:defRPr sz="600" b="1" i="0" u="none" strike="noStrike" cap="none">
                <a:solidFill>
                  <a:schemeClr val="accent2"/>
                </a:solidFill>
                <a:latin typeface="Roboto"/>
                <a:ea typeface="Roboto"/>
                <a:cs typeface="Roboto"/>
                <a:sym typeface="Roboto"/>
              </a:defRPr>
            </a:lvl3pPr>
            <a:lvl4pPr marL="0" marR="0" lvl="3" indent="0" algn="l" rtl="0">
              <a:spcBef>
                <a:spcPts val="0"/>
              </a:spcBef>
              <a:buNone/>
              <a:defRPr sz="600" b="1" i="0" u="none" strike="noStrike" cap="none">
                <a:solidFill>
                  <a:schemeClr val="accent2"/>
                </a:solidFill>
                <a:latin typeface="Roboto"/>
                <a:ea typeface="Roboto"/>
                <a:cs typeface="Roboto"/>
                <a:sym typeface="Roboto"/>
              </a:defRPr>
            </a:lvl4pPr>
            <a:lvl5pPr marL="0" marR="0" lvl="4" indent="0" algn="l" rtl="0">
              <a:spcBef>
                <a:spcPts val="0"/>
              </a:spcBef>
              <a:buNone/>
              <a:defRPr sz="600" b="1" i="0" u="none" strike="noStrike" cap="none">
                <a:solidFill>
                  <a:schemeClr val="accent2"/>
                </a:solidFill>
                <a:latin typeface="Roboto"/>
                <a:ea typeface="Roboto"/>
                <a:cs typeface="Roboto"/>
                <a:sym typeface="Roboto"/>
              </a:defRPr>
            </a:lvl5pPr>
            <a:lvl6pPr marL="0" marR="0" lvl="5" indent="0" algn="l" rtl="0">
              <a:spcBef>
                <a:spcPts val="0"/>
              </a:spcBef>
              <a:buNone/>
              <a:defRPr sz="600" b="1" i="0" u="none" strike="noStrike" cap="none">
                <a:solidFill>
                  <a:schemeClr val="accent2"/>
                </a:solidFill>
                <a:latin typeface="Roboto"/>
                <a:ea typeface="Roboto"/>
                <a:cs typeface="Roboto"/>
                <a:sym typeface="Roboto"/>
              </a:defRPr>
            </a:lvl6pPr>
            <a:lvl7pPr marL="0" marR="0" lvl="6" indent="0" algn="l" rtl="0">
              <a:spcBef>
                <a:spcPts val="0"/>
              </a:spcBef>
              <a:buNone/>
              <a:defRPr sz="600" b="1" i="0" u="none" strike="noStrike" cap="none">
                <a:solidFill>
                  <a:schemeClr val="accent2"/>
                </a:solidFill>
                <a:latin typeface="Roboto"/>
                <a:ea typeface="Roboto"/>
                <a:cs typeface="Roboto"/>
                <a:sym typeface="Roboto"/>
              </a:defRPr>
            </a:lvl7pPr>
            <a:lvl8pPr marL="0" marR="0" lvl="7" indent="0" algn="l" rtl="0">
              <a:spcBef>
                <a:spcPts val="0"/>
              </a:spcBef>
              <a:buNone/>
              <a:defRPr sz="600" b="1" i="0" u="none" strike="noStrike" cap="none">
                <a:solidFill>
                  <a:schemeClr val="accent2"/>
                </a:solidFill>
                <a:latin typeface="Roboto"/>
                <a:ea typeface="Roboto"/>
                <a:cs typeface="Roboto"/>
                <a:sym typeface="Roboto"/>
              </a:defRPr>
            </a:lvl8pPr>
            <a:lvl9pPr marL="0" marR="0" lvl="8" indent="0" algn="l" rtl="0">
              <a:spcBef>
                <a:spcPts val="0"/>
              </a:spcBef>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ARK MIDDLE">
  <p:cSld name="DARK MIDDLE">
    <p:spTree>
      <p:nvGrpSpPr>
        <p:cNvPr id="1" name="Shape 49"/>
        <p:cNvGrpSpPr/>
        <p:nvPr/>
      </p:nvGrpSpPr>
      <p:grpSpPr>
        <a:xfrm>
          <a:off x="0" y="0"/>
          <a:ext cx="0" cy="0"/>
          <a:chOff x="0" y="0"/>
          <a:chExt cx="0" cy="0"/>
        </a:xfrm>
      </p:grpSpPr>
      <p:sp>
        <p:nvSpPr>
          <p:cNvPr id="50" name="Google Shape;50;p11"/>
          <p:cNvSpPr txBox="1"/>
          <p:nvPr/>
        </p:nvSpPr>
        <p:spPr>
          <a:xfrm>
            <a:off x="438150" y="4540704"/>
            <a:ext cx="543000" cy="357900"/>
          </a:xfrm>
          <a:prstGeom prst="rect">
            <a:avLst/>
          </a:prstGeom>
          <a:noFill/>
          <a:ln>
            <a:noFill/>
          </a:ln>
        </p:spPr>
        <p:txBody>
          <a:bodyPr spcFirstLastPara="1" wrap="square" lIns="41900" tIns="20950" rIns="41900" bIns="20950" anchor="t" anchorCtr="0">
            <a:noAutofit/>
          </a:bodyPr>
          <a:lstStyle/>
          <a:p>
            <a:pPr marL="0" marR="0" lvl="0" indent="0" algn="l" rtl="0">
              <a:spcBef>
                <a:spcPts val="0"/>
              </a:spcBef>
              <a:spcAft>
                <a:spcPts val="0"/>
              </a:spcAft>
              <a:buNone/>
            </a:pPr>
            <a:r>
              <a:rPr lang="en-US" sz="1300" b="1">
                <a:solidFill>
                  <a:schemeClr val="accent2"/>
                </a:solidFill>
                <a:latin typeface="Roboto"/>
                <a:ea typeface="Roboto"/>
                <a:cs typeface="Roboto"/>
                <a:sym typeface="Roboto"/>
              </a:rPr>
              <a:t>your logo</a:t>
            </a:r>
            <a:endParaRPr sz="900" b="1">
              <a:solidFill>
                <a:schemeClr val="accent2"/>
              </a:solidFill>
              <a:latin typeface="Roboto"/>
              <a:ea typeface="Roboto"/>
              <a:cs typeface="Roboto"/>
              <a:sym typeface="Roboto"/>
            </a:endParaRPr>
          </a:p>
        </p:txBody>
      </p:sp>
      <p:sp>
        <p:nvSpPr>
          <p:cNvPr id="51" name="Google Shape;51;p11"/>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1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52" name="Google Shape;52;p11"/>
          <p:cNvSpPr txBox="1">
            <a:spLocks noGrp="1"/>
          </p:cNvSpPr>
          <p:nvPr>
            <p:ph type="sldNum" idx="12"/>
          </p:nvPr>
        </p:nvSpPr>
        <p:spPr>
          <a:xfrm>
            <a:off x="8458200" y="4536343"/>
            <a:ext cx="866700" cy="3579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300" b="1">
                <a:solidFill>
                  <a:schemeClr val="accent2"/>
                </a:solidFill>
                <a:latin typeface="Roboto"/>
                <a:ea typeface="Roboto"/>
                <a:cs typeface="Roboto"/>
                <a:sym typeface="Roboto"/>
              </a:defRPr>
            </a:lvl1pPr>
            <a:lvl2pPr marL="0" marR="0" lvl="1" indent="0" algn="l" rtl="0">
              <a:spcBef>
                <a:spcPts val="0"/>
              </a:spcBef>
              <a:buNone/>
              <a:defRPr sz="1300" b="1">
                <a:solidFill>
                  <a:schemeClr val="accent2"/>
                </a:solidFill>
                <a:latin typeface="Roboto"/>
                <a:ea typeface="Roboto"/>
                <a:cs typeface="Roboto"/>
                <a:sym typeface="Roboto"/>
              </a:defRPr>
            </a:lvl2pPr>
            <a:lvl3pPr marL="0" marR="0" lvl="2" indent="0" algn="l" rtl="0">
              <a:spcBef>
                <a:spcPts val="0"/>
              </a:spcBef>
              <a:buNone/>
              <a:defRPr sz="1300" b="1">
                <a:solidFill>
                  <a:schemeClr val="accent2"/>
                </a:solidFill>
                <a:latin typeface="Roboto"/>
                <a:ea typeface="Roboto"/>
                <a:cs typeface="Roboto"/>
                <a:sym typeface="Roboto"/>
              </a:defRPr>
            </a:lvl3pPr>
            <a:lvl4pPr marL="0" marR="0" lvl="3" indent="0" algn="l" rtl="0">
              <a:spcBef>
                <a:spcPts val="0"/>
              </a:spcBef>
              <a:buNone/>
              <a:defRPr sz="1300" b="1">
                <a:solidFill>
                  <a:schemeClr val="accent2"/>
                </a:solidFill>
                <a:latin typeface="Roboto"/>
                <a:ea typeface="Roboto"/>
                <a:cs typeface="Roboto"/>
                <a:sym typeface="Roboto"/>
              </a:defRPr>
            </a:lvl4pPr>
            <a:lvl5pPr marL="0" marR="0" lvl="4" indent="0" algn="l" rtl="0">
              <a:spcBef>
                <a:spcPts val="0"/>
              </a:spcBef>
              <a:buNone/>
              <a:defRPr sz="1300" b="1">
                <a:solidFill>
                  <a:schemeClr val="accent2"/>
                </a:solidFill>
                <a:latin typeface="Roboto"/>
                <a:ea typeface="Roboto"/>
                <a:cs typeface="Roboto"/>
                <a:sym typeface="Roboto"/>
              </a:defRPr>
            </a:lvl5pPr>
            <a:lvl6pPr marL="0" marR="0" lvl="5" indent="0" algn="l" rtl="0">
              <a:spcBef>
                <a:spcPts val="0"/>
              </a:spcBef>
              <a:buNone/>
              <a:defRPr sz="1300" b="1">
                <a:solidFill>
                  <a:schemeClr val="accent2"/>
                </a:solidFill>
                <a:latin typeface="Roboto"/>
                <a:ea typeface="Roboto"/>
                <a:cs typeface="Roboto"/>
                <a:sym typeface="Roboto"/>
              </a:defRPr>
            </a:lvl6pPr>
            <a:lvl7pPr marL="0" marR="0" lvl="6" indent="0" algn="l" rtl="0">
              <a:spcBef>
                <a:spcPts val="0"/>
              </a:spcBef>
              <a:buNone/>
              <a:defRPr sz="1300" b="1">
                <a:solidFill>
                  <a:schemeClr val="accent2"/>
                </a:solidFill>
                <a:latin typeface="Roboto"/>
                <a:ea typeface="Roboto"/>
                <a:cs typeface="Roboto"/>
                <a:sym typeface="Roboto"/>
              </a:defRPr>
            </a:lvl7pPr>
            <a:lvl8pPr marL="0" marR="0" lvl="7" indent="0" algn="l" rtl="0">
              <a:spcBef>
                <a:spcPts val="0"/>
              </a:spcBef>
              <a:buNone/>
              <a:defRPr sz="1300" b="1">
                <a:solidFill>
                  <a:schemeClr val="accent2"/>
                </a:solidFill>
                <a:latin typeface="Roboto"/>
                <a:ea typeface="Roboto"/>
                <a:cs typeface="Roboto"/>
                <a:sym typeface="Roboto"/>
              </a:defRPr>
            </a:lvl8pPr>
            <a:lvl9pPr marL="0" marR="0" lvl="8" indent="0" algn="l" rtl="0">
              <a:spcBef>
                <a:spcPts val="0"/>
              </a:spcBef>
              <a:buNone/>
              <a:defRPr sz="1300" b="1">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
        <p:nvSpPr>
          <p:cNvPr id="53" name="Google Shape;53;p11"/>
          <p:cNvSpPr/>
          <p:nvPr/>
        </p:nvSpPr>
        <p:spPr>
          <a:xfrm>
            <a:off x="0" y="1200150"/>
            <a:ext cx="9144000" cy="2743200"/>
          </a:xfrm>
          <a:prstGeom prst="rect">
            <a:avLst/>
          </a:prstGeom>
          <a:solidFill>
            <a:schemeClr val="dk1"/>
          </a:solidFill>
          <a:ln>
            <a:noFill/>
          </a:ln>
        </p:spPr>
        <p:txBody>
          <a:bodyPr spcFirstLastPara="1" wrap="square" lIns="41900" tIns="20950" rIns="41900" bIns="20950" anchor="ctr" anchorCtr="0">
            <a:noAutofit/>
          </a:bodyPr>
          <a:lstStyle/>
          <a:p>
            <a:pPr marL="0" marR="0" lvl="0" indent="0" algn="ctr" rtl="0">
              <a:spcBef>
                <a:spcPts val="0"/>
              </a:spcBef>
              <a:spcAft>
                <a:spcPts val="0"/>
              </a:spcAft>
              <a:buNone/>
            </a:pPr>
            <a:endParaRPr sz="1300">
              <a:solidFill>
                <a:schemeClr val="dk1"/>
              </a:solidFill>
              <a:latin typeface="Roboto"/>
              <a:ea typeface="Roboto"/>
              <a:cs typeface="Roboto"/>
              <a:sym typeface="Roboto"/>
            </a:endParaRPr>
          </a:p>
        </p:txBody>
      </p:sp>
      <p:cxnSp>
        <p:nvCxnSpPr>
          <p:cNvPr id="54" name="Google Shape;54;p11"/>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55" name="Google Shape;55;p11"/>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cxnSp>
        <p:nvCxnSpPr>
          <p:cNvPr id="56" name="Google Shape;56;p11"/>
          <p:cNvCxnSpPr/>
          <p:nvPr/>
        </p:nvCxnSpPr>
        <p:spPr>
          <a:xfrm>
            <a:off x="8372475" y="4593492"/>
            <a:ext cx="0" cy="277800"/>
          </a:xfrm>
          <a:prstGeom prst="straightConnector1">
            <a:avLst/>
          </a:prstGeom>
          <a:noFill/>
          <a:ln w="63500" cap="flat" cmpd="sng">
            <a:solidFill>
              <a:srgbClr val="0078C0"/>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ARK BOTTOM SLIDE">
  <p:cSld name="DARK BOTTOM SLIDE">
    <p:spTree>
      <p:nvGrpSpPr>
        <p:cNvPr id="1" name="Shape 57"/>
        <p:cNvGrpSpPr/>
        <p:nvPr/>
      </p:nvGrpSpPr>
      <p:grpSpPr>
        <a:xfrm>
          <a:off x="0" y="0"/>
          <a:ext cx="0" cy="0"/>
          <a:chOff x="0" y="0"/>
          <a:chExt cx="0" cy="0"/>
        </a:xfrm>
      </p:grpSpPr>
      <p:sp>
        <p:nvSpPr>
          <p:cNvPr id="58" name="Google Shape;58;p12"/>
          <p:cNvSpPr/>
          <p:nvPr/>
        </p:nvSpPr>
        <p:spPr>
          <a:xfrm>
            <a:off x="0" y="2571750"/>
            <a:ext cx="9144000" cy="2571900"/>
          </a:xfrm>
          <a:prstGeom prst="rect">
            <a:avLst/>
          </a:prstGeom>
          <a:solidFill>
            <a:schemeClr val="dk1"/>
          </a:solidFill>
          <a:ln>
            <a:noFill/>
          </a:ln>
        </p:spPr>
        <p:txBody>
          <a:bodyPr spcFirstLastPara="1" wrap="square" lIns="41900" tIns="20950" rIns="41900" bIns="20950" anchor="ctr" anchorCtr="0">
            <a:noAutofit/>
          </a:bodyPr>
          <a:lstStyle/>
          <a:p>
            <a:pPr marL="0" marR="0" lvl="0" indent="0" algn="ctr" rtl="0">
              <a:spcBef>
                <a:spcPts val="0"/>
              </a:spcBef>
              <a:spcAft>
                <a:spcPts val="0"/>
              </a:spcAft>
              <a:buNone/>
            </a:pPr>
            <a:endParaRPr sz="1300">
              <a:solidFill>
                <a:schemeClr val="dk1"/>
              </a:solidFill>
              <a:latin typeface="Roboto"/>
              <a:ea typeface="Roboto"/>
              <a:cs typeface="Roboto"/>
              <a:sym typeface="Roboto"/>
            </a:endParaRPr>
          </a:p>
        </p:txBody>
      </p:sp>
      <p:sp>
        <p:nvSpPr>
          <p:cNvPr id="59" name="Google Shape;59;p12"/>
          <p:cNvSpPr txBox="1"/>
          <p:nvPr/>
        </p:nvSpPr>
        <p:spPr>
          <a:xfrm>
            <a:off x="438150" y="4540704"/>
            <a:ext cx="543000" cy="357900"/>
          </a:xfrm>
          <a:prstGeom prst="rect">
            <a:avLst/>
          </a:prstGeom>
          <a:noFill/>
          <a:ln>
            <a:noFill/>
          </a:ln>
        </p:spPr>
        <p:txBody>
          <a:bodyPr spcFirstLastPara="1" wrap="square" lIns="41900" tIns="20950" rIns="41900" bIns="20950" anchor="t" anchorCtr="0">
            <a:noAutofit/>
          </a:bodyPr>
          <a:lstStyle/>
          <a:p>
            <a:pPr marL="0" marR="0" lvl="0" indent="0" algn="l" rtl="0">
              <a:spcBef>
                <a:spcPts val="0"/>
              </a:spcBef>
              <a:spcAft>
                <a:spcPts val="0"/>
              </a:spcAft>
              <a:buNone/>
            </a:pPr>
            <a:r>
              <a:rPr lang="en-US" sz="1300" b="1">
                <a:solidFill>
                  <a:schemeClr val="lt1"/>
                </a:solidFill>
                <a:latin typeface="Roboto"/>
                <a:ea typeface="Roboto"/>
                <a:cs typeface="Roboto"/>
                <a:sym typeface="Roboto"/>
              </a:rPr>
              <a:t>your logo</a:t>
            </a:r>
            <a:endParaRPr sz="900" b="1">
              <a:solidFill>
                <a:schemeClr val="lt1"/>
              </a:solidFill>
              <a:latin typeface="Roboto"/>
              <a:ea typeface="Roboto"/>
              <a:cs typeface="Roboto"/>
              <a:sym typeface="Roboto"/>
            </a:endParaRPr>
          </a:p>
        </p:txBody>
      </p:sp>
      <p:sp>
        <p:nvSpPr>
          <p:cNvPr id="60" name="Google Shape;60;p12"/>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1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61" name="Google Shape;61;p12"/>
          <p:cNvSpPr txBox="1">
            <a:spLocks noGrp="1"/>
          </p:cNvSpPr>
          <p:nvPr>
            <p:ph type="sldNum" idx="12"/>
          </p:nvPr>
        </p:nvSpPr>
        <p:spPr>
          <a:xfrm>
            <a:off x="8458200" y="4536343"/>
            <a:ext cx="866700" cy="3579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300" b="1">
                <a:solidFill>
                  <a:schemeClr val="lt1"/>
                </a:solidFill>
                <a:latin typeface="Roboto"/>
                <a:ea typeface="Roboto"/>
                <a:cs typeface="Roboto"/>
                <a:sym typeface="Roboto"/>
              </a:defRPr>
            </a:lvl1pPr>
            <a:lvl2pPr marL="0" marR="0" lvl="1" indent="0" algn="l" rtl="0">
              <a:spcBef>
                <a:spcPts val="0"/>
              </a:spcBef>
              <a:buNone/>
              <a:defRPr sz="1300" b="1">
                <a:solidFill>
                  <a:schemeClr val="lt1"/>
                </a:solidFill>
                <a:latin typeface="Roboto"/>
                <a:ea typeface="Roboto"/>
                <a:cs typeface="Roboto"/>
                <a:sym typeface="Roboto"/>
              </a:defRPr>
            </a:lvl2pPr>
            <a:lvl3pPr marL="0" marR="0" lvl="2" indent="0" algn="l" rtl="0">
              <a:spcBef>
                <a:spcPts val="0"/>
              </a:spcBef>
              <a:buNone/>
              <a:defRPr sz="1300" b="1">
                <a:solidFill>
                  <a:schemeClr val="lt1"/>
                </a:solidFill>
                <a:latin typeface="Roboto"/>
                <a:ea typeface="Roboto"/>
                <a:cs typeface="Roboto"/>
                <a:sym typeface="Roboto"/>
              </a:defRPr>
            </a:lvl3pPr>
            <a:lvl4pPr marL="0" marR="0" lvl="3" indent="0" algn="l" rtl="0">
              <a:spcBef>
                <a:spcPts val="0"/>
              </a:spcBef>
              <a:buNone/>
              <a:defRPr sz="1300" b="1">
                <a:solidFill>
                  <a:schemeClr val="lt1"/>
                </a:solidFill>
                <a:latin typeface="Roboto"/>
                <a:ea typeface="Roboto"/>
                <a:cs typeface="Roboto"/>
                <a:sym typeface="Roboto"/>
              </a:defRPr>
            </a:lvl4pPr>
            <a:lvl5pPr marL="0" marR="0" lvl="4" indent="0" algn="l" rtl="0">
              <a:spcBef>
                <a:spcPts val="0"/>
              </a:spcBef>
              <a:buNone/>
              <a:defRPr sz="1300" b="1">
                <a:solidFill>
                  <a:schemeClr val="lt1"/>
                </a:solidFill>
                <a:latin typeface="Roboto"/>
                <a:ea typeface="Roboto"/>
                <a:cs typeface="Roboto"/>
                <a:sym typeface="Roboto"/>
              </a:defRPr>
            </a:lvl5pPr>
            <a:lvl6pPr marL="0" marR="0" lvl="5" indent="0" algn="l" rtl="0">
              <a:spcBef>
                <a:spcPts val="0"/>
              </a:spcBef>
              <a:buNone/>
              <a:defRPr sz="1300" b="1">
                <a:solidFill>
                  <a:schemeClr val="lt1"/>
                </a:solidFill>
                <a:latin typeface="Roboto"/>
                <a:ea typeface="Roboto"/>
                <a:cs typeface="Roboto"/>
                <a:sym typeface="Roboto"/>
              </a:defRPr>
            </a:lvl6pPr>
            <a:lvl7pPr marL="0" marR="0" lvl="6" indent="0" algn="l" rtl="0">
              <a:spcBef>
                <a:spcPts val="0"/>
              </a:spcBef>
              <a:buNone/>
              <a:defRPr sz="1300" b="1">
                <a:solidFill>
                  <a:schemeClr val="lt1"/>
                </a:solidFill>
                <a:latin typeface="Roboto"/>
                <a:ea typeface="Roboto"/>
                <a:cs typeface="Roboto"/>
                <a:sym typeface="Roboto"/>
              </a:defRPr>
            </a:lvl7pPr>
            <a:lvl8pPr marL="0" marR="0" lvl="7" indent="0" algn="l" rtl="0">
              <a:spcBef>
                <a:spcPts val="0"/>
              </a:spcBef>
              <a:buNone/>
              <a:defRPr sz="1300" b="1">
                <a:solidFill>
                  <a:schemeClr val="lt1"/>
                </a:solidFill>
                <a:latin typeface="Roboto"/>
                <a:ea typeface="Roboto"/>
                <a:cs typeface="Roboto"/>
                <a:sym typeface="Roboto"/>
              </a:defRPr>
            </a:lvl8pPr>
            <a:lvl9pPr marL="0" marR="0" lvl="8" indent="0" algn="l" rtl="0">
              <a:spcBef>
                <a:spcPts val="0"/>
              </a:spcBef>
              <a:buNone/>
              <a:defRPr sz="1300" b="1">
                <a:solidFill>
                  <a:schemeClr val="lt1"/>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cxnSp>
        <p:nvCxnSpPr>
          <p:cNvPr id="62" name="Google Shape;62;p12"/>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63" name="Google Shape;63;p12"/>
          <p:cNvCxnSpPr/>
          <p:nvPr/>
        </p:nvCxnSpPr>
        <p:spPr>
          <a:xfrm>
            <a:off x="352425" y="4593492"/>
            <a:ext cx="0" cy="277800"/>
          </a:xfrm>
          <a:prstGeom prst="straightConnector1">
            <a:avLst/>
          </a:prstGeom>
          <a:noFill/>
          <a:ln w="63500" cap="flat" cmpd="sng">
            <a:solidFill>
              <a:schemeClr val="accent1"/>
            </a:solidFill>
            <a:prstDash val="solid"/>
            <a:miter lim="800000"/>
            <a:headEnd type="none" w="sm" len="sm"/>
            <a:tailEnd type="none" w="sm" len="sm"/>
          </a:ln>
        </p:spPr>
      </p:cxnSp>
      <p:cxnSp>
        <p:nvCxnSpPr>
          <p:cNvPr id="64" name="Google Shape;64;p12"/>
          <p:cNvCxnSpPr/>
          <p:nvPr/>
        </p:nvCxnSpPr>
        <p:spPr>
          <a:xfrm>
            <a:off x="8372475" y="4593492"/>
            <a:ext cx="0" cy="27780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MG-SLIDE OPT-6">
  <p:cSld name="IMG-SLIDE OPT-6">
    <p:spTree>
      <p:nvGrpSpPr>
        <p:cNvPr id="1" name="Shape 65"/>
        <p:cNvGrpSpPr/>
        <p:nvPr/>
      </p:nvGrpSpPr>
      <p:grpSpPr>
        <a:xfrm>
          <a:off x="0" y="0"/>
          <a:ext cx="0" cy="0"/>
          <a:chOff x="0" y="0"/>
          <a:chExt cx="0" cy="0"/>
        </a:xfrm>
      </p:grpSpPr>
      <p:sp>
        <p:nvSpPr>
          <p:cNvPr id="66" name="Google Shape;66;p13"/>
          <p:cNvSpPr txBox="1"/>
          <p:nvPr/>
        </p:nvSpPr>
        <p:spPr>
          <a:xfrm>
            <a:off x="438150" y="4540704"/>
            <a:ext cx="543000" cy="357900"/>
          </a:xfrm>
          <a:prstGeom prst="rect">
            <a:avLst/>
          </a:prstGeom>
          <a:noFill/>
          <a:ln>
            <a:noFill/>
          </a:ln>
        </p:spPr>
        <p:txBody>
          <a:bodyPr spcFirstLastPara="1" wrap="square" lIns="41900" tIns="20950" rIns="41900" bIns="20950" anchor="t" anchorCtr="0">
            <a:noAutofit/>
          </a:bodyPr>
          <a:lstStyle/>
          <a:p>
            <a:pPr marL="0" marR="0" lvl="0" indent="0" algn="l" rtl="0">
              <a:spcBef>
                <a:spcPts val="0"/>
              </a:spcBef>
              <a:spcAft>
                <a:spcPts val="0"/>
              </a:spcAft>
              <a:buNone/>
            </a:pPr>
            <a:r>
              <a:rPr lang="en-US" sz="1300" b="1">
                <a:solidFill>
                  <a:schemeClr val="accent2"/>
                </a:solidFill>
                <a:latin typeface="Roboto"/>
                <a:ea typeface="Roboto"/>
                <a:cs typeface="Roboto"/>
                <a:sym typeface="Roboto"/>
              </a:rPr>
              <a:t>your logo</a:t>
            </a:r>
            <a:endParaRPr sz="900" b="1">
              <a:solidFill>
                <a:schemeClr val="accent2"/>
              </a:solidFill>
              <a:latin typeface="Roboto"/>
              <a:ea typeface="Roboto"/>
              <a:cs typeface="Roboto"/>
              <a:sym typeface="Roboto"/>
            </a:endParaRPr>
          </a:p>
        </p:txBody>
      </p:sp>
      <p:sp>
        <p:nvSpPr>
          <p:cNvPr id="67" name="Google Shape;67;p13"/>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1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68" name="Google Shape;68;p13"/>
          <p:cNvSpPr txBox="1">
            <a:spLocks noGrp="1"/>
          </p:cNvSpPr>
          <p:nvPr>
            <p:ph type="sldNum" idx="12"/>
          </p:nvPr>
        </p:nvSpPr>
        <p:spPr>
          <a:xfrm>
            <a:off x="8458200" y="4536343"/>
            <a:ext cx="866700" cy="3579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1300" b="1">
                <a:solidFill>
                  <a:schemeClr val="accent2"/>
                </a:solidFill>
                <a:latin typeface="Roboto"/>
                <a:ea typeface="Roboto"/>
                <a:cs typeface="Roboto"/>
                <a:sym typeface="Roboto"/>
              </a:defRPr>
            </a:lvl1pPr>
            <a:lvl2pPr marL="0" marR="0" lvl="1" indent="0" algn="l" rtl="0">
              <a:spcBef>
                <a:spcPts val="0"/>
              </a:spcBef>
              <a:buNone/>
              <a:defRPr sz="1300" b="1">
                <a:solidFill>
                  <a:schemeClr val="accent2"/>
                </a:solidFill>
                <a:latin typeface="Roboto"/>
                <a:ea typeface="Roboto"/>
                <a:cs typeface="Roboto"/>
                <a:sym typeface="Roboto"/>
              </a:defRPr>
            </a:lvl2pPr>
            <a:lvl3pPr marL="0" marR="0" lvl="2" indent="0" algn="l" rtl="0">
              <a:spcBef>
                <a:spcPts val="0"/>
              </a:spcBef>
              <a:buNone/>
              <a:defRPr sz="1300" b="1">
                <a:solidFill>
                  <a:schemeClr val="accent2"/>
                </a:solidFill>
                <a:latin typeface="Roboto"/>
                <a:ea typeface="Roboto"/>
                <a:cs typeface="Roboto"/>
                <a:sym typeface="Roboto"/>
              </a:defRPr>
            </a:lvl3pPr>
            <a:lvl4pPr marL="0" marR="0" lvl="3" indent="0" algn="l" rtl="0">
              <a:spcBef>
                <a:spcPts val="0"/>
              </a:spcBef>
              <a:buNone/>
              <a:defRPr sz="1300" b="1">
                <a:solidFill>
                  <a:schemeClr val="accent2"/>
                </a:solidFill>
                <a:latin typeface="Roboto"/>
                <a:ea typeface="Roboto"/>
                <a:cs typeface="Roboto"/>
                <a:sym typeface="Roboto"/>
              </a:defRPr>
            </a:lvl4pPr>
            <a:lvl5pPr marL="0" marR="0" lvl="4" indent="0" algn="l" rtl="0">
              <a:spcBef>
                <a:spcPts val="0"/>
              </a:spcBef>
              <a:buNone/>
              <a:defRPr sz="1300" b="1">
                <a:solidFill>
                  <a:schemeClr val="accent2"/>
                </a:solidFill>
                <a:latin typeface="Roboto"/>
                <a:ea typeface="Roboto"/>
                <a:cs typeface="Roboto"/>
                <a:sym typeface="Roboto"/>
              </a:defRPr>
            </a:lvl5pPr>
            <a:lvl6pPr marL="0" marR="0" lvl="5" indent="0" algn="l" rtl="0">
              <a:spcBef>
                <a:spcPts val="0"/>
              </a:spcBef>
              <a:buNone/>
              <a:defRPr sz="1300" b="1">
                <a:solidFill>
                  <a:schemeClr val="accent2"/>
                </a:solidFill>
                <a:latin typeface="Roboto"/>
                <a:ea typeface="Roboto"/>
                <a:cs typeface="Roboto"/>
                <a:sym typeface="Roboto"/>
              </a:defRPr>
            </a:lvl6pPr>
            <a:lvl7pPr marL="0" marR="0" lvl="6" indent="0" algn="l" rtl="0">
              <a:spcBef>
                <a:spcPts val="0"/>
              </a:spcBef>
              <a:buNone/>
              <a:defRPr sz="1300" b="1">
                <a:solidFill>
                  <a:schemeClr val="accent2"/>
                </a:solidFill>
                <a:latin typeface="Roboto"/>
                <a:ea typeface="Roboto"/>
                <a:cs typeface="Roboto"/>
                <a:sym typeface="Roboto"/>
              </a:defRPr>
            </a:lvl7pPr>
            <a:lvl8pPr marL="0" marR="0" lvl="7" indent="0" algn="l" rtl="0">
              <a:spcBef>
                <a:spcPts val="0"/>
              </a:spcBef>
              <a:buNone/>
              <a:defRPr sz="1300" b="1">
                <a:solidFill>
                  <a:schemeClr val="accent2"/>
                </a:solidFill>
                <a:latin typeface="Roboto"/>
                <a:ea typeface="Roboto"/>
                <a:cs typeface="Roboto"/>
                <a:sym typeface="Roboto"/>
              </a:defRPr>
            </a:lvl8pPr>
            <a:lvl9pPr marL="0" marR="0" lvl="8" indent="0" algn="l" rtl="0">
              <a:spcBef>
                <a:spcPts val="0"/>
              </a:spcBef>
              <a:buNone/>
              <a:defRPr sz="1300" b="1">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
        <p:nvSpPr>
          <p:cNvPr id="69" name="Google Shape;69;p13"/>
          <p:cNvSpPr>
            <a:spLocks noGrp="1"/>
          </p:cNvSpPr>
          <p:nvPr>
            <p:ph type="pic" idx="2"/>
          </p:nvPr>
        </p:nvSpPr>
        <p:spPr>
          <a:xfrm>
            <a:off x="0" y="1543050"/>
            <a:ext cx="9144000" cy="20574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9pPr>
          </a:lstStyle>
          <a:p>
            <a:endParaRPr/>
          </a:p>
        </p:txBody>
      </p:sp>
      <p:cxnSp>
        <p:nvCxnSpPr>
          <p:cNvPr id="70" name="Google Shape;70;p13"/>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71" name="Google Shape;71;p13"/>
          <p:cNvCxnSpPr/>
          <p:nvPr/>
        </p:nvCxnSpPr>
        <p:spPr>
          <a:xfrm>
            <a:off x="352425" y="4593492"/>
            <a:ext cx="0" cy="277800"/>
          </a:xfrm>
          <a:prstGeom prst="straightConnector1">
            <a:avLst/>
          </a:prstGeom>
          <a:noFill/>
          <a:ln w="63500" cap="flat" cmpd="sng">
            <a:solidFill>
              <a:schemeClr val="accent1"/>
            </a:solidFill>
            <a:prstDash val="solid"/>
            <a:miter lim="800000"/>
            <a:headEnd type="none" w="sm" len="sm"/>
            <a:tailEnd type="none" w="sm" len="sm"/>
          </a:ln>
        </p:spPr>
      </p:cxnSp>
      <p:cxnSp>
        <p:nvCxnSpPr>
          <p:cNvPr id="72" name="Google Shape;72;p13"/>
          <p:cNvCxnSpPr/>
          <p:nvPr/>
        </p:nvCxnSpPr>
        <p:spPr>
          <a:xfrm>
            <a:off x="8372475" y="4593492"/>
            <a:ext cx="0" cy="27780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3"/>
        <p:cNvGrpSpPr/>
        <p:nvPr/>
      </p:nvGrpSpPr>
      <p:grpSpPr>
        <a:xfrm>
          <a:off x="0" y="0"/>
          <a:ext cx="0" cy="0"/>
          <a:chOff x="0" y="0"/>
          <a:chExt cx="0" cy="0"/>
        </a:xfrm>
      </p:grpSpPr>
      <p:cxnSp>
        <p:nvCxnSpPr>
          <p:cNvPr id="74" name="Google Shape;74;p14"/>
          <p:cNvCxnSpPr/>
          <p:nvPr/>
        </p:nvCxnSpPr>
        <p:spPr>
          <a:xfrm>
            <a:off x="4875926" y="4470"/>
            <a:ext cx="0" cy="801000"/>
          </a:xfrm>
          <a:prstGeom prst="straightConnector1">
            <a:avLst/>
          </a:prstGeom>
          <a:noFill/>
          <a:ln w="47625" cap="flat" cmpd="sng">
            <a:solidFill>
              <a:schemeClr val="lt1"/>
            </a:solidFill>
            <a:prstDash val="solid"/>
            <a:miter lim="800000"/>
            <a:headEnd type="none" w="sm" len="sm"/>
            <a:tailEnd type="none" w="sm" len="sm"/>
          </a:ln>
        </p:spPr>
      </p:cxnSp>
      <p:sp>
        <p:nvSpPr>
          <p:cNvPr id="75" name="Google Shape;75;p14"/>
          <p:cNvSpPr/>
          <p:nvPr/>
        </p:nvSpPr>
        <p:spPr>
          <a:xfrm rot="10800000" flipH="1">
            <a:off x="-9535" y="110766"/>
            <a:ext cx="9148800" cy="55500"/>
          </a:xfrm>
          <a:prstGeom prst="rect">
            <a:avLst/>
          </a:prstGeom>
          <a:solidFill>
            <a:srgbClr val="1560B2"/>
          </a:solidFill>
          <a:ln>
            <a:noFill/>
          </a:ln>
        </p:spPr>
        <p:txBody>
          <a:bodyPr spcFirstLastPara="1" wrap="square" lIns="62925" tIns="31450" rIns="62925" bIns="31450"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1700" b="0" i="0" u="none" strike="noStrike" cap="none">
              <a:solidFill>
                <a:srgbClr val="FFFFFF"/>
              </a:solidFill>
              <a:latin typeface="Calibri"/>
              <a:ea typeface="Calibri"/>
              <a:cs typeface="Calibri"/>
              <a:sym typeface="Calibri"/>
            </a:endParaRPr>
          </a:p>
        </p:txBody>
      </p:sp>
      <p:sp>
        <p:nvSpPr>
          <p:cNvPr id="76" name="Google Shape;76;p14"/>
          <p:cNvSpPr/>
          <p:nvPr/>
        </p:nvSpPr>
        <p:spPr>
          <a:xfrm>
            <a:off x="-4767" y="-1788"/>
            <a:ext cx="9148800" cy="75900"/>
          </a:xfrm>
          <a:prstGeom prst="rect">
            <a:avLst/>
          </a:prstGeom>
          <a:solidFill>
            <a:srgbClr val="1560B2"/>
          </a:solidFill>
          <a:ln>
            <a:noFill/>
          </a:ln>
        </p:spPr>
        <p:txBody>
          <a:bodyPr spcFirstLastPara="1" wrap="square" lIns="62925" tIns="31450" rIns="62925" bIns="31450"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1700" b="0" i="0" u="none" strike="noStrike" cap="none">
              <a:solidFill>
                <a:srgbClr val="FFFFFF"/>
              </a:solidFill>
              <a:latin typeface="Calibri"/>
              <a:ea typeface="Calibri"/>
              <a:cs typeface="Calibri"/>
              <a:sym typeface="Calibri"/>
            </a:endParaRPr>
          </a:p>
        </p:txBody>
      </p:sp>
      <p:sp>
        <p:nvSpPr>
          <p:cNvPr id="77" name="Google Shape;77;p14"/>
          <p:cNvSpPr/>
          <p:nvPr/>
        </p:nvSpPr>
        <p:spPr>
          <a:xfrm>
            <a:off x="-4767" y="-1788"/>
            <a:ext cx="2980800" cy="768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2925" tIns="31450" rIns="62925" bIns="31450"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1700" b="0" i="0" u="none" strike="noStrike" cap="none">
              <a:solidFill>
                <a:srgbClr val="FFFFFF"/>
              </a:solidFill>
              <a:latin typeface="Calibri"/>
              <a:ea typeface="Calibri"/>
              <a:cs typeface="Calibri"/>
              <a:sym typeface="Calibri"/>
            </a:endParaRPr>
          </a:p>
        </p:txBody>
      </p:sp>
      <p:sp>
        <p:nvSpPr>
          <p:cNvPr id="78" name="Google Shape;78;p14"/>
          <p:cNvSpPr/>
          <p:nvPr/>
        </p:nvSpPr>
        <p:spPr>
          <a:xfrm>
            <a:off x="3778218" y="-1788"/>
            <a:ext cx="547200" cy="75900"/>
          </a:xfrm>
          <a:prstGeom prst="rect">
            <a:avLst/>
          </a:prstGeom>
          <a:solidFill>
            <a:srgbClr val="362D9A"/>
          </a:solidFill>
          <a:ln>
            <a:noFill/>
          </a:ln>
        </p:spPr>
        <p:txBody>
          <a:bodyPr spcFirstLastPara="1" wrap="square" lIns="62925" tIns="31450" rIns="62925" bIns="31450"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1700" b="0" i="0" u="none" strike="noStrike" cap="none">
              <a:solidFill>
                <a:srgbClr val="FFFFFF"/>
              </a:solidFill>
              <a:latin typeface="Calibri"/>
              <a:ea typeface="Calibri"/>
              <a:cs typeface="Calibri"/>
              <a:sym typeface="Calibri"/>
            </a:endParaRPr>
          </a:p>
        </p:txBody>
      </p:sp>
      <p:sp>
        <p:nvSpPr>
          <p:cNvPr id="79" name="Google Shape;79;p14"/>
          <p:cNvSpPr/>
          <p:nvPr/>
        </p:nvSpPr>
        <p:spPr>
          <a:xfrm>
            <a:off x="4189411" y="-1788"/>
            <a:ext cx="2368200" cy="75900"/>
          </a:xfrm>
          <a:prstGeom prst="rect">
            <a:avLst/>
          </a:prstGeom>
          <a:solidFill>
            <a:srgbClr val="91BFE2"/>
          </a:solidFill>
          <a:ln>
            <a:noFill/>
          </a:ln>
        </p:spPr>
        <p:txBody>
          <a:bodyPr spcFirstLastPara="1" wrap="square" lIns="62925" tIns="31450" rIns="62925" bIns="31450" anchor="ctr" anchorCtr="0">
            <a:noAutofit/>
          </a:bodyPr>
          <a:lstStyle/>
          <a:p>
            <a:pPr marL="0" marR="0" lvl="0" indent="0" algn="ctr" rtl="0">
              <a:lnSpc>
                <a:spcPct val="100000"/>
              </a:lnSpc>
              <a:spcBef>
                <a:spcPts val="0"/>
              </a:spcBef>
              <a:spcAft>
                <a:spcPts val="0"/>
              </a:spcAft>
              <a:buClr>
                <a:schemeClr val="lt1"/>
              </a:buClr>
              <a:buSzPts val="1700"/>
              <a:buFont typeface="Roboto"/>
              <a:buNone/>
            </a:pPr>
            <a:endParaRPr sz="1700" b="0" i="0" u="none" strike="noStrike" cap="none">
              <a:solidFill>
                <a:srgbClr val="FFFFFF"/>
              </a:solidFill>
              <a:latin typeface="Calibri"/>
              <a:ea typeface="Calibri"/>
              <a:cs typeface="Calibri"/>
              <a:sym typeface="Calibri"/>
            </a:endParaRPr>
          </a:p>
        </p:txBody>
      </p:sp>
      <p:pic>
        <p:nvPicPr>
          <p:cNvPr id="80" name="Google Shape;80;p14"/>
          <p:cNvPicPr preferRelativeResize="0"/>
          <p:nvPr/>
        </p:nvPicPr>
        <p:blipFill rotWithShape="1">
          <a:blip r:embed="rId2">
            <a:alphaModFix/>
          </a:blip>
          <a:srcRect l="-1118"/>
          <a:stretch/>
        </p:blipFill>
        <p:spPr>
          <a:xfrm>
            <a:off x="8451527" y="4633977"/>
            <a:ext cx="434435" cy="429966"/>
          </a:xfrm>
          <a:prstGeom prst="rect">
            <a:avLst/>
          </a:prstGeom>
          <a:noFill/>
          <a:ln>
            <a:noFill/>
          </a:ln>
        </p:spPr>
      </p:pic>
      <p:sp>
        <p:nvSpPr>
          <p:cNvPr id="81" name="Google Shape;81;p14"/>
          <p:cNvSpPr txBox="1">
            <a:spLocks noGrp="1"/>
          </p:cNvSpPr>
          <p:nvPr>
            <p:ph type="title"/>
          </p:nvPr>
        </p:nvSpPr>
        <p:spPr>
          <a:xfrm>
            <a:off x="92593" y="211096"/>
            <a:ext cx="7887900" cy="425700"/>
          </a:xfrm>
          <a:prstGeom prst="rect">
            <a:avLst/>
          </a:prstGeom>
          <a:noFill/>
          <a:ln>
            <a:noFill/>
          </a:ln>
        </p:spPr>
        <p:txBody>
          <a:bodyPr spcFirstLastPara="1" wrap="square" lIns="31450" tIns="15725" rIns="31450" bIns="15725" anchor="t" anchorCtr="0">
            <a:noAutofit/>
          </a:bodyPr>
          <a:lstStyle>
            <a:lvl1pPr marR="0" lvl="0" algn="l" rtl="0">
              <a:lnSpc>
                <a:spcPct val="90000"/>
              </a:lnSpc>
              <a:spcBef>
                <a:spcPts val="0"/>
              </a:spcBef>
              <a:spcAft>
                <a:spcPts val="0"/>
              </a:spcAft>
              <a:buClr>
                <a:srgbClr val="0070C0"/>
              </a:buClr>
              <a:buSzPts val="3300"/>
              <a:buFont typeface="Arial Narrow"/>
              <a:buNone/>
              <a:defRPr sz="3300"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82" name="Google Shape;82;p14"/>
          <p:cNvSpPr txBox="1">
            <a:spLocks noGrp="1"/>
          </p:cNvSpPr>
          <p:nvPr>
            <p:ph type="body" idx="1"/>
          </p:nvPr>
        </p:nvSpPr>
        <p:spPr>
          <a:xfrm>
            <a:off x="92592" y="862447"/>
            <a:ext cx="8574000" cy="2179800"/>
          </a:xfrm>
          <a:prstGeom prst="rect">
            <a:avLst/>
          </a:prstGeom>
          <a:noFill/>
          <a:ln>
            <a:noFill/>
          </a:ln>
        </p:spPr>
        <p:txBody>
          <a:bodyPr spcFirstLastPara="1" wrap="square" lIns="41900" tIns="20950" rIns="41900" bIns="20950" anchor="t" anchorCtr="0">
            <a:noAutofit/>
          </a:bodyPr>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Roboto Condensed"/>
                <a:ea typeface="Roboto Condensed"/>
                <a:cs typeface="Roboto Condensed"/>
                <a:sym typeface="Roboto Condensed"/>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Roboto Condensed"/>
                <a:ea typeface="Roboto Condensed"/>
                <a:cs typeface="Roboto Condensed"/>
                <a:sym typeface="Roboto Condensed"/>
              </a:defRPr>
            </a:lvl2pPr>
            <a:lvl3pPr marL="1371600" marR="0" lvl="2"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Roboto Condensed"/>
                <a:ea typeface="Roboto Condensed"/>
                <a:cs typeface="Roboto Condensed"/>
                <a:sym typeface="Roboto Condensed"/>
              </a:defRPr>
            </a:lvl3pPr>
            <a:lvl4pPr marL="1828800" marR="0" lvl="3"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Roboto Condensed"/>
                <a:ea typeface="Roboto Condensed"/>
                <a:cs typeface="Roboto Condensed"/>
                <a:sym typeface="Roboto Condensed"/>
              </a:defRPr>
            </a:lvl4pPr>
            <a:lvl5pPr marL="2286000" marR="0" lvl="4"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Roboto Condensed"/>
                <a:ea typeface="Roboto Condensed"/>
                <a:cs typeface="Roboto Condensed"/>
                <a:sym typeface="Roboto Condensed"/>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83"/>
        <p:cNvGrpSpPr/>
        <p:nvPr/>
      </p:nvGrpSpPr>
      <p:grpSpPr>
        <a:xfrm>
          <a:off x="0" y="0"/>
          <a:ext cx="0" cy="0"/>
          <a:chOff x="0" y="0"/>
          <a:chExt cx="0" cy="0"/>
        </a:xfrm>
      </p:grpSpPr>
      <p:sp>
        <p:nvSpPr>
          <p:cNvPr id="84" name="Google Shape;84;p15"/>
          <p:cNvSpPr/>
          <p:nvPr/>
        </p:nvSpPr>
        <p:spPr>
          <a:xfrm>
            <a:off x="0" y="0"/>
            <a:ext cx="9144000" cy="988500"/>
          </a:xfrm>
          <a:prstGeom prst="rect">
            <a:avLst/>
          </a:prstGeom>
          <a:solidFill>
            <a:srgbClr val="DEEEF4"/>
          </a:solidFill>
          <a:ln>
            <a:noFill/>
          </a:ln>
        </p:spPr>
        <p:txBody>
          <a:bodyPr spcFirstLastPara="1" wrap="square" lIns="83800" tIns="41900" rIns="83800" bIns="41900" anchor="ctr" anchorCtr="0">
            <a:noAutofit/>
          </a:bodyPr>
          <a:lstStyle/>
          <a:p>
            <a:pPr marL="0" marR="0" lvl="0" indent="0" algn="ctr" rtl="0">
              <a:lnSpc>
                <a:spcPct val="100000"/>
              </a:lnSpc>
              <a:spcBef>
                <a:spcPts val="0"/>
              </a:spcBef>
              <a:spcAft>
                <a:spcPts val="0"/>
              </a:spcAft>
              <a:buClr>
                <a:schemeClr val="lt1"/>
              </a:buClr>
              <a:buSzPts val="1200"/>
              <a:buFont typeface="Roboto"/>
              <a:buNone/>
            </a:pPr>
            <a:endParaRPr sz="1200" b="0" i="0" u="none" strike="noStrike" cap="none">
              <a:solidFill>
                <a:srgbClr val="FFFFFF"/>
              </a:solidFill>
              <a:latin typeface="Calibri"/>
              <a:ea typeface="Calibri"/>
              <a:cs typeface="Calibri"/>
              <a:sym typeface="Calibri"/>
            </a:endParaRPr>
          </a:p>
        </p:txBody>
      </p:sp>
      <p:sp>
        <p:nvSpPr>
          <p:cNvPr id="85" name="Google Shape;85;p15"/>
          <p:cNvSpPr txBox="1">
            <a:spLocks noGrp="1"/>
          </p:cNvSpPr>
          <p:nvPr>
            <p:ph type="title"/>
          </p:nvPr>
        </p:nvSpPr>
        <p:spPr>
          <a:xfrm>
            <a:off x="295835" y="2"/>
            <a:ext cx="8552400" cy="988500"/>
          </a:xfrm>
          <a:prstGeom prst="rect">
            <a:avLst/>
          </a:prstGeom>
          <a:noFill/>
          <a:ln>
            <a:noFill/>
          </a:ln>
        </p:spPr>
        <p:txBody>
          <a:bodyPr spcFirstLastPara="1" wrap="square" lIns="55825" tIns="446550" rIns="55825" bIns="27900" anchor="b" anchorCtr="0">
            <a:noAutofit/>
          </a:bodyPr>
          <a:lstStyle>
            <a:lvl1pPr marR="0" lvl="0" algn="l" rtl="0">
              <a:lnSpc>
                <a:spcPct val="90000"/>
              </a:lnSpc>
              <a:spcBef>
                <a:spcPts val="0"/>
              </a:spcBef>
              <a:spcAft>
                <a:spcPts val="0"/>
              </a:spcAft>
              <a:buClr>
                <a:srgbClr val="0070C0"/>
              </a:buClr>
              <a:buSzPts val="3300"/>
              <a:buFont typeface="Arial Narrow"/>
              <a:buNone/>
              <a:defRPr sz="3300"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86" name="Google Shape;86;p15"/>
          <p:cNvSpPr txBox="1">
            <a:spLocks noGrp="1"/>
          </p:cNvSpPr>
          <p:nvPr>
            <p:ph type="body" idx="1"/>
          </p:nvPr>
        </p:nvSpPr>
        <p:spPr>
          <a:xfrm>
            <a:off x="295835" y="1095935"/>
            <a:ext cx="8552400" cy="3261000"/>
          </a:xfrm>
          <a:prstGeom prst="rect">
            <a:avLst/>
          </a:prstGeom>
          <a:noFill/>
          <a:ln>
            <a:noFill/>
          </a:ln>
        </p:spPr>
        <p:txBody>
          <a:bodyPr spcFirstLastPara="1" wrap="square" lIns="55825" tIns="27900" rIns="55825" bIns="27900" anchor="t" anchorCtr="0">
            <a:noAutofit/>
          </a:bodyPr>
          <a:lstStyle>
            <a:lvl1pPr marL="457200" marR="0" lvl="0" indent="-393700" algn="l" rtl="0">
              <a:lnSpc>
                <a:spcPct val="90000"/>
              </a:lnSpc>
              <a:spcBef>
                <a:spcPts val="900"/>
              </a:spcBef>
              <a:spcAft>
                <a:spcPts val="0"/>
              </a:spcAft>
              <a:buClr>
                <a:srgbClr val="0070C0"/>
              </a:buClr>
              <a:buSzPts val="2600"/>
              <a:buFont typeface="Arial"/>
              <a:buChar char="•"/>
              <a:defRPr sz="2600" b="0" i="0" u="none" strike="noStrike" cap="none">
                <a:solidFill>
                  <a:schemeClr val="dk1"/>
                </a:solidFill>
                <a:latin typeface="Roboto"/>
                <a:ea typeface="Roboto"/>
                <a:cs typeface="Roboto"/>
                <a:sym typeface="Roboto"/>
              </a:defRPr>
            </a:lvl1pPr>
            <a:lvl2pPr marL="914400" marR="0" lvl="1" indent="-393700" algn="l" rtl="0">
              <a:lnSpc>
                <a:spcPct val="90000"/>
              </a:lnSpc>
              <a:spcBef>
                <a:spcPts val="500"/>
              </a:spcBef>
              <a:spcAft>
                <a:spcPts val="0"/>
              </a:spcAft>
              <a:buClr>
                <a:srgbClr val="D02800"/>
              </a:buClr>
              <a:buSzPts val="2600"/>
              <a:buFont typeface="Arial"/>
              <a:buChar char="•"/>
              <a:defRPr sz="2600" b="0" i="0" u="none" strike="noStrike" cap="none">
                <a:solidFill>
                  <a:schemeClr val="dk1"/>
                </a:solidFill>
                <a:latin typeface="Roboto"/>
                <a:ea typeface="Roboto"/>
                <a:cs typeface="Roboto"/>
                <a:sym typeface="Roboto"/>
              </a:defRPr>
            </a:lvl2pPr>
            <a:lvl3pPr marL="1371600" marR="0" lvl="2" indent="-393700" algn="l" rtl="0">
              <a:lnSpc>
                <a:spcPct val="90000"/>
              </a:lnSpc>
              <a:spcBef>
                <a:spcPts val="500"/>
              </a:spcBef>
              <a:spcAft>
                <a:spcPts val="0"/>
              </a:spcAft>
              <a:buClr>
                <a:srgbClr val="959200"/>
              </a:buClr>
              <a:buSzPts val="2600"/>
              <a:buFont typeface="Arial"/>
              <a:buChar char="•"/>
              <a:defRPr sz="2600" b="0" i="0" u="none" strike="noStrike" cap="none">
                <a:solidFill>
                  <a:schemeClr val="dk1"/>
                </a:solidFill>
                <a:latin typeface="Roboto"/>
                <a:ea typeface="Roboto"/>
                <a:cs typeface="Roboto"/>
                <a:sym typeface="Roboto"/>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9pPr>
          </a:lstStyle>
          <a:p>
            <a:endParaRPr/>
          </a:p>
        </p:txBody>
      </p:sp>
      <p:sp>
        <p:nvSpPr>
          <p:cNvPr id="87" name="Google Shape;87;p15"/>
          <p:cNvSpPr txBox="1">
            <a:spLocks noGrp="1"/>
          </p:cNvSpPr>
          <p:nvPr>
            <p:ph type="sldNum" idx="12"/>
          </p:nvPr>
        </p:nvSpPr>
        <p:spPr>
          <a:xfrm>
            <a:off x="8640618" y="4816785"/>
            <a:ext cx="457200" cy="326700"/>
          </a:xfrm>
          <a:prstGeom prst="rect">
            <a:avLst/>
          </a:prstGeom>
          <a:noFill/>
          <a:ln>
            <a:noFill/>
          </a:ln>
        </p:spPr>
        <p:txBody>
          <a:bodyPr spcFirstLastPara="1" wrap="square" lIns="41900" tIns="20950" rIns="41900" bIns="20950" anchor="t" anchorCtr="0">
            <a:noAutofit/>
          </a:bodyPr>
          <a:lstStyle>
            <a:lvl1pPr marL="0" marR="0" lvl="0" indent="0" algn="r" rtl="0">
              <a:spcBef>
                <a:spcPts val="0"/>
              </a:spcBef>
              <a:buNone/>
              <a:defRPr sz="800">
                <a:solidFill>
                  <a:srgbClr val="6F6366"/>
                </a:solidFill>
                <a:latin typeface="Century Gothic"/>
                <a:ea typeface="Century Gothic"/>
                <a:cs typeface="Century Gothic"/>
                <a:sym typeface="Century Gothic"/>
              </a:defRPr>
            </a:lvl1pPr>
            <a:lvl2pPr marL="0" marR="0" lvl="1" indent="0" algn="r" rtl="0">
              <a:spcBef>
                <a:spcPts val="0"/>
              </a:spcBef>
              <a:buNone/>
              <a:defRPr sz="800">
                <a:solidFill>
                  <a:srgbClr val="6F6366"/>
                </a:solidFill>
                <a:latin typeface="Century Gothic"/>
                <a:ea typeface="Century Gothic"/>
                <a:cs typeface="Century Gothic"/>
                <a:sym typeface="Century Gothic"/>
              </a:defRPr>
            </a:lvl2pPr>
            <a:lvl3pPr marL="0" marR="0" lvl="2" indent="0" algn="r" rtl="0">
              <a:spcBef>
                <a:spcPts val="0"/>
              </a:spcBef>
              <a:buNone/>
              <a:defRPr sz="800">
                <a:solidFill>
                  <a:srgbClr val="6F6366"/>
                </a:solidFill>
                <a:latin typeface="Century Gothic"/>
                <a:ea typeface="Century Gothic"/>
                <a:cs typeface="Century Gothic"/>
                <a:sym typeface="Century Gothic"/>
              </a:defRPr>
            </a:lvl3pPr>
            <a:lvl4pPr marL="0" marR="0" lvl="3" indent="0" algn="r" rtl="0">
              <a:spcBef>
                <a:spcPts val="0"/>
              </a:spcBef>
              <a:buNone/>
              <a:defRPr sz="800">
                <a:solidFill>
                  <a:srgbClr val="6F6366"/>
                </a:solidFill>
                <a:latin typeface="Century Gothic"/>
                <a:ea typeface="Century Gothic"/>
                <a:cs typeface="Century Gothic"/>
                <a:sym typeface="Century Gothic"/>
              </a:defRPr>
            </a:lvl4pPr>
            <a:lvl5pPr marL="0" marR="0" lvl="4" indent="0" algn="r" rtl="0">
              <a:spcBef>
                <a:spcPts val="0"/>
              </a:spcBef>
              <a:buNone/>
              <a:defRPr sz="800">
                <a:solidFill>
                  <a:srgbClr val="6F6366"/>
                </a:solidFill>
                <a:latin typeface="Century Gothic"/>
                <a:ea typeface="Century Gothic"/>
                <a:cs typeface="Century Gothic"/>
                <a:sym typeface="Century Gothic"/>
              </a:defRPr>
            </a:lvl5pPr>
            <a:lvl6pPr marL="0" marR="0" lvl="5" indent="0" algn="r" rtl="0">
              <a:spcBef>
                <a:spcPts val="0"/>
              </a:spcBef>
              <a:buNone/>
              <a:defRPr sz="800">
                <a:solidFill>
                  <a:srgbClr val="6F6366"/>
                </a:solidFill>
                <a:latin typeface="Century Gothic"/>
                <a:ea typeface="Century Gothic"/>
                <a:cs typeface="Century Gothic"/>
                <a:sym typeface="Century Gothic"/>
              </a:defRPr>
            </a:lvl6pPr>
            <a:lvl7pPr marL="0" marR="0" lvl="6" indent="0" algn="r" rtl="0">
              <a:spcBef>
                <a:spcPts val="0"/>
              </a:spcBef>
              <a:buNone/>
              <a:defRPr sz="800">
                <a:solidFill>
                  <a:srgbClr val="6F6366"/>
                </a:solidFill>
                <a:latin typeface="Century Gothic"/>
                <a:ea typeface="Century Gothic"/>
                <a:cs typeface="Century Gothic"/>
                <a:sym typeface="Century Gothic"/>
              </a:defRPr>
            </a:lvl7pPr>
            <a:lvl8pPr marL="0" marR="0" lvl="7" indent="0" algn="r" rtl="0">
              <a:spcBef>
                <a:spcPts val="0"/>
              </a:spcBef>
              <a:buNone/>
              <a:defRPr sz="800">
                <a:solidFill>
                  <a:srgbClr val="6F6366"/>
                </a:solidFill>
                <a:latin typeface="Century Gothic"/>
                <a:ea typeface="Century Gothic"/>
                <a:cs typeface="Century Gothic"/>
                <a:sym typeface="Century Gothic"/>
              </a:defRPr>
            </a:lvl8pPr>
            <a:lvl9pPr marL="0" marR="0" lvl="8" indent="0" algn="r" rtl="0">
              <a:spcBef>
                <a:spcPts val="0"/>
              </a:spcBef>
              <a:buNone/>
              <a:defRPr sz="800">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5"/>
          <p:cNvSpPr txBox="1">
            <a:spLocks noGrp="1"/>
          </p:cNvSpPr>
          <p:nvPr>
            <p:ph type="ftr" idx="11"/>
          </p:nvPr>
        </p:nvSpPr>
        <p:spPr>
          <a:xfrm>
            <a:off x="935543" y="4816784"/>
            <a:ext cx="7551000" cy="326700"/>
          </a:xfrm>
          <a:prstGeom prst="rect">
            <a:avLst/>
          </a:prstGeom>
          <a:noFill/>
          <a:ln>
            <a:noFill/>
          </a:ln>
        </p:spPr>
        <p:txBody>
          <a:bodyPr spcFirstLastPara="1" wrap="square" lIns="41900" tIns="20950" rIns="41900" bIns="20950" anchor="t" anchorCtr="0">
            <a:noAutofit/>
          </a:bodyPr>
          <a:lstStyle>
            <a:lvl1pPr marR="0" lvl="0" algn="l" rtl="0">
              <a:spcBef>
                <a:spcPts val="0"/>
              </a:spcBef>
              <a:spcAft>
                <a:spcPts val="0"/>
              </a:spcAft>
              <a:buSzPts val="600"/>
              <a:buNone/>
              <a:defRPr sz="1200">
                <a:solidFill>
                  <a:schemeClr val="dk1"/>
                </a:solidFill>
                <a:latin typeface="Roboto"/>
                <a:ea typeface="Roboto"/>
                <a:cs typeface="Roboto"/>
                <a:sym typeface="Roboto"/>
              </a:defRPr>
            </a:lvl1pPr>
            <a:lvl2pPr marR="0" lvl="1" algn="l" rtl="0">
              <a:spcBef>
                <a:spcPts val="0"/>
              </a:spcBef>
              <a:spcAft>
                <a:spcPts val="0"/>
              </a:spcAft>
              <a:buSzPts val="600"/>
              <a:buNone/>
              <a:defRPr sz="1200" b="0" i="0" u="none" strike="noStrike" cap="none">
                <a:solidFill>
                  <a:schemeClr val="dk1"/>
                </a:solidFill>
                <a:latin typeface="Roboto"/>
                <a:ea typeface="Roboto"/>
                <a:cs typeface="Roboto"/>
                <a:sym typeface="Roboto"/>
              </a:defRPr>
            </a:lvl2pPr>
            <a:lvl3pPr marR="0" lvl="2" algn="l" rtl="0">
              <a:spcBef>
                <a:spcPts val="0"/>
              </a:spcBef>
              <a:spcAft>
                <a:spcPts val="0"/>
              </a:spcAft>
              <a:buSzPts val="600"/>
              <a:buNone/>
              <a:defRPr sz="1200" b="0" i="0" u="none" strike="noStrike" cap="none">
                <a:solidFill>
                  <a:schemeClr val="dk1"/>
                </a:solidFill>
                <a:latin typeface="Roboto"/>
                <a:ea typeface="Roboto"/>
                <a:cs typeface="Roboto"/>
                <a:sym typeface="Roboto"/>
              </a:defRPr>
            </a:lvl3pPr>
            <a:lvl4pPr marR="0" lvl="3" algn="l" rtl="0">
              <a:spcBef>
                <a:spcPts val="0"/>
              </a:spcBef>
              <a:spcAft>
                <a:spcPts val="0"/>
              </a:spcAft>
              <a:buSzPts val="600"/>
              <a:buNone/>
              <a:defRPr sz="1200" b="0" i="0" u="none" strike="noStrike" cap="none">
                <a:solidFill>
                  <a:schemeClr val="dk1"/>
                </a:solidFill>
                <a:latin typeface="Roboto"/>
                <a:ea typeface="Roboto"/>
                <a:cs typeface="Roboto"/>
                <a:sym typeface="Roboto"/>
              </a:defRPr>
            </a:lvl4pPr>
            <a:lvl5pPr marR="0" lvl="4" algn="l" rtl="0">
              <a:spcBef>
                <a:spcPts val="0"/>
              </a:spcBef>
              <a:spcAft>
                <a:spcPts val="0"/>
              </a:spcAft>
              <a:buSzPts val="600"/>
              <a:buNone/>
              <a:defRPr sz="1200" b="0" i="0" u="none" strike="noStrike" cap="none">
                <a:solidFill>
                  <a:schemeClr val="dk1"/>
                </a:solidFill>
                <a:latin typeface="Roboto"/>
                <a:ea typeface="Roboto"/>
                <a:cs typeface="Roboto"/>
                <a:sym typeface="Roboto"/>
              </a:defRPr>
            </a:lvl5pPr>
            <a:lvl6pPr marR="0" lvl="5" algn="l" rtl="0">
              <a:spcBef>
                <a:spcPts val="0"/>
              </a:spcBef>
              <a:spcAft>
                <a:spcPts val="0"/>
              </a:spcAft>
              <a:buSzPts val="600"/>
              <a:buNone/>
              <a:defRPr sz="1200" b="0" i="0" u="none" strike="noStrike" cap="none">
                <a:solidFill>
                  <a:schemeClr val="dk1"/>
                </a:solidFill>
                <a:latin typeface="Roboto"/>
                <a:ea typeface="Roboto"/>
                <a:cs typeface="Roboto"/>
                <a:sym typeface="Roboto"/>
              </a:defRPr>
            </a:lvl6pPr>
            <a:lvl7pPr marR="0" lvl="6" algn="l" rtl="0">
              <a:spcBef>
                <a:spcPts val="0"/>
              </a:spcBef>
              <a:spcAft>
                <a:spcPts val="0"/>
              </a:spcAft>
              <a:buSzPts val="600"/>
              <a:buNone/>
              <a:defRPr sz="1200" b="0" i="0" u="none" strike="noStrike" cap="none">
                <a:solidFill>
                  <a:schemeClr val="dk1"/>
                </a:solidFill>
                <a:latin typeface="Roboto"/>
                <a:ea typeface="Roboto"/>
                <a:cs typeface="Roboto"/>
                <a:sym typeface="Roboto"/>
              </a:defRPr>
            </a:lvl7pPr>
            <a:lvl8pPr marR="0" lvl="7" algn="l" rtl="0">
              <a:spcBef>
                <a:spcPts val="0"/>
              </a:spcBef>
              <a:spcAft>
                <a:spcPts val="0"/>
              </a:spcAft>
              <a:buSzPts val="600"/>
              <a:buNone/>
              <a:defRPr sz="1200" b="0" i="0" u="none" strike="noStrike" cap="none">
                <a:solidFill>
                  <a:schemeClr val="dk1"/>
                </a:solidFill>
                <a:latin typeface="Roboto"/>
                <a:ea typeface="Roboto"/>
                <a:cs typeface="Roboto"/>
                <a:sym typeface="Roboto"/>
              </a:defRPr>
            </a:lvl8pPr>
            <a:lvl9pPr marR="0" lvl="8" algn="l" rtl="0">
              <a:spcBef>
                <a:spcPts val="0"/>
              </a:spcBef>
              <a:spcAft>
                <a:spcPts val="0"/>
              </a:spcAft>
              <a:buSzPts val="600"/>
              <a:buNone/>
              <a:defRPr sz="1200" b="0" i="0" u="none" strike="noStrike" cap="none">
                <a:solidFill>
                  <a:schemeClr val="dk1"/>
                </a:solidFill>
                <a:latin typeface="Roboto"/>
                <a:ea typeface="Roboto"/>
                <a:cs typeface="Roboto"/>
                <a:sym typeface="Roboto"/>
              </a:defRPr>
            </a:lvl9pPr>
          </a:lstStyle>
          <a:p>
            <a:endParaRPr/>
          </a:p>
        </p:txBody>
      </p:sp>
      <p:cxnSp>
        <p:nvCxnSpPr>
          <p:cNvPr id="89" name="Google Shape;89;p15"/>
          <p:cNvCxnSpPr/>
          <p:nvPr/>
        </p:nvCxnSpPr>
        <p:spPr>
          <a:xfrm>
            <a:off x="0" y="4471138"/>
            <a:ext cx="9144000" cy="6600"/>
          </a:xfrm>
          <a:prstGeom prst="straightConnector1">
            <a:avLst/>
          </a:prstGeom>
          <a:noFill/>
          <a:ln w="28575" cap="flat" cmpd="sng">
            <a:solidFill>
              <a:srgbClr val="9191AA"/>
            </a:solidFill>
            <a:prstDash val="solid"/>
            <a:miter lim="800000"/>
            <a:headEnd type="none" w="sm" len="sm"/>
            <a:tailEnd type="none" w="sm" len="sm"/>
          </a:ln>
        </p:spPr>
      </p:cxnSp>
      <p:pic>
        <p:nvPicPr>
          <p:cNvPr id="90" name="Google Shape;90;p15" descr="casel_clear.tif"/>
          <p:cNvPicPr preferRelativeResize="0"/>
          <p:nvPr/>
        </p:nvPicPr>
        <p:blipFill rotWithShape="1">
          <a:blip r:embed="rId2">
            <a:alphaModFix/>
          </a:blip>
          <a:srcRect/>
          <a:stretch/>
        </p:blipFill>
        <p:spPr>
          <a:xfrm>
            <a:off x="155015" y="4575924"/>
            <a:ext cx="476250" cy="476250"/>
          </a:xfrm>
          <a:prstGeom prst="rect">
            <a:avLst/>
          </a:prstGeom>
          <a:noFill/>
          <a:ln>
            <a:noFill/>
          </a:ln>
        </p:spPr>
      </p:pic>
      <p:sp>
        <p:nvSpPr>
          <p:cNvPr id="91" name="Google Shape;91;p15"/>
          <p:cNvSpPr txBox="1"/>
          <p:nvPr/>
        </p:nvSpPr>
        <p:spPr>
          <a:xfrm>
            <a:off x="3071953" y="4644715"/>
            <a:ext cx="5414400" cy="207900"/>
          </a:xfrm>
          <a:prstGeom prst="rect">
            <a:avLst/>
          </a:prstGeom>
          <a:noFill/>
          <a:ln>
            <a:noFill/>
          </a:ln>
        </p:spPr>
        <p:txBody>
          <a:bodyPr spcFirstLastPara="1" wrap="square" lIns="83800" tIns="41900" rIns="83800" bIns="41900" anchor="t" anchorCtr="0">
            <a:noAutofit/>
          </a:bodyPr>
          <a:lstStyle/>
          <a:p>
            <a:pPr marL="0" marR="0" lvl="0" indent="0" algn="r" rtl="0">
              <a:lnSpc>
                <a:spcPct val="100000"/>
              </a:lnSpc>
              <a:spcBef>
                <a:spcPts val="0"/>
              </a:spcBef>
              <a:spcAft>
                <a:spcPts val="0"/>
              </a:spcAft>
              <a:buClr>
                <a:srgbClr val="6F6366"/>
              </a:buClr>
              <a:buSzPts val="1100"/>
              <a:buFont typeface="Calibri"/>
              <a:buNone/>
            </a:pPr>
            <a:r>
              <a:rPr lang="en-US" sz="1100" b="0" i="0" u="none" strike="noStrike" cap="none">
                <a:solidFill>
                  <a:srgbClr val="6F6366"/>
                </a:solidFill>
                <a:latin typeface="Calibri"/>
                <a:ea typeface="Calibri"/>
                <a:cs typeface="Calibri"/>
                <a:sym typeface="Calibri"/>
              </a:rPr>
              <a:t>COLLABORATIVE FOR ACADEMIC, SOCIAL, AND EMOTIONAL LEARNING</a:t>
            </a:r>
            <a:endParaRPr sz="600"/>
          </a:p>
        </p:txBody>
      </p:sp>
      <p:cxnSp>
        <p:nvCxnSpPr>
          <p:cNvPr id="92" name="Google Shape;92;p15"/>
          <p:cNvCxnSpPr/>
          <p:nvPr/>
        </p:nvCxnSpPr>
        <p:spPr>
          <a:xfrm rot="10800000">
            <a:off x="935442" y="4816784"/>
            <a:ext cx="7455900" cy="0"/>
          </a:xfrm>
          <a:prstGeom prst="straightConnector1">
            <a:avLst/>
          </a:prstGeom>
          <a:noFill/>
          <a:ln w="9525" cap="flat" cmpd="sng">
            <a:solidFill>
              <a:srgbClr val="3535AB"/>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3"/>
        <p:cNvGrpSpPr/>
        <p:nvPr/>
      </p:nvGrpSpPr>
      <p:grpSpPr>
        <a:xfrm>
          <a:off x="0" y="0"/>
          <a:ext cx="0" cy="0"/>
          <a:chOff x="0" y="0"/>
          <a:chExt cx="0" cy="0"/>
        </a:xfrm>
      </p:grpSpPr>
      <p:cxnSp>
        <p:nvCxnSpPr>
          <p:cNvPr id="94" name="Google Shape;94;p16"/>
          <p:cNvCxnSpPr/>
          <p:nvPr/>
        </p:nvCxnSpPr>
        <p:spPr>
          <a:xfrm>
            <a:off x="4875926" y="4470"/>
            <a:ext cx="0" cy="801000"/>
          </a:xfrm>
          <a:prstGeom prst="straightConnector1">
            <a:avLst/>
          </a:prstGeom>
          <a:noFill/>
          <a:ln w="47625" cap="flat" cmpd="sng">
            <a:solidFill>
              <a:schemeClr val="lt1"/>
            </a:solidFill>
            <a:prstDash val="solid"/>
            <a:miter lim="800000"/>
            <a:headEnd type="none" w="sm" len="sm"/>
            <a:tailEnd type="none" w="sm" len="sm"/>
          </a:ln>
        </p:spPr>
      </p:cxnSp>
      <p:sp>
        <p:nvSpPr>
          <p:cNvPr id="95" name="Google Shape;95;p16"/>
          <p:cNvSpPr/>
          <p:nvPr/>
        </p:nvSpPr>
        <p:spPr>
          <a:xfrm rot="10800000" flipH="1">
            <a:off x="-9535" y="110766"/>
            <a:ext cx="9148800" cy="55500"/>
          </a:xfrm>
          <a:prstGeom prst="rect">
            <a:avLst/>
          </a:prstGeom>
          <a:solidFill>
            <a:srgbClr val="1560B2"/>
          </a:solidFill>
          <a:ln>
            <a:noFill/>
          </a:ln>
        </p:spPr>
        <p:txBody>
          <a:bodyPr spcFirstLastPara="1" wrap="square" lIns="62925" tIns="31450" rIns="62925" bIns="31450" anchor="ctr" anchorCtr="0">
            <a:noAutofit/>
          </a:bodyPr>
          <a:lstStyle/>
          <a:p>
            <a:pPr marL="0" marR="0" lvl="0" indent="0" algn="ctr" rtl="0">
              <a:spcBef>
                <a:spcPts val="0"/>
              </a:spcBef>
              <a:spcAft>
                <a:spcPts val="0"/>
              </a:spcAft>
              <a:buNone/>
            </a:pPr>
            <a:endParaRPr sz="2500">
              <a:solidFill>
                <a:schemeClr val="lt1"/>
              </a:solidFill>
              <a:latin typeface="Roboto"/>
              <a:ea typeface="Roboto"/>
              <a:cs typeface="Roboto"/>
              <a:sym typeface="Roboto"/>
            </a:endParaRPr>
          </a:p>
        </p:txBody>
      </p:sp>
      <p:sp>
        <p:nvSpPr>
          <p:cNvPr id="96" name="Google Shape;96;p16"/>
          <p:cNvSpPr/>
          <p:nvPr/>
        </p:nvSpPr>
        <p:spPr>
          <a:xfrm>
            <a:off x="-4767" y="-1788"/>
            <a:ext cx="9148800" cy="75900"/>
          </a:xfrm>
          <a:prstGeom prst="rect">
            <a:avLst/>
          </a:prstGeom>
          <a:solidFill>
            <a:srgbClr val="1560B2"/>
          </a:solidFill>
          <a:ln>
            <a:noFill/>
          </a:ln>
        </p:spPr>
        <p:txBody>
          <a:bodyPr spcFirstLastPara="1" wrap="square" lIns="62925" tIns="31450" rIns="62925" bIns="31450" anchor="ctr" anchorCtr="0">
            <a:noAutofit/>
          </a:bodyPr>
          <a:lstStyle/>
          <a:p>
            <a:pPr marL="0" marR="0" lvl="0" indent="0" algn="ctr" rtl="0">
              <a:spcBef>
                <a:spcPts val="0"/>
              </a:spcBef>
              <a:spcAft>
                <a:spcPts val="0"/>
              </a:spcAft>
              <a:buNone/>
            </a:pPr>
            <a:endParaRPr sz="2500">
              <a:solidFill>
                <a:schemeClr val="lt1"/>
              </a:solidFill>
              <a:latin typeface="Roboto"/>
              <a:ea typeface="Roboto"/>
              <a:cs typeface="Roboto"/>
              <a:sym typeface="Roboto"/>
            </a:endParaRPr>
          </a:p>
        </p:txBody>
      </p:sp>
      <p:sp>
        <p:nvSpPr>
          <p:cNvPr id="97" name="Google Shape;97;p16"/>
          <p:cNvSpPr/>
          <p:nvPr/>
        </p:nvSpPr>
        <p:spPr>
          <a:xfrm>
            <a:off x="-4767" y="-1788"/>
            <a:ext cx="2980800" cy="768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62925" tIns="31450" rIns="62925" bIns="31450" anchor="ctr" anchorCtr="0">
            <a:noAutofit/>
          </a:bodyPr>
          <a:lstStyle/>
          <a:p>
            <a:pPr marL="0" marR="0" lvl="0" indent="0" algn="ctr" rtl="0">
              <a:spcBef>
                <a:spcPts val="0"/>
              </a:spcBef>
              <a:spcAft>
                <a:spcPts val="0"/>
              </a:spcAft>
              <a:buNone/>
            </a:pPr>
            <a:endParaRPr sz="2500">
              <a:solidFill>
                <a:schemeClr val="lt1"/>
              </a:solidFill>
              <a:latin typeface="Roboto"/>
              <a:ea typeface="Roboto"/>
              <a:cs typeface="Roboto"/>
              <a:sym typeface="Roboto"/>
            </a:endParaRPr>
          </a:p>
        </p:txBody>
      </p:sp>
      <p:sp>
        <p:nvSpPr>
          <p:cNvPr id="98" name="Google Shape;98;p16"/>
          <p:cNvSpPr/>
          <p:nvPr/>
        </p:nvSpPr>
        <p:spPr>
          <a:xfrm>
            <a:off x="3778218" y="-1788"/>
            <a:ext cx="547200" cy="75900"/>
          </a:xfrm>
          <a:prstGeom prst="rect">
            <a:avLst/>
          </a:prstGeom>
          <a:solidFill>
            <a:srgbClr val="362D9A"/>
          </a:solidFill>
          <a:ln>
            <a:noFill/>
          </a:ln>
        </p:spPr>
        <p:txBody>
          <a:bodyPr spcFirstLastPara="1" wrap="square" lIns="62925" tIns="31450" rIns="62925" bIns="31450" anchor="ctr" anchorCtr="0">
            <a:noAutofit/>
          </a:bodyPr>
          <a:lstStyle/>
          <a:p>
            <a:pPr marL="0" marR="0" lvl="0" indent="0" algn="ctr" rtl="0">
              <a:spcBef>
                <a:spcPts val="0"/>
              </a:spcBef>
              <a:spcAft>
                <a:spcPts val="0"/>
              </a:spcAft>
              <a:buNone/>
            </a:pPr>
            <a:endParaRPr sz="2500">
              <a:solidFill>
                <a:schemeClr val="lt1"/>
              </a:solidFill>
              <a:latin typeface="Roboto"/>
              <a:ea typeface="Roboto"/>
              <a:cs typeface="Roboto"/>
              <a:sym typeface="Roboto"/>
            </a:endParaRPr>
          </a:p>
        </p:txBody>
      </p:sp>
      <p:sp>
        <p:nvSpPr>
          <p:cNvPr id="99" name="Google Shape;99;p16"/>
          <p:cNvSpPr/>
          <p:nvPr/>
        </p:nvSpPr>
        <p:spPr>
          <a:xfrm>
            <a:off x="4189411" y="-1788"/>
            <a:ext cx="2368200" cy="75900"/>
          </a:xfrm>
          <a:prstGeom prst="rect">
            <a:avLst/>
          </a:prstGeom>
          <a:solidFill>
            <a:srgbClr val="91BFE2"/>
          </a:solidFill>
          <a:ln>
            <a:noFill/>
          </a:ln>
        </p:spPr>
        <p:txBody>
          <a:bodyPr spcFirstLastPara="1" wrap="square" lIns="62925" tIns="31450" rIns="62925" bIns="31450" anchor="ctr" anchorCtr="0">
            <a:noAutofit/>
          </a:bodyPr>
          <a:lstStyle/>
          <a:p>
            <a:pPr marL="0" marR="0" lvl="0" indent="0" algn="ctr" rtl="0">
              <a:spcBef>
                <a:spcPts val="0"/>
              </a:spcBef>
              <a:spcAft>
                <a:spcPts val="0"/>
              </a:spcAft>
              <a:buNone/>
            </a:pPr>
            <a:endParaRPr sz="2500">
              <a:solidFill>
                <a:schemeClr val="lt1"/>
              </a:solidFill>
              <a:latin typeface="Roboto"/>
              <a:ea typeface="Roboto"/>
              <a:cs typeface="Roboto"/>
              <a:sym typeface="Roboto"/>
            </a:endParaRPr>
          </a:p>
        </p:txBody>
      </p:sp>
      <p:pic>
        <p:nvPicPr>
          <p:cNvPr id="100" name="Google Shape;100;p16"/>
          <p:cNvPicPr preferRelativeResize="0"/>
          <p:nvPr/>
        </p:nvPicPr>
        <p:blipFill rotWithShape="1">
          <a:blip r:embed="rId2">
            <a:alphaModFix/>
          </a:blip>
          <a:srcRect l="-1118"/>
          <a:stretch/>
        </p:blipFill>
        <p:spPr>
          <a:xfrm>
            <a:off x="8451527" y="4633977"/>
            <a:ext cx="434435" cy="429966"/>
          </a:xfrm>
          <a:prstGeom prst="rect">
            <a:avLst/>
          </a:prstGeom>
          <a:noFill/>
          <a:ln>
            <a:noFill/>
          </a:ln>
        </p:spPr>
      </p:pic>
      <p:sp>
        <p:nvSpPr>
          <p:cNvPr id="101" name="Google Shape;101;p16"/>
          <p:cNvSpPr txBox="1">
            <a:spLocks noGrp="1"/>
          </p:cNvSpPr>
          <p:nvPr>
            <p:ph type="title"/>
          </p:nvPr>
        </p:nvSpPr>
        <p:spPr>
          <a:xfrm>
            <a:off x="92593" y="211096"/>
            <a:ext cx="7887900" cy="425700"/>
          </a:xfrm>
          <a:prstGeom prst="rect">
            <a:avLst/>
          </a:prstGeom>
          <a:noFill/>
          <a:ln>
            <a:noFill/>
          </a:ln>
        </p:spPr>
        <p:txBody>
          <a:bodyPr spcFirstLastPara="1" wrap="square" lIns="31450" tIns="15725" rIns="31450" bIns="15725" anchor="t" anchorCtr="0">
            <a:noAutofit/>
          </a:bodyPr>
          <a:lstStyle>
            <a:lvl1pPr marR="0" lvl="0" algn="l" rtl="0">
              <a:lnSpc>
                <a:spcPct val="90000"/>
              </a:lnSpc>
              <a:spcBef>
                <a:spcPts val="0"/>
              </a:spcBef>
              <a:spcAft>
                <a:spcPts val="0"/>
              </a:spcAft>
              <a:buClr>
                <a:srgbClr val="0070C0"/>
              </a:buClr>
              <a:buSzPts val="4000"/>
              <a:buFont typeface="Arial Narrow"/>
              <a:buNone/>
              <a:defRPr sz="4000" b="0" i="0" u="none" strike="noStrike" cap="none">
                <a:solidFill>
                  <a:srgbClr val="0070C0"/>
                </a:solidFill>
                <a:latin typeface="Arial Narrow"/>
                <a:ea typeface="Arial Narrow"/>
                <a:cs typeface="Arial Narrow"/>
                <a:sym typeface="Arial Narrow"/>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102" name="Google Shape;102;p16"/>
          <p:cNvSpPr txBox="1"/>
          <p:nvPr/>
        </p:nvSpPr>
        <p:spPr>
          <a:xfrm>
            <a:off x="-4767" y="4848960"/>
            <a:ext cx="1131900" cy="190500"/>
          </a:xfrm>
          <a:prstGeom prst="rect">
            <a:avLst/>
          </a:prstGeom>
          <a:noFill/>
          <a:ln>
            <a:noFill/>
          </a:ln>
        </p:spPr>
        <p:txBody>
          <a:bodyPr spcFirstLastPara="1" wrap="square" lIns="62925" tIns="31450" rIns="62925" bIns="31450" anchor="t" anchorCtr="0">
            <a:noAutofit/>
          </a:bodyPr>
          <a:lstStyle/>
          <a:p>
            <a:pPr marL="0" marR="0" lvl="0" indent="0" algn="ctr" rtl="0">
              <a:spcBef>
                <a:spcPts val="0"/>
              </a:spcBef>
              <a:spcAft>
                <a:spcPts val="0"/>
              </a:spcAft>
              <a:buNone/>
            </a:pPr>
            <a:fld id="{00000000-1234-1234-1234-123412341234}" type="slidenum">
              <a:rPr lang="en-US" sz="1100">
                <a:solidFill>
                  <a:schemeClr val="dk1"/>
                </a:solidFill>
                <a:latin typeface="Roboto"/>
                <a:ea typeface="Roboto"/>
                <a:cs typeface="Roboto"/>
                <a:sym typeface="Roboto"/>
              </a:rPr>
              <a:t>‹#›</a:t>
            </a:fld>
            <a:endParaRPr sz="1100">
              <a:solidFill>
                <a:schemeClr val="dk1"/>
              </a:solidFill>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1400"/>
              <a:buFont typeface="Arial"/>
              <a:buNone/>
              <a:defRPr sz="5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525" b="0" i="0" u="none" strike="noStrike" cap="none">
                <a:solidFill>
                  <a:srgbClr val="000000"/>
                </a:solidFill>
                <a:latin typeface="Arial"/>
                <a:ea typeface="Arial"/>
                <a:cs typeface="Arial"/>
                <a:sym typeface="Arial"/>
              </a:defRPr>
            </a:lvl9pPr>
          </a:lstStyle>
          <a:p>
            <a:endParaRPr/>
          </a:p>
        </p:txBody>
      </p:sp>
      <p:sp>
        <p:nvSpPr>
          <p:cNvPr id="106" name="Google Shape;106;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9pPr>
          </a:lstStyle>
          <a:p>
            <a:endParaRPr/>
          </a:p>
        </p:txBody>
      </p:sp>
      <p:sp>
        <p:nvSpPr>
          <p:cNvPr id="107" name="Google Shape;107;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625" b="0" i="0" u="none" strike="noStrike" cap="none">
                <a:solidFill>
                  <a:srgbClr val="000000"/>
                </a:solidFill>
                <a:latin typeface="Arial"/>
                <a:ea typeface="Arial"/>
                <a:cs typeface="Arial"/>
                <a:sym typeface="Arial"/>
              </a:defRPr>
            </a:lvl9pPr>
          </a:lstStyle>
          <a:p>
            <a:endParaRPr/>
          </a:p>
        </p:txBody>
      </p:sp>
      <p:sp>
        <p:nvSpPr>
          <p:cNvPr id="108" name="Google Shape;108;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25"/>
              <a:buFont typeface="Arial"/>
              <a:buNone/>
              <a:defRPr sz="625"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8"/>
          <p:cNvSpPr txBox="1"/>
          <p:nvPr/>
        </p:nvSpPr>
        <p:spPr>
          <a:xfrm>
            <a:off x="8355598" y="4598681"/>
            <a:ext cx="665550" cy="458100"/>
          </a:xfrm>
          <a:prstGeom prst="rect">
            <a:avLst/>
          </a:prstGeom>
          <a:noFill/>
          <a:ln>
            <a:noFill/>
          </a:ln>
        </p:spPr>
        <p:txBody>
          <a:bodyPr spcFirstLastPara="1" wrap="square" lIns="51425" tIns="51425" rIns="51425" bIns="5142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600" b="0" i="0" u="none" strike="noStrike" cap="none">
                <a:solidFill>
                  <a:schemeClr val="dk2"/>
                </a:solidFill>
                <a:latin typeface="Arial"/>
                <a:ea typeface="Arial"/>
                <a:cs typeface="Arial"/>
                <a:sym typeface="Arial"/>
              </a:rPr>
              <a:t>‹#›</a:t>
            </a:fld>
            <a:endParaRPr sz="600" b="0" i="0" u="none" strike="noStrike" cap="none">
              <a:solidFill>
                <a:schemeClr val="dk2"/>
              </a:solidFill>
              <a:latin typeface="Arial"/>
              <a:ea typeface="Arial"/>
              <a:cs typeface="Arial"/>
              <a:sym typeface="Arial"/>
            </a:endParaRPr>
          </a:p>
        </p:txBody>
      </p:sp>
      <p:pic>
        <p:nvPicPr>
          <p:cNvPr id="110" name="Google Shape;110;p18"/>
          <p:cNvPicPr preferRelativeResize="0"/>
          <p:nvPr/>
        </p:nvPicPr>
        <p:blipFill rotWithShape="1">
          <a:blip r:embed="rId2">
            <a:alphaModFix/>
          </a:blip>
          <a:srcRect l="1748" t="89884" r="92249" b="799"/>
          <a:stretch/>
        </p:blipFill>
        <p:spPr>
          <a:xfrm>
            <a:off x="8541020" y="4534162"/>
            <a:ext cx="602981" cy="52262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0"/>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14"/>
        <p:cNvGrpSpPr/>
        <p:nvPr/>
      </p:nvGrpSpPr>
      <p:grpSpPr>
        <a:xfrm>
          <a:off x="0" y="0"/>
          <a:ext cx="0" cy="0"/>
          <a:chOff x="0" y="0"/>
          <a:chExt cx="0" cy="0"/>
        </a:xfrm>
      </p:grpSpPr>
      <p:sp>
        <p:nvSpPr>
          <p:cNvPr id="115" name="Google Shape;115;p21"/>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8710613" y="4886326"/>
            <a:ext cx="866700" cy="951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500" b="1" i="0" u="none" strike="noStrike" cap="none">
                <a:solidFill>
                  <a:schemeClr val="accent2"/>
                </a:solidFill>
                <a:latin typeface="Calibri"/>
                <a:ea typeface="Calibri"/>
                <a:cs typeface="Calibri"/>
                <a:sym typeface="Calibri"/>
              </a:defRPr>
            </a:lvl1pPr>
            <a:lvl2pPr marL="0" marR="0" lvl="1" indent="0" algn="l" rtl="0">
              <a:spcBef>
                <a:spcPts val="0"/>
              </a:spcBef>
              <a:buNone/>
              <a:defRPr sz="500" b="1" i="0" u="none" strike="noStrike" cap="none">
                <a:solidFill>
                  <a:schemeClr val="accent2"/>
                </a:solidFill>
                <a:latin typeface="Calibri"/>
                <a:ea typeface="Calibri"/>
                <a:cs typeface="Calibri"/>
                <a:sym typeface="Calibri"/>
              </a:defRPr>
            </a:lvl2pPr>
            <a:lvl3pPr marL="0" marR="0" lvl="2" indent="0" algn="l" rtl="0">
              <a:spcBef>
                <a:spcPts val="0"/>
              </a:spcBef>
              <a:buNone/>
              <a:defRPr sz="500" b="1" i="0" u="none" strike="noStrike" cap="none">
                <a:solidFill>
                  <a:schemeClr val="accent2"/>
                </a:solidFill>
                <a:latin typeface="Calibri"/>
                <a:ea typeface="Calibri"/>
                <a:cs typeface="Calibri"/>
                <a:sym typeface="Calibri"/>
              </a:defRPr>
            </a:lvl3pPr>
            <a:lvl4pPr marL="0" marR="0" lvl="3" indent="0" algn="l" rtl="0">
              <a:spcBef>
                <a:spcPts val="0"/>
              </a:spcBef>
              <a:buNone/>
              <a:defRPr sz="500" b="1" i="0" u="none" strike="noStrike" cap="none">
                <a:solidFill>
                  <a:schemeClr val="accent2"/>
                </a:solidFill>
                <a:latin typeface="Calibri"/>
                <a:ea typeface="Calibri"/>
                <a:cs typeface="Calibri"/>
                <a:sym typeface="Calibri"/>
              </a:defRPr>
            </a:lvl4pPr>
            <a:lvl5pPr marL="0" marR="0" lvl="4" indent="0" algn="l" rtl="0">
              <a:spcBef>
                <a:spcPts val="0"/>
              </a:spcBef>
              <a:buNone/>
              <a:defRPr sz="500" b="1" i="0" u="none" strike="noStrike" cap="none">
                <a:solidFill>
                  <a:schemeClr val="accent2"/>
                </a:solidFill>
                <a:latin typeface="Calibri"/>
                <a:ea typeface="Calibri"/>
                <a:cs typeface="Calibri"/>
                <a:sym typeface="Calibri"/>
              </a:defRPr>
            </a:lvl5pPr>
            <a:lvl6pPr marL="0" marR="0" lvl="5" indent="0" algn="l" rtl="0">
              <a:spcBef>
                <a:spcPts val="0"/>
              </a:spcBef>
              <a:buNone/>
              <a:defRPr sz="500" b="1" i="0" u="none" strike="noStrike" cap="none">
                <a:solidFill>
                  <a:schemeClr val="accent2"/>
                </a:solidFill>
                <a:latin typeface="Calibri"/>
                <a:ea typeface="Calibri"/>
                <a:cs typeface="Calibri"/>
                <a:sym typeface="Calibri"/>
              </a:defRPr>
            </a:lvl6pPr>
            <a:lvl7pPr marL="0" marR="0" lvl="6" indent="0" algn="l" rtl="0">
              <a:spcBef>
                <a:spcPts val="0"/>
              </a:spcBef>
              <a:buNone/>
              <a:defRPr sz="500" b="1" i="0" u="none" strike="noStrike" cap="none">
                <a:solidFill>
                  <a:schemeClr val="accent2"/>
                </a:solidFill>
                <a:latin typeface="Calibri"/>
                <a:ea typeface="Calibri"/>
                <a:cs typeface="Calibri"/>
                <a:sym typeface="Calibri"/>
              </a:defRPr>
            </a:lvl7pPr>
            <a:lvl8pPr marL="0" marR="0" lvl="7" indent="0" algn="l" rtl="0">
              <a:spcBef>
                <a:spcPts val="0"/>
              </a:spcBef>
              <a:buNone/>
              <a:defRPr sz="500" b="1" i="0" u="none" strike="noStrike" cap="none">
                <a:solidFill>
                  <a:schemeClr val="accent2"/>
                </a:solidFill>
                <a:latin typeface="Calibri"/>
                <a:ea typeface="Calibri"/>
                <a:cs typeface="Calibri"/>
                <a:sym typeface="Calibri"/>
              </a:defRPr>
            </a:lvl8pPr>
            <a:lvl9pPr marL="0" marR="0" lvl="8" indent="0" algn="l" rtl="0">
              <a:spcBef>
                <a:spcPts val="0"/>
              </a:spcBef>
              <a:buNone/>
              <a:defRPr sz="50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3"/>
          <p:cNvPicPr preferRelativeResize="0"/>
          <p:nvPr/>
        </p:nvPicPr>
        <p:blipFill rotWithShape="1">
          <a:blip r:embed="rId2">
            <a:alphaModFix/>
          </a:blip>
          <a:srcRect/>
          <a:stretch/>
        </p:blipFill>
        <p:spPr>
          <a:xfrm>
            <a:off x="0" y="0"/>
            <a:ext cx="2616592" cy="5143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628650" y="273844"/>
            <a:ext cx="7886700" cy="994200"/>
          </a:xfrm>
          <a:prstGeom prst="rect">
            <a:avLst/>
          </a:prstGeom>
          <a:noFill/>
          <a:ln>
            <a:noFill/>
          </a:ln>
        </p:spPr>
        <p:txBody>
          <a:bodyPr spcFirstLastPara="1" wrap="square" lIns="69850" tIns="34925" rIns="69850" bIns="34925" anchor="ctr" anchorCtr="0">
            <a:noAutofit/>
          </a:bodyPr>
          <a:lstStyle>
            <a:lvl1pPr marR="0" lvl="0" algn="l" rtl="0">
              <a:lnSpc>
                <a:spcPct val="90000"/>
              </a:lnSpc>
              <a:spcBef>
                <a:spcPts val="0"/>
              </a:spcBef>
              <a:spcAft>
                <a:spcPts val="0"/>
              </a:spcAft>
              <a:buClr>
                <a:schemeClr val="dk1"/>
              </a:buClr>
              <a:buSzPts val="1400"/>
              <a:buFont typeface="Arial"/>
              <a:buNone/>
              <a:defRPr sz="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9pPr>
          </a:lstStyle>
          <a:p>
            <a:endParaRPr/>
          </a:p>
        </p:txBody>
      </p:sp>
      <p:sp>
        <p:nvSpPr>
          <p:cNvPr id="118" name="Google Shape;118;p22"/>
          <p:cNvSpPr txBox="1">
            <a:spLocks noGrp="1"/>
          </p:cNvSpPr>
          <p:nvPr>
            <p:ph type="dt" idx="10"/>
          </p:nvPr>
        </p:nvSpPr>
        <p:spPr>
          <a:xfrm>
            <a:off x="628650" y="4767263"/>
            <a:ext cx="2057400" cy="273900"/>
          </a:xfrm>
          <a:prstGeom prst="rect">
            <a:avLst/>
          </a:prstGeom>
          <a:noFill/>
          <a:ln>
            <a:noFill/>
          </a:ln>
        </p:spPr>
        <p:txBody>
          <a:bodyPr spcFirstLastPara="1" wrap="square" lIns="69850" tIns="34925" rIns="69850" bIns="34925" anchor="ctr" anchorCtr="0">
            <a:noAutofit/>
          </a:bodyPr>
          <a:lstStyle>
            <a:lvl1pPr marR="0" lvl="0"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9pPr>
          </a:lstStyle>
          <a:p>
            <a:endParaRPr/>
          </a:p>
        </p:txBody>
      </p:sp>
      <p:sp>
        <p:nvSpPr>
          <p:cNvPr id="119" name="Google Shape;119;p22"/>
          <p:cNvSpPr txBox="1">
            <a:spLocks noGrp="1"/>
          </p:cNvSpPr>
          <p:nvPr>
            <p:ph type="ftr" idx="11"/>
          </p:nvPr>
        </p:nvSpPr>
        <p:spPr>
          <a:xfrm>
            <a:off x="3028950" y="4767263"/>
            <a:ext cx="3086100" cy="273900"/>
          </a:xfrm>
          <a:prstGeom prst="rect">
            <a:avLst/>
          </a:prstGeom>
          <a:noFill/>
          <a:ln>
            <a:noFill/>
          </a:ln>
        </p:spPr>
        <p:txBody>
          <a:bodyPr spcFirstLastPara="1" wrap="square" lIns="69850" tIns="34925" rIns="69850" bIns="34925" anchor="ctr" anchorCtr="0">
            <a:noAutofit/>
          </a:bodyPr>
          <a:lstStyle>
            <a:lvl1pPr marR="0" lvl="0" algn="ctr"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600" b="0" i="0" u="none" strike="noStrike" cap="none">
                <a:solidFill>
                  <a:srgbClr val="000000"/>
                </a:solidFill>
                <a:latin typeface="Arial"/>
                <a:ea typeface="Arial"/>
                <a:cs typeface="Arial"/>
                <a:sym typeface="Arial"/>
              </a:defRPr>
            </a:lvl9pPr>
          </a:lstStyle>
          <a:p>
            <a:endParaRPr/>
          </a:p>
        </p:txBody>
      </p:sp>
      <p:sp>
        <p:nvSpPr>
          <p:cNvPr id="120" name="Google Shape;120;p22"/>
          <p:cNvSpPr txBox="1">
            <a:spLocks noGrp="1"/>
          </p:cNvSpPr>
          <p:nvPr>
            <p:ph type="sldNum" idx="12"/>
          </p:nvPr>
        </p:nvSpPr>
        <p:spPr>
          <a:xfrm>
            <a:off x="6457950" y="4767263"/>
            <a:ext cx="2057400" cy="273900"/>
          </a:xfrm>
          <a:prstGeom prst="rect">
            <a:avLst/>
          </a:prstGeom>
          <a:noFill/>
          <a:ln>
            <a:noFill/>
          </a:ln>
        </p:spPr>
        <p:txBody>
          <a:bodyPr spcFirstLastPara="1" wrap="square" lIns="69850" tIns="34925" rIns="69850" bIns="34925"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2"/>
          <p:cNvSpPr txBox="1"/>
          <p:nvPr/>
        </p:nvSpPr>
        <p:spPr>
          <a:xfrm>
            <a:off x="8355598" y="4598681"/>
            <a:ext cx="665400" cy="458100"/>
          </a:xfrm>
          <a:prstGeom prst="rect">
            <a:avLst/>
          </a:prstGeom>
          <a:noFill/>
          <a:ln>
            <a:noFill/>
          </a:ln>
        </p:spPr>
        <p:txBody>
          <a:bodyPr spcFirstLastPara="1" wrap="square" lIns="52375" tIns="52375" rIns="52375" bIns="523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US" sz="600" b="0" i="0" u="none" strike="noStrike" cap="none">
                <a:solidFill>
                  <a:schemeClr val="dk2"/>
                </a:solidFill>
                <a:latin typeface="Arial"/>
                <a:ea typeface="Arial"/>
                <a:cs typeface="Arial"/>
                <a:sym typeface="Arial"/>
              </a:rPr>
              <a:t>‹#›</a:t>
            </a:fld>
            <a:endParaRPr sz="600" b="0" i="0" u="none" strike="noStrike" cap="none">
              <a:solidFill>
                <a:schemeClr val="dk2"/>
              </a:solidFill>
              <a:latin typeface="Arial"/>
              <a:ea typeface="Arial"/>
              <a:cs typeface="Arial"/>
              <a:sym typeface="Arial"/>
            </a:endParaRPr>
          </a:p>
        </p:txBody>
      </p:sp>
      <p:pic>
        <p:nvPicPr>
          <p:cNvPr id="122" name="Google Shape;122;p22"/>
          <p:cNvPicPr preferRelativeResize="0"/>
          <p:nvPr/>
        </p:nvPicPr>
        <p:blipFill rotWithShape="1">
          <a:blip r:embed="rId2">
            <a:alphaModFix/>
          </a:blip>
          <a:srcRect l="1748" t="89884" r="92249" b="799"/>
          <a:stretch/>
        </p:blipFill>
        <p:spPr>
          <a:xfrm>
            <a:off x="8541020" y="4534162"/>
            <a:ext cx="602980" cy="522620"/>
          </a:xfrm>
          <a:prstGeom prst="rect">
            <a:avLst/>
          </a:prstGeom>
          <a:noFill/>
          <a:ln>
            <a:noFill/>
          </a:ln>
        </p:spPr>
      </p:pic>
      <p:pic>
        <p:nvPicPr>
          <p:cNvPr id="123" name="Google Shape;123;p22"/>
          <p:cNvPicPr preferRelativeResize="0"/>
          <p:nvPr/>
        </p:nvPicPr>
        <p:blipFill rotWithShape="1">
          <a:blip r:embed="rId2">
            <a:alphaModFix/>
          </a:blip>
          <a:srcRect l="9485" t="89884" b="799"/>
          <a:stretch/>
        </p:blipFill>
        <p:spPr>
          <a:xfrm>
            <a:off x="-364603" y="4554824"/>
            <a:ext cx="8905624" cy="39352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_TITLE and LOGO">
  <p:cSld name="2_TITLE and LOGO">
    <p:spTree>
      <p:nvGrpSpPr>
        <p:cNvPr id="1" name="Shape 124"/>
        <p:cNvGrpSpPr/>
        <p:nvPr/>
      </p:nvGrpSpPr>
      <p:grpSpPr>
        <a:xfrm>
          <a:off x="0" y="0"/>
          <a:ext cx="0" cy="0"/>
          <a:chOff x="0" y="0"/>
          <a:chExt cx="0" cy="0"/>
        </a:xfrm>
      </p:grpSpPr>
      <p:pic>
        <p:nvPicPr>
          <p:cNvPr id="125" name="Google Shape;125;p23" descr="casel_clear.tif"/>
          <p:cNvPicPr preferRelativeResize="0"/>
          <p:nvPr/>
        </p:nvPicPr>
        <p:blipFill rotWithShape="1">
          <a:blip r:embed="rId2">
            <a:alphaModFix/>
          </a:blip>
          <a:srcRect/>
          <a:stretch/>
        </p:blipFill>
        <p:spPr>
          <a:xfrm>
            <a:off x="215010" y="4615543"/>
            <a:ext cx="324917" cy="318391"/>
          </a:xfrm>
          <a:prstGeom prst="rect">
            <a:avLst/>
          </a:prstGeom>
          <a:noFill/>
          <a:ln>
            <a:noFill/>
          </a:ln>
        </p:spPr>
      </p:pic>
      <p:sp>
        <p:nvSpPr>
          <p:cNvPr id="126" name="Google Shape;126;p23"/>
          <p:cNvSpPr txBox="1">
            <a:spLocks noGrp="1"/>
          </p:cNvSpPr>
          <p:nvPr>
            <p:ph type="title"/>
          </p:nvPr>
        </p:nvSpPr>
        <p:spPr>
          <a:xfrm>
            <a:off x="438150" y="285707"/>
            <a:ext cx="2724300" cy="4500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100"/>
              <a:buFont typeface="Calibri"/>
              <a:buNone/>
              <a:defRPr sz="15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cxnSp>
        <p:nvCxnSpPr>
          <p:cNvPr id="127" name="Google Shape;127;p23"/>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128" name="Google Shape;128;p23"/>
          <p:cNvSpPr txBox="1">
            <a:spLocks noGrp="1"/>
          </p:cNvSpPr>
          <p:nvPr>
            <p:ph type="sldNum" idx="12"/>
          </p:nvPr>
        </p:nvSpPr>
        <p:spPr>
          <a:xfrm>
            <a:off x="8710614" y="4886325"/>
            <a:ext cx="866700" cy="951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00"/>
              <a:buFont typeface="Arial"/>
              <a:buNone/>
              <a:defRPr sz="400" b="1" i="0" u="none" strike="noStrike" cap="none">
                <a:solidFill>
                  <a:srgbClr val="C0C0C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EFAULT SLIDE">
  <p:cSld name="DEFAULT SLIDE">
    <p:spTree>
      <p:nvGrpSpPr>
        <p:cNvPr id="1" name="Shape 129"/>
        <p:cNvGrpSpPr/>
        <p:nvPr/>
      </p:nvGrpSpPr>
      <p:grpSpPr>
        <a:xfrm>
          <a:off x="0" y="0"/>
          <a:ext cx="0" cy="0"/>
          <a:chOff x="0" y="0"/>
          <a:chExt cx="0" cy="0"/>
        </a:xfrm>
      </p:grpSpPr>
      <p:pic>
        <p:nvPicPr>
          <p:cNvPr id="130" name="Google Shape;130;p24" descr="casel_clear.tif"/>
          <p:cNvPicPr preferRelativeResize="0"/>
          <p:nvPr/>
        </p:nvPicPr>
        <p:blipFill rotWithShape="1">
          <a:blip r:embed="rId2">
            <a:alphaModFix/>
          </a:blip>
          <a:srcRect/>
          <a:stretch/>
        </p:blipFill>
        <p:spPr>
          <a:xfrm>
            <a:off x="419100" y="4600575"/>
            <a:ext cx="384739" cy="299241"/>
          </a:xfrm>
          <a:prstGeom prst="rect">
            <a:avLst/>
          </a:prstGeom>
          <a:noFill/>
          <a:ln>
            <a:noFill/>
          </a:ln>
        </p:spPr>
      </p:pic>
      <p:cxnSp>
        <p:nvCxnSpPr>
          <p:cNvPr id="131" name="Google Shape;131;p24"/>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132" name="Google Shape;132;p24"/>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Roboto"/>
              <a:buNone/>
              <a:defRPr sz="17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33" name="Google Shape;133;p24"/>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xfrm>
            <a:off x="8710614" y="4886326"/>
            <a:ext cx="866700" cy="951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400"/>
              <a:buFont typeface="Arial"/>
              <a:buNone/>
              <a:defRPr sz="400" b="1"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6" name="Google Shape;136;p25"/>
          <p:cNvPicPr preferRelativeResize="0"/>
          <p:nvPr/>
        </p:nvPicPr>
        <p:blipFill rotWithShape="1">
          <a:blip r:embed="rId2">
            <a:alphaModFix/>
          </a:blip>
          <a:srcRect/>
          <a:stretch/>
        </p:blipFill>
        <p:spPr>
          <a:xfrm>
            <a:off x="1" y="0"/>
            <a:ext cx="2616592" cy="51435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137"/>
        <p:cNvGrpSpPr/>
        <p:nvPr/>
      </p:nvGrpSpPr>
      <p:grpSpPr>
        <a:xfrm>
          <a:off x="0" y="0"/>
          <a:ext cx="0" cy="0"/>
          <a:chOff x="0" y="0"/>
          <a:chExt cx="0" cy="0"/>
        </a:xfrm>
      </p:grpSpPr>
      <p:cxnSp>
        <p:nvCxnSpPr>
          <p:cNvPr id="138" name="Google Shape;138;p26"/>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pic>
        <p:nvPicPr>
          <p:cNvPr id="139" name="Google Shape;139;p26" descr="casel_clear.tif"/>
          <p:cNvPicPr preferRelativeResize="0"/>
          <p:nvPr/>
        </p:nvPicPr>
        <p:blipFill rotWithShape="1">
          <a:blip r:embed="rId2">
            <a:alphaModFix/>
          </a:blip>
          <a:srcRect/>
          <a:stretch/>
        </p:blipFill>
        <p:spPr>
          <a:xfrm>
            <a:off x="304800" y="4600575"/>
            <a:ext cx="384969" cy="299442"/>
          </a:xfrm>
          <a:prstGeom prst="rect">
            <a:avLst/>
          </a:prstGeom>
          <a:noFill/>
          <a:ln>
            <a:noFill/>
          </a:ln>
        </p:spPr>
      </p:pic>
      <p:sp>
        <p:nvSpPr>
          <p:cNvPr id="140" name="Google Shape;140;p26"/>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Calibri"/>
              <a:buNone/>
              <a:defRPr sz="1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41" name="Google Shape;141;p26"/>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600"/>
              <a:buFont typeface="Arial"/>
              <a:buNone/>
              <a:defRPr sz="6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2" name="Google Shape;142;p26"/>
          <p:cNvSpPr txBox="1">
            <a:spLocks noGrp="1"/>
          </p:cNvSpPr>
          <p:nvPr>
            <p:ph type="body" idx="1"/>
          </p:nvPr>
        </p:nvSpPr>
        <p:spPr>
          <a:xfrm>
            <a:off x="352425" y="1200150"/>
            <a:ext cx="5934000" cy="1714500"/>
          </a:xfrm>
          <a:prstGeom prst="rect">
            <a:avLst/>
          </a:prstGeom>
          <a:noFill/>
          <a:ln>
            <a:noFill/>
          </a:ln>
        </p:spPr>
        <p:txBody>
          <a:bodyPr spcFirstLastPara="1" wrap="square" lIns="93125" tIns="46550" rIns="93125" bIns="46550" anchor="t" anchorCtr="0">
            <a:noAutofit/>
          </a:bodyPr>
          <a:lstStyle>
            <a:lvl1pPr marL="457200" marR="0" lvl="0" indent="-590550" algn="l" rtl="0">
              <a:lnSpc>
                <a:spcPct val="90000"/>
              </a:lnSpc>
              <a:spcBef>
                <a:spcPts val="800"/>
              </a:spcBef>
              <a:spcAft>
                <a:spcPts val="0"/>
              </a:spcAft>
              <a:buClr>
                <a:schemeClr val="dk1"/>
              </a:buClr>
              <a:buSzPts val="5700"/>
              <a:buFont typeface="Arial"/>
              <a:buChar char="•"/>
              <a:defRPr sz="2200" b="0" i="0" u="none" strike="noStrike" cap="none">
                <a:solidFill>
                  <a:schemeClr val="dk1"/>
                </a:solidFill>
                <a:latin typeface="Calibri"/>
                <a:ea typeface="Calibri"/>
                <a:cs typeface="Calibri"/>
                <a:sym typeface="Calibri"/>
              </a:defRPr>
            </a:lvl1pPr>
            <a:lvl2pPr marL="914400" marR="0" lvl="1" indent="-539750" algn="l" rtl="0">
              <a:lnSpc>
                <a:spcPct val="90000"/>
              </a:lnSpc>
              <a:spcBef>
                <a:spcPts val="400"/>
              </a:spcBef>
              <a:spcAft>
                <a:spcPts val="0"/>
              </a:spcAft>
              <a:buClr>
                <a:schemeClr val="dk1"/>
              </a:buClr>
              <a:buSzPts val="4900"/>
              <a:buFont typeface="Arial"/>
              <a:buChar char="•"/>
              <a:defRPr sz="1800" b="0" i="0" u="none" strike="noStrike" cap="none">
                <a:solidFill>
                  <a:schemeClr val="dk1"/>
                </a:solidFill>
                <a:latin typeface="Calibri"/>
                <a:ea typeface="Calibri"/>
                <a:cs typeface="Calibri"/>
                <a:sym typeface="Calibri"/>
              </a:defRPr>
            </a:lvl2pPr>
            <a:lvl3pPr marL="1371600" marR="0" lvl="2" indent="-488950" algn="l" rtl="0">
              <a:lnSpc>
                <a:spcPct val="90000"/>
              </a:lnSpc>
              <a:spcBef>
                <a:spcPts val="400"/>
              </a:spcBef>
              <a:spcAft>
                <a:spcPts val="0"/>
              </a:spcAft>
              <a:buClr>
                <a:schemeClr val="dk1"/>
              </a:buClr>
              <a:buSzPts val="4100"/>
              <a:buFont typeface="Arial"/>
              <a:buChar char="•"/>
              <a:defRPr sz="1500" b="0" i="0" u="none" strike="noStrike" cap="none">
                <a:solidFill>
                  <a:schemeClr val="dk1"/>
                </a:solidFill>
                <a:latin typeface="Calibri"/>
                <a:ea typeface="Calibri"/>
                <a:cs typeface="Calibri"/>
                <a:sym typeface="Calibri"/>
              </a:defRPr>
            </a:lvl3pPr>
            <a:lvl4pPr marL="1828800" marR="0" lvl="3"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Calibri"/>
                <a:ea typeface="Calibri"/>
                <a:cs typeface="Calibri"/>
                <a:sym typeface="Calibri"/>
              </a:defRPr>
            </a:lvl4pPr>
            <a:lvl5pPr marL="2286000" marR="0" lvl="4"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Calibri"/>
                <a:ea typeface="Calibri"/>
                <a:cs typeface="Calibri"/>
                <a:sym typeface="Calibri"/>
              </a:defRPr>
            </a:lvl5pPr>
            <a:lvl6pPr marL="2743200" marR="0" lvl="5"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6pPr>
            <a:lvl7pPr marL="3200400" marR="0" lvl="6"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7pPr>
            <a:lvl8pPr marL="3657600" marR="0" lvl="7"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8pPr>
            <a:lvl9pPr marL="4114800" marR="0" lvl="8"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LOGO">
  <p:cSld name="TITLE and LOGO">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Roboto"/>
              <a:buNone/>
              <a:defRPr sz="17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cxnSp>
        <p:nvCxnSpPr>
          <p:cNvPr id="145" name="Google Shape;145;p27"/>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cxnSp>
        <p:nvCxnSpPr>
          <p:cNvPr id="146" name="Google Shape;146;p27"/>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pic>
        <p:nvPicPr>
          <p:cNvPr id="147" name="Google Shape;147;p27" descr="casel_clear.tif"/>
          <p:cNvPicPr preferRelativeResize="0"/>
          <p:nvPr/>
        </p:nvPicPr>
        <p:blipFill rotWithShape="1">
          <a:blip r:embed="rId2">
            <a:alphaModFix/>
          </a:blip>
          <a:srcRect/>
          <a:stretch/>
        </p:blipFill>
        <p:spPr>
          <a:xfrm>
            <a:off x="419100" y="4600575"/>
            <a:ext cx="384739" cy="299241"/>
          </a:xfrm>
          <a:prstGeom prst="rect">
            <a:avLst/>
          </a:prstGeom>
          <a:noFill/>
          <a:ln>
            <a:noFill/>
          </a:ln>
        </p:spPr>
      </p:pic>
      <p:sp>
        <p:nvSpPr>
          <p:cNvPr id="148" name="Google Shape;148;p27"/>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DARK TOP SLIDE">
  <p:cSld name="DARK TOP SLIDE">
    <p:spTree>
      <p:nvGrpSpPr>
        <p:cNvPr id="1" name="Shape 149"/>
        <p:cNvGrpSpPr/>
        <p:nvPr/>
      </p:nvGrpSpPr>
      <p:grpSpPr>
        <a:xfrm>
          <a:off x="0" y="0"/>
          <a:ext cx="0" cy="0"/>
          <a:chOff x="0" y="0"/>
          <a:chExt cx="0" cy="0"/>
        </a:xfrm>
      </p:grpSpPr>
      <p:sp>
        <p:nvSpPr>
          <p:cNvPr id="150" name="Google Shape;150;p28"/>
          <p:cNvSpPr/>
          <p:nvPr/>
        </p:nvSpPr>
        <p:spPr>
          <a:xfrm>
            <a:off x="0" y="0"/>
            <a:ext cx="9144000" cy="2571600"/>
          </a:xfrm>
          <a:prstGeom prst="rect">
            <a:avLst/>
          </a:prstGeom>
          <a:solidFill>
            <a:schemeClr val="dk1"/>
          </a:solidFill>
          <a:ln>
            <a:noFill/>
          </a:ln>
        </p:spPr>
        <p:txBody>
          <a:bodyPr spcFirstLastPara="1" wrap="square" lIns="34925" tIns="17450" rIns="34925" bIns="174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Roboto"/>
              <a:ea typeface="Roboto"/>
              <a:cs typeface="Roboto"/>
              <a:sym typeface="Roboto"/>
            </a:endParaRPr>
          </a:p>
        </p:txBody>
      </p:sp>
      <p:sp>
        <p:nvSpPr>
          <p:cNvPr id="151" name="Google Shape;151;p28"/>
          <p:cNvSpPr txBox="1"/>
          <p:nvPr/>
        </p:nvSpPr>
        <p:spPr>
          <a:xfrm>
            <a:off x="438150" y="4540704"/>
            <a:ext cx="543000" cy="357900"/>
          </a:xfrm>
          <a:prstGeom prst="rect">
            <a:avLst/>
          </a:prstGeom>
          <a:noFill/>
          <a:ln>
            <a:noFill/>
          </a:ln>
        </p:spPr>
        <p:txBody>
          <a:bodyPr spcFirstLastPara="1" wrap="square" lIns="34925" tIns="17450" rIns="34925" bIns="174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2"/>
                </a:solidFill>
                <a:latin typeface="Roboto"/>
                <a:ea typeface="Roboto"/>
                <a:cs typeface="Roboto"/>
                <a:sym typeface="Roboto"/>
              </a:rPr>
              <a:t>your logo</a:t>
            </a:r>
            <a:endParaRPr sz="800" b="1" i="0" u="none" strike="noStrike" cap="none">
              <a:solidFill>
                <a:schemeClr val="accent2"/>
              </a:solidFill>
              <a:latin typeface="Roboto"/>
              <a:ea typeface="Roboto"/>
              <a:cs typeface="Roboto"/>
              <a:sym typeface="Roboto"/>
            </a:endParaRPr>
          </a:p>
        </p:txBody>
      </p:sp>
      <p:sp>
        <p:nvSpPr>
          <p:cNvPr id="152" name="Google Shape;152;p28"/>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lt2"/>
              </a:buClr>
              <a:buSzPts val="4600"/>
              <a:buFont typeface="Roboto"/>
              <a:buNone/>
              <a:defRPr sz="1700" b="1" i="0" u="none" strike="noStrike" cap="none">
                <a:solidFill>
                  <a:schemeClr val="lt2"/>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cxnSp>
        <p:nvCxnSpPr>
          <p:cNvPr id="153" name="Google Shape;153;p28"/>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cxnSp>
        <p:nvCxnSpPr>
          <p:cNvPr id="154" name="Google Shape;154;p28"/>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sp>
        <p:nvSpPr>
          <p:cNvPr id="155" name="Google Shape;155;p28"/>
          <p:cNvSpPr txBox="1">
            <a:spLocks noGrp="1"/>
          </p:cNvSpPr>
          <p:nvPr>
            <p:ph type="sldNum" idx="12"/>
          </p:nvPr>
        </p:nvSpPr>
        <p:spPr>
          <a:xfrm>
            <a:off x="8710613" y="4886325"/>
            <a:ext cx="866700" cy="1155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600"/>
              <a:buFont typeface="Arial"/>
              <a:buNone/>
              <a:defRPr sz="6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DARK MIDDLE">
  <p:cSld name="DARK MIDDLE">
    <p:spTree>
      <p:nvGrpSpPr>
        <p:cNvPr id="1" name="Shape 156"/>
        <p:cNvGrpSpPr/>
        <p:nvPr/>
      </p:nvGrpSpPr>
      <p:grpSpPr>
        <a:xfrm>
          <a:off x="0" y="0"/>
          <a:ext cx="0" cy="0"/>
          <a:chOff x="0" y="0"/>
          <a:chExt cx="0" cy="0"/>
        </a:xfrm>
      </p:grpSpPr>
      <p:sp>
        <p:nvSpPr>
          <p:cNvPr id="157" name="Google Shape;157;p29"/>
          <p:cNvSpPr txBox="1"/>
          <p:nvPr/>
        </p:nvSpPr>
        <p:spPr>
          <a:xfrm>
            <a:off x="438150" y="4540704"/>
            <a:ext cx="543000" cy="357900"/>
          </a:xfrm>
          <a:prstGeom prst="rect">
            <a:avLst/>
          </a:prstGeom>
          <a:noFill/>
          <a:ln>
            <a:noFill/>
          </a:ln>
        </p:spPr>
        <p:txBody>
          <a:bodyPr spcFirstLastPara="1" wrap="square" lIns="34925" tIns="17450" rIns="34925" bIns="174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2"/>
                </a:solidFill>
                <a:latin typeface="Roboto"/>
                <a:ea typeface="Roboto"/>
                <a:cs typeface="Roboto"/>
                <a:sym typeface="Roboto"/>
              </a:rPr>
              <a:t>your logo</a:t>
            </a:r>
            <a:endParaRPr sz="800" b="1" i="0" u="none" strike="noStrike" cap="none">
              <a:solidFill>
                <a:schemeClr val="accent2"/>
              </a:solidFill>
              <a:latin typeface="Roboto"/>
              <a:ea typeface="Roboto"/>
              <a:cs typeface="Roboto"/>
              <a:sym typeface="Roboto"/>
            </a:endParaRPr>
          </a:p>
        </p:txBody>
      </p:sp>
      <p:sp>
        <p:nvSpPr>
          <p:cNvPr id="158" name="Google Shape;158;p29"/>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Roboto"/>
              <a:buNone/>
              <a:defRPr sz="17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59" name="Google Shape;159;p29"/>
          <p:cNvSpPr txBox="1">
            <a:spLocks noGrp="1"/>
          </p:cNvSpPr>
          <p:nvPr>
            <p:ph type="sldNum" idx="12"/>
          </p:nvPr>
        </p:nvSpPr>
        <p:spPr>
          <a:xfrm>
            <a:off x="8458200" y="4536343"/>
            <a:ext cx="866700" cy="3579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
        <p:nvSpPr>
          <p:cNvPr id="160" name="Google Shape;160;p29"/>
          <p:cNvSpPr/>
          <p:nvPr/>
        </p:nvSpPr>
        <p:spPr>
          <a:xfrm>
            <a:off x="0" y="1200150"/>
            <a:ext cx="9144000" cy="2743200"/>
          </a:xfrm>
          <a:prstGeom prst="rect">
            <a:avLst/>
          </a:prstGeom>
          <a:solidFill>
            <a:schemeClr val="dk1"/>
          </a:solidFill>
          <a:ln>
            <a:noFill/>
          </a:ln>
        </p:spPr>
        <p:txBody>
          <a:bodyPr spcFirstLastPara="1" wrap="square" lIns="34925" tIns="17450" rIns="34925" bIns="174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Roboto"/>
              <a:ea typeface="Roboto"/>
              <a:cs typeface="Roboto"/>
              <a:sym typeface="Roboto"/>
            </a:endParaRPr>
          </a:p>
        </p:txBody>
      </p:sp>
      <p:cxnSp>
        <p:nvCxnSpPr>
          <p:cNvPr id="161" name="Google Shape;161;p29"/>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162" name="Google Shape;162;p29"/>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cxnSp>
        <p:nvCxnSpPr>
          <p:cNvPr id="163" name="Google Shape;163;p29"/>
          <p:cNvCxnSpPr/>
          <p:nvPr/>
        </p:nvCxnSpPr>
        <p:spPr>
          <a:xfrm>
            <a:off x="8372475" y="4593492"/>
            <a:ext cx="0" cy="277800"/>
          </a:xfrm>
          <a:prstGeom prst="straightConnector1">
            <a:avLst/>
          </a:prstGeom>
          <a:noFill/>
          <a:ln w="63500" cap="flat" cmpd="sng">
            <a:solidFill>
              <a:srgbClr val="0078C0"/>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DARK BOTTOM SLIDE">
  <p:cSld name="DARK BOTTOM SLIDE">
    <p:spTree>
      <p:nvGrpSpPr>
        <p:cNvPr id="1" name="Shape 164"/>
        <p:cNvGrpSpPr/>
        <p:nvPr/>
      </p:nvGrpSpPr>
      <p:grpSpPr>
        <a:xfrm>
          <a:off x="0" y="0"/>
          <a:ext cx="0" cy="0"/>
          <a:chOff x="0" y="0"/>
          <a:chExt cx="0" cy="0"/>
        </a:xfrm>
      </p:grpSpPr>
      <p:sp>
        <p:nvSpPr>
          <p:cNvPr id="165" name="Google Shape;165;p30"/>
          <p:cNvSpPr/>
          <p:nvPr/>
        </p:nvSpPr>
        <p:spPr>
          <a:xfrm>
            <a:off x="0" y="2571750"/>
            <a:ext cx="9144000" cy="2571600"/>
          </a:xfrm>
          <a:prstGeom prst="rect">
            <a:avLst/>
          </a:prstGeom>
          <a:solidFill>
            <a:schemeClr val="dk1"/>
          </a:solidFill>
          <a:ln>
            <a:noFill/>
          </a:ln>
        </p:spPr>
        <p:txBody>
          <a:bodyPr spcFirstLastPara="1" wrap="square" lIns="34925" tIns="17450" rIns="34925" bIns="174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Roboto"/>
              <a:ea typeface="Roboto"/>
              <a:cs typeface="Roboto"/>
              <a:sym typeface="Roboto"/>
            </a:endParaRPr>
          </a:p>
        </p:txBody>
      </p:sp>
      <p:sp>
        <p:nvSpPr>
          <p:cNvPr id="166" name="Google Shape;166;p30"/>
          <p:cNvSpPr txBox="1"/>
          <p:nvPr/>
        </p:nvSpPr>
        <p:spPr>
          <a:xfrm>
            <a:off x="438150" y="4540704"/>
            <a:ext cx="543000" cy="357900"/>
          </a:xfrm>
          <a:prstGeom prst="rect">
            <a:avLst/>
          </a:prstGeom>
          <a:noFill/>
          <a:ln>
            <a:noFill/>
          </a:ln>
        </p:spPr>
        <p:txBody>
          <a:bodyPr spcFirstLastPara="1" wrap="square" lIns="34925" tIns="17450" rIns="34925" bIns="174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Roboto"/>
                <a:ea typeface="Roboto"/>
                <a:cs typeface="Roboto"/>
                <a:sym typeface="Roboto"/>
              </a:rPr>
              <a:t>your logo</a:t>
            </a:r>
            <a:endParaRPr sz="800" b="1" i="0" u="none" strike="noStrike" cap="none">
              <a:solidFill>
                <a:schemeClr val="lt1"/>
              </a:solidFill>
              <a:latin typeface="Roboto"/>
              <a:ea typeface="Roboto"/>
              <a:cs typeface="Roboto"/>
              <a:sym typeface="Roboto"/>
            </a:endParaRPr>
          </a:p>
        </p:txBody>
      </p:sp>
      <p:sp>
        <p:nvSpPr>
          <p:cNvPr id="167" name="Google Shape;167;p30"/>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Roboto"/>
              <a:buNone/>
              <a:defRPr sz="17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68" name="Google Shape;168;p30"/>
          <p:cNvSpPr txBox="1">
            <a:spLocks noGrp="1"/>
          </p:cNvSpPr>
          <p:nvPr>
            <p:ph type="sldNum" idx="12"/>
          </p:nvPr>
        </p:nvSpPr>
        <p:spPr>
          <a:xfrm>
            <a:off x="8458200" y="4536343"/>
            <a:ext cx="866700" cy="3579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lt1"/>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cxnSp>
        <p:nvCxnSpPr>
          <p:cNvPr id="169" name="Google Shape;169;p30"/>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170" name="Google Shape;170;p30"/>
          <p:cNvCxnSpPr/>
          <p:nvPr/>
        </p:nvCxnSpPr>
        <p:spPr>
          <a:xfrm>
            <a:off x="352425" y="4593492"/>
            <a:ext cx="0" cy="277800"/>
          </a:xfrm>
          <a:prstGeom prst="straightConnector1">
            <a:avLst/>
          </a:prstGeom>
          <a:noFill/>
          <a:ln w="63500" cap="flat" cmpd="sng">
            <a:solidFill>
              <a:schemeClr val="accent1"/>
            </a:solidFill>
            <a:prstDash val="solid"/>
            <a:miter lim="800000"/>
            <a:headEnd type="none" w="sm" len="sm"/>
            <a:tailEnd type="none" w="sm" len="sm"/>
          </a:ln>
        </p:spPr>
      </p:cxnSp>
      <p:cxnSp>
        <p:nvCxnSpPr>
          <p:cNvPr id="171" name="Google Shape;171;p30"/>
          <p:cNvCxnSpPr/>
          <p:nvPr/>
        </p:nvCxnSpPr>
        <p:spPr>
          <a:xfrm>
            <a:off x="8372475" y="4593492"/>
            <a:ext cx="0" cy="27780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IMG-SLIDE OPT-6">
  <p:cSld name="IMG-SLIDE OPT-6">
    <p:spTree>
      <p:nvGrpSpPr>
        <p:cNvPr id="1" name="Shape 172"/>
        <p:cNvGrpSpPr/>
        <p:nvPr/>
      </p:nvGrpSpPr>
      <p:grpSpPr>
        <a:xfrm>
          <a:off x="0" y="0"/>
          <a:ext cx="0" cy="0"/>
          <a:chOff x="0" y="0"/>
          <a:chExt cx="0" cy="0"/>
        </a:xfrm>
      </p:grpSpPr>
      <p:sp>
        <p:nvSpPr>
          <p:cNvPr id="173" name="Google Shape;173;p31"/>
          <p:cNvSpPr txBox="1"/>
          <p:nvPr/>
        </p:nvSpPr>
        <p:spPr>
          <a:xfrm>
            <a:off x="438150" y="4540704"/>
            <a:ext cx="543000" cy="357900"/>
          </a:xfrm>
          <a:prstGeom prst="rect">
            <a:avLst/>
          </a:prstGeom>
          <a:noFill/>
          <a:ln>
            <a:noFill/>
          </a:ln>
        </p:spPr>
        <p:txBody>
          <a:bodyPr spcFirstLastPara="1" wrap="square" lIns="34925" tIns="17450" rIns="34925" bIns="1745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accent2"/>
                </a:solidFill>
                <a:latin typeface="Roboto"/>
                <a:ea typeface="Roboto"/>
                <a:cs typeface="Roboto"/>
                <a:sym typeface="Roboto"/>
              </a:rPr>
              <a:t>your logo</a:t>
            </a:r>
            <a:endParaRPr sz="800" b="1" i="0" u="none" strike="noStrike" cap="none">
              <a:solidFill>
                <a:schemeClr val="accent2"/>
              </a:solidFill>
              <a:latin typeface="Roboto"/>
              <a:ea typeface="Roboto"/>
              <a:cs typeface="Roboto"/>
              <a:sym typeface="Roboto"/>
            </a:endParaRPr>
          </a:p>
        </p:txBody>
      </p:sp>
      <p:sp>
        <p:nvSpPr>
          <p:cNvPr id="174" name="Google Shape;174;p31"/>
          <p:cNvSpPr txBox="1">
            <a:spLocks noGrp="1"/>
          </p:cNvSpPr>
          <p:nvPr>
            <p:ph type="title"/>
          </p:nvPr>
        </p:nvSpPr>
        <p:spPr>
          <a:xfrm>
            <a:off x="438150" y="285705"/>
            <a:ext cx="2724300" cy="5022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0"/>
              </a:spcBef>
              <a:spcAft>
                <a:spcPts val="0"/>
              </a:spcAft>
              <a:buClr>
                <a:schemeClr val="dk1"/>
              </a:buClr>
              <a:buSzPts val="4600"/>
              <a:buFont typeface="Roboto"/>
              <a:buNone/>
              <a:defRPr sz="1700" b="1"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75" name="Google Shape;175;p31"/>
          <p:cNvSpPr txBox="1">
            <a:spLocks noGrp="1"/>
          </p:cNvSpPr>
          <p:nvPr>
            <p:ph type="sldNum" idx="12"/>
          </p:nvPr>
        </p:nvSpPr>
        <p:spPr>
          <a:xfrm>
            <a:off x="8458200" y="4536343"/>
            <a:ext cx="866700" cy="3579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accent2"/>
                </a:solidFill>
                <a:latin typeface="Roboto"/>
                <a:ea typeface="Roboto"/>
                <a:cs typeface="Roboto"/>
                <a:sym typeface="Roboto"/>
              </a:defRPr>
            </a:lvl9pPr>
          </a:lstStyle>
          <a:p>
            <a:pPr marL="0" lvl="0" indent="0" algn="l" rtl="0">
              <a:spcBef>
                <a:spcPts val="0"/>
              </a:spcBef>
              <a:spcAft>
                <a:spcPts val="0"/>
              </a:spcAft>
              <a:buNone/>
            </a:pPr>
            <a:r>
              <a:rPr lang="en-US"/>
              <a:t>page</a:t>
            </a:r>
            <a:endParaRPr sz="600" b="0">
              <a:solidFill>
                <a:srgbClr val="000000"/>
              </a:solidFill>
              <a:latin typeface="Arial"/>
              <a:ea typeface="Arial"/>
              <a:cs typeface="Arial"/>
              <a:sym typeface="Arial"/>
            </a:endParaRPr>
          </a:p>
          <a:p>
            <a:pPr marL="0" lvl="0" indent="0" algn="l" rtl="0">
              <a:spcBef>
                <a:spcPts val="0"/>
              </a:spcBef>
              <a:spcAft>
                <a:spcPts val="0"/>
              </a:spcAft>
              <a:buNone/>
            </a:pPr>
            <a:r>
              <a:rPr lang="en-US"/>
              <a:t>0</a:t>
            </a:r>
            <a:fld id="{00000000-1234-1234-1234-123412341234}" type="slidenum">
              <a:rPr lang="en-US"/>
              <a:t>‹#›</a:t>
            </a:fld>
            <a:endParaRPr/>
          </a:p>
        </p:txBody>
      </p:sp>
      <p:sp>
        <p:nvSpPr>
          <p:cNvPr id="176" name="Google Shape;176;p31"/>
          <p:cNvSpPr>
            <a:spLocks noGrp="1"/>
          </p:cNvSpPr>
          <p:nvPr>
            <p:ph type="pic" idx="2"/>
          </p:nvPr>
        </p:nvSpPr>
        <p:spPr>
          <a:xfrm>
            <a:off x="0" y="1543050"/>
            <a:ext cx="9144000" cy="2057400"/>
          </a:xfrm>
          <a:prstGeom prst="rect">
            <a:avLst/>
          </a:prstGeom>
          <a:noFill/>
          <a:ln>
            <a:noFill/>
          </a:ln>
        </p:spPr>
        <p:txBody>
          <a:bodyPr spcFirstLastPara="1" wrap="square" lIns="93125" tIns="46550" rIns="93125" bIns="46550" anchor="t" anchorCtr="0">
            <a:noAutofit/>
          </a:bodyPr>
          <a:lstStyle>
            <a:lvl1pPr marR="0" lvl="0" algn="l" rtl="0">
              <a:lnSpc>
                <a:spcPct val="90000"/>
              </a:lnSpc>
              <a:spcBef>
                <a:spcPts val="800"/>
              </a:spcBef>
              <a:spcAft>
                <a:spcPts val="0"/>
              </a:spcAft>
              <a:buClr>
                <a:schemeClr val="dk1"/>
              </a:buClr>
              <a:buSzPts val="5700"/>
              <a:buFont typeface="Arial"/>
              <a:buChar char="•"/>
              <a:defRPr sz="2200" b="0" i="0" u="none" strike="noStrike" cap="none">
                <a:solidFill>
                  <a:schemeClr val="dk1"/>
                </a:solidFill>
                <a:latin typeface="Roboto"/>
                <a:ea typeface="Roboto"/>
                <a:cs typeface="Roboto"/>
                <a:sym typeface="Roboto"/>
              </a:defRPr>
            </a:lvl1pPr>
            <a:lvl2pPr marR="0" lvl="1" algn="l" rtl="0">
              <a:lnSpc>
                <a:spcPct val="90000"/>
              </a:lnSpc>
              <a:spcBef>
                <a:spcPts val="400"/>
              </a:spcBef>
              <a:spcAft>
                <a:spcPts val="0"/>
              </a:spcAft>
              <a:buClr>
                <a:schemeClr val="dk1"/>
              </a:buClr>
              <a:buSzPts val="4900"/>
              <a:buFont typeface="Arial"/>
              <a:buChar char="•"/>
              <a:defRPr sz="1800" b="0" i="0" u="none" strike="noStrike" cap="none">
                <a:solidFill>
                  <a:schemeClr val="dk1"/>
                </a:solidFill>
                <a:latin typeface="Roboto"/>
                <a:ea typeface="Roboto"/>
                <a:cs typeface="Roboto"/>
                <a:sym typeface="Roboto"/>
              </a:defRPr>
            </a:lvl2pPr>
            <a:lvl3pPr marR="0" lvl="2" algn="l" rtl="0">
              <a:lnSpc>
                <a:spcPct val="90000"/>
              </a:lnSpc>
              <a:spcBef>
                <a:spcPts val="400"/>
              </a:spcBef>
              <a:spcAft>
                <a:spcPts val="0"/>
              </a:spcAft>
              <a:buClr>
                <a:schemeClr val="dk1"/>
              </a:buClr>
              <a:buSzPts val="4100"/>
              <a:buFont typeface="Arial"/>
              <a:buChar char="•"/>
              <a:defRPr sz="1500" b="0" i="0" u="none" strike="noStrike" cap="none">
                <a:solidFill>
                  <a:schemeClr val="dk1"/>
                </a:solidFill>
                <a:latin typeface="Roboto"/>
                <a:ea typeface="Roboto"/>
                <a:cs typeface="Roboto"/>
                <a:sym typeface="Roboto"/>
              </a:defRPr>
            </a:lvl3pPr>
            <a:lvl4pPr marR="0" lvl="3"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4pPr>
            <a:lvl5pPr marR="0" lvl="4"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5pPr>
            <a:lvl6pPr marR="0" lvl="5"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6pPr>
            <a:lvl7pPr marR="0" lvl="6"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7pPr>
            <a:lvl8pPr marR="0" lvl="7"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8pPr>
            <a:lvl9pPr marR="0" lvl="8"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9pPr>
          </a:lstStyle>
          <a:p>
            <a:endParaRPr/>
          </a:p>
        </p:txBody>
      </p:sp>
      <p:cxnSp>
        <p:nvCxnSpPr>
          <p:cNvPr id="177" name="Google Shape;177;p31"/>
          <p:cNvCxnSpPr/>
          <p:nvPr/>
        </p:nvCxnSpPr>
        <p:spPr>
          <a:xfrm>
            <a:off x="352425" y="342900"/>
            <a:ext cx="0" cy="387600"/>
          </a:xfrm>
          <a:prstGeom prst="straightConnector1">
            <a:avLst/>
          </a:prstGeom>
          <a:noFill/>
          <a:ln w="63500" cap="flat" cmpd="sng">
            <a:solidFill>
              <a:schemeClr val="accent1"/>
            </a:solidFill>
            <a:prstDash val="solid"/>
            <a:miter lim="800000"/>
            <a:headEnd type="none" w="sm" len="sm"/>
            <a:tailEnd type="none" w="sm" len="sm"/>
          </a:ln>
        </p:spPr>
      </p:cxnSp>
      <p:cxnSp>
        <p:nvCxnSpPr>
          <p:cNvPr id="178" name="Google Shape;178;p31"/>
          <p:cNvCxnSpPr/>
          <p:nvPr/>
        </p:nvCxnSpPr>
        <p:spPr>
          <a:xfrm>
            <a:off x="352425" y="4593492"/>
            <a:ext cx="0" cy="277800"/>
          </a:xfrm>
          <a:prstGeom prst="straightConnector1">
            <a:avLst/>
          </a:prstGeom>
          <a:noFill/>
          <a:ln w="63500" cap="flat" cmpd="sng">
            <a:solidFill>
              <a:schemeClr val="accent1"/>
            </a:solidFill>
            <a:prstDash val="solid"/>
            <a:miter lim="800000"/>
            <a:headEnd type="none" w="sm" len="sm"/>
            <a:tailEnd type="none" w="sm" len="sm"/>
          </a:ln>
        </p:spPr>
      </p:cxnSp>
      <p:cxnSp>
        <p:nvCxnSpPr>
          <p:cNvPr id="179" name="Google Shape;179;p31"/>
          <p:cNvCxnSpPr/>
          <p:nvPr/>
        </p:nvCxnSpPr>
        <p:spPr>
          <a:xfrm>
            <a:off x="8372475" y="4593492"/>
            <a:ext cx="0" cy="277800"/>
          </a:xfrm>
          <a:prstGeom prst="straightConnector1">
            <a:avLst/>
          </a:prstGeom>
          <a:noFill/>
          <a:ln w="63500" cap="flat" cmpd="sng">
            <a:solidFill>
              <a:schemeClr val="accen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EFAULT SLIDE">
  <p:cSld name="DEFAULT SLIDE">
    <p:spTree>
      <p:nvGrpSpPr>
        <p:cNvPr id="1" name="Shape 15"/>
        <p:cNvGrpSpPr/>
        <p:nvPr/>
      </p:nvGrpSpPr>
      <p:grpSpPr>
        <a:xfrm>
          <a:off x="0" y="0"/>
          <a:ext cx="0" cy="0"/>
          <a:chOff x="0" y="0"/>
          <a:chExt cx="0" cy="0"/>
        </a:xfrm>
      </p:grpSpPr>
      <p:pic>
        <p:nvPicPr>
          <p:cNvPr id="16" name="Google Shape;16;p4" descr="casel_clear.tif"/>
          <p:cNvPicPr preferRelativeResize="0"/>
          <p:nvPr/>
        </p:nvPicPr>
        <p:blipFill rotWithShape="1">
          <a:blip r:embed="rId2">
            <a:alphaModFix/>
          </a:blip>
          <a:srcRect/>
          <a:stretch/>
        </p:blipFill>
        <p:spPr>
          <a:xfrm>
            <a:off x="419100" y="4600575"/>
            <a:ext cx="384739" cy="299242"/>
          </a:xfrm>
          <a:prstGeom prst="rect">
            <a:avLst/>
          </a:prstGeom>
          <a:noFill/>
          <a:ln>
            <a:noFill/>
          </a:ln>
        </p:spPr>
      </p:pic>
      <p:cxnSp>
        <p:nvCxnSpPr>
          <p:cNvPr id="17" name="Google Shape;17;p4"/>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18" name="Google Shape;18;p4"/>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1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19" name="Google Shape;19;p4"/>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a:solidFill>
                  <a:schemeClr val="accent2"/>
                </a:solidFill>
                <a:latin typeface="Roboto"/>
                <a:ea typeface="Roboto"/>
                <a:cs typeface="Roboto"/>
                <a:sym typeface="Roboto"/>
              </a:defRPr>
            </a:lvl1pPr>
            <a:lvl2pPr marL="0" marR="0" lvl="1" indent="0" algn="l" rtl="0">
              <a:spcBef>
                <a:spcPts val="0"/>
              </a:spcBef>
              <a:buNone/>
              <a:defRPr sz="600" b="1">
                <a:solidFill>
                  <a:schemeClr val="accent2"/>
                </a:solidFill>
                <a:latin typeface="Roboto"/>
                <a:ea typeface="Roboto"/>
                <a:cs typeface="Roboto"/>
                <a:sym typeface="Roboto"/>
              </a:defRPr>
            </a:lvl2pPr>
            <a:lvl3pPr marL="0" marR="0" lvl="2" indent="0" algn="l" rtl="0">
              <a:spcBef>
                <a:spcPts val="0"/>
              </a:spcBef>
              <a:buNone/>
              <a:defRPr sz="600" b="1">
                <a:solidFill>
                  <a:schemeClr val="accent2"/>
                </a:solidFill>
                <a:latin typeface="Roboto"/>
                <a:ea typeface="Roboto"/>
                <a:cs typeface="Roboto"/>
                <a:sym typeface="Roboto"/>
              </a:defRPr>
            </a:lvl3pPr>
            <a:lvl4pPr marL="0" marR="0" lvl="3" indent="0" algn="l" rtl="0">
              <a:spcBef>
                <a:spcPts val="0"/>
              </a:spcBef>
              <a:buNone/>
              <a:defRPr sz="600" b="1">
                <a:solidFill>
                  <a:schemeClr val="accent2"/>
                </a:solidFill>
                <a:latin typeface="Roboto"/>
                <a:ea typeface="Roboto"/>
                <a:cs typeface="Roboto"/>
                <a:sym typeface="Roboto"/>
              </a:defRPr>
            </a:lvl4pPr>
            <a:lvl5pPr marL="0" marR="0" lvl="4" indent="0" algn="l" rtl="0">
              <a:spcBef>
                <a:spcPts val="0"/>
              </a:spcBef>
              <a:buNone/>
              <a:defRPr sz="600" b="1">
                <a:solidFill>
                  <a:schemeClr val="accent2"/>
                </a:solidFill>
                <a:latin typeface="Roboto"/>
                <a:ea typeface="Roboto"/>
                <a:cs typeface="Roboto"/>
                <a:sym typeface="Roboto"/>
              </a:defRPr>
            </a:lvl5pPr>
            <a:lvl6pPr marL="0" marR="0" lvl="5" indent="0" algn="l" rtl="0">
              <a:spcBef>
                <a:spcPts val="0"/>
              </a:spcBef>
              <a:buNone/>
              <a:defRPr sz="600" b="1">
                <a:solidFill>
                  <a:schemeClr val="accent2"/>
                </a:solidFill>
                <a:latin typeface="Roboto"/>
                <a:ea typeface="Roboto"/>
                <a:cs typeface="Roboto"/>
                <a:sym typeface="Roboto"/>
              </a:defRPr>
            </a:lvl6pPr>
            <a:lvl7pPr marL="0" marR="0" lvl="6" indent="0" algn="l" rtl="0">
              <a:spcBef>
                <a:spcPts val="0"/>
              </a:spcBef>
              <a:buNone/>
              <a:defRPr sz="600" b="1">
                <a:solidFill>
                  <a:schemeClr val="accent2"/>
                </a:solidFill>
                <a:latin typeface="Roboto"/>
                <a:ea typeface="Roboto"/>
                <a:cs typeface="Roboto"/>
                <a:sym typeface="Roboto"/>
              </a:defRPr>
            </a:lvl7pPr>
            <a:lvl8pPr marL="0" marR="0" lvl="7" indent="0" algn="l" rtl="0">
              <a:spcBef>
                <a:spcPts val="0"/>
              </a:spcBef>
              <a:buNone/>
              <a:defRPr sz="600" b="1">
                <a:solidFill>
                  <a:schemeClr val="accent2"/>
                </a:solidFill>
                <a:latin typeface="Roboto"/>
                <a:ea typeface="Roboto"/>
                <a:cs typeface="Roboto"/>
                <a:sym typeface="Roboto"/>
              </a:defRPr>
            </a:lvl8pPr>
            <a:lvl9pPr marL="0" marR="0" lvl="8" indent="0" algn="l" rtl="0">
              <a:spcBef>
                <a:spcPts val="0"/>
              </a:spcBef>
              <a:buNone/>
              <a:defRPr sz="600" b="1">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80"/>
        <p:cNvGrpSpPr/>
        <p:nvPr/>
      </p:nvGrpSpPr>
      <p:grpSpPr>
        <a:xfrm>
          <a:off x="0" y="0"/>
          <a:ext cx="0" cy="0"/>
          <a:chOff x="0" y="0"/>
          <a:chExt cx="0" cy="0"/>
        </a:xfrm>
      </p:grpSpPr>
      <p:cxnSp>
        <p:nvCxnSpPr>
          <p:cNvPr id="181" name="Google Shape;181;p32"/>
          <p:cNvCxnSpPr/>
          <p:nvPr/>
        </p:nvCxnSpPr>
        <p:spPr>
          <a:xfrm>
            <a:off x="4875926" y="4470"/>
            <a:ext cx="0" cy="801000"/>
          </a:xfrm>
          <a:prstGeom prst="straightConnector1">
            <a:avLst/>
          </a:prstGeom>
          <a:noFill/>
          <a:ln w="47625" cap="flat" cmpd="sng">
            <a:solidFill>
              <a:schemeClr val="lt1"/>
            </a:solidFill>
            <a:prstDash val="solid"/>
            <a:miter lim="800000"/>
            <a:headEnd type="none" w="sm" len="sm"/>
            <a:tailEnd type="none" w="sm" len="sm"/>
          </a:ln>
        </p:spPr>
      </p:cxnSp>
      <p:sp>
        <p:nvSpPr>
          <p:cNvPr id="182" name="Google Shape;182;p32"/>
          <p:cNvSpPr/>
          <p:nvPr/>
        </p:nvSpPr>
        <p:spPr>
          <a:xfrm rot="10800000" flipH="1">
            <a:off x="-9535" y="110766"/>
            <a:ext cx="9148800" cy="55500"/>
          </a:xfrm>
          <a:prstGeom prst="rect">
            <a:avLst/>
          </a:prstGeom>
          <a:solidFill>
            <a:srgbClr val="1560B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chemeClr val="lt1"/>
              </a:buClr>
              <a:buSzPts val="3700"/>
              <a:buFont typeface="Roboto"/>
              <a:buNone/>
            </a:pPr>
            <a:endParaRPr sz="1400" b="0" i="0" u="none" strike="noStrike" cap="none">
              <a:solidFill>
                <a:srgbClr val="FFFFFF"/>
              </a:solidFill>
              <a:latin typeface="Calibri"/>
              <a:ea typeface="Calibri"/>
              <a:cs typeface="Calibri"/>
              <a:sym typeface="Calibri"/>
            </a:endParaRPr>
          </a:p>
        </p:txBody>
      </p:sp>
      <p:sp>
        <p:nvSpPr>
          <p:cNvPr id="183" name="Google Shape;183;p32"/>
          <p:cNvSpPr/>
          <p:nvPr/>
        </p:nvSpPr>
        <p:spPr>
          <a:xfrm>
            <a:off x="-4767" y="-1788"/>
            <a:ext cx="9148800" cy="75900"/>
          </a:xfrm>
          <a:prstGeom prst="rect">
            <a:avLst/>
          </a:prstGeom>
          <a:solidFill>
            <a:srgbClr val="1560B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chemeClr val="lt1"/>
              </a:buClr>
              <a:buSzPts val="3700"/>
              <a:buFont typeface="Roboto"/>
              <a:buNone/>
            </a:pPr>
            <a:endParaRPr sz="1400" b="0" i="0" u="none" strike="noStrike" cap="none">
              <a:solidFill>
                <a:srgbClr val="FFFFFF"/>
              </a:solidFill>
              <a:latin typeface="Calibri"/>
              <a:ea typeface="Calibri"/>
              <a:cs typeface="Calibri"/>
              <a:sym typeface="Calibri"/>
            </a:endParaRPr>
          </a:p>
        </p:txBody>
      </p:sp>
      <p:sp>
        <p:nvSpPr>
          <p:cNvPr id="184" name="Google Shape;184;p32"/>
          <p:cNvSpPr/>
          <p:nvPr/>
        </p:nvSpPr>
        <p:spPr>
          <a:xfrm>
            <a:off x="-4768" y="-1788"/>
            <a:ext cx="2980800" cy="768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chemeClr val="lt1"/>
              </a:buClr>
              <a:buSzPts val="3700"/>
              <a:buFont typeface="Roboto"/>
              <a:buNone/>
            </a:pPr>
            <a:endParaRPr sz="1400" b="0" i="0" u="none" strike="noStrike" cap="none">
              <a:solidFill>
                <a:srgbClr val="FFFFFF"/>
              </a:solidFill>
              <a:latin typeface="Calibri"/>
              <a:ea typeface="Calibri"/>
              <a:cs typeface="Calibri"/>
              <a:sym typeface="Calibri"/>
            </a:endParaRPr>
          </a:p>
        </p:txBody>
      </p:sp>
      <p:sp>
        <p:nvSpPr>
          <p:cNvPr id="185" name="Google Shape;185;p32"/>
          <p:cNvSpPr/>
          <p:nvPr/>
        </p:nvSpPr>
        <p:spPr>
          <a:xfrm>
            <a:off x="3778218" y="-1788"/>
            <a:ext cx="547200" cy="75900"/>
          </a:xfrm>
          <a:prstGeom prst="rect">
            <a:avLst/>
          </a:prstGeom>
          <a:solidFill>
            <a:srgbClr val="362D9A"/>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chemeClr val="lt1"/>
              </a:buClr>
              <a:buSzPts val="3700"/>
              <a:buFont typeface="Roboto"/>
              <a:buNone/>
            </a:pPr>
            <a:endParaRPr sz="1400" b="0" i="0" u="none" strike="noStrike" cap="none">
              <a:solidFill>
                <a:srgbClr val="FFFFFF"/>
              </a:solidFill>
              <a:latin typeface="Calibri"/>
              <a:ea typeface="Calibri"/>
              <a:cs typeface="Calibri"/>
              <a:sym typeface="Calibri"/>
            </a:endParaRPr>
          </a:p>
        </p:txBody>
      </p:sp>
      <p:sp>
        <p:nvSpPr>
          <p:cNvPr id="186" name="Google Shape;186;p32"/>
          <p:cNvSpPr/>
          <p:nvPr/>
        </p:nvSpPr>
        <p:spPr>
          <a:xfrm>
            <a:off x="4189411" y="-1788"/>
            <a:ext cx="2368200" cy="75900"/>
          </a:xfrm>
          <a:prstGeom prst="rect">
            <a:avLst/>
          </a:prstGeom>
          <a:solidFill>
            <a:srgbClr val="91BFE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chemeClr val="lt1"/>
              </a:buClr>
              <a:buSzPts val="3700"/>
              <a:buFont typeface="Roboto"/>
              <a:buNone/>
            </a:pPr>
            <a:endParaRPr sz="1400" b="0" i="0" u="none" strike="noStrike" cap="none">
              <a:solidFill>
                <a:srgbClr val="FFFFFF"/>
              </a:solidFill>
              <a:latin typeface="Calibri"/>
              <a:ea typeface="Calibri"/>
              <a:cs typeface="Calibri"/>
              <a:sym typeface="Calibri"/>
            </a:endParaRPr>
          </a:p>
        </p:txBody>
      </p:sp>
      <p:pic>
        <p:nvPicPr>
          <p:cNvPr id="187" name="Google Shape;187;p32"/>
          <p:cNvPicPr preferRelativeResize="0"/>
          <p:nvPr/>
        </p:nvPicPr>
        <p:blipFill rotWithShape="1">
          <a:blip r:embed="rId2">
            <a:alphaModFix/>
          </a:blip>
          <a:srcRect l="-1118"/>
          <a:stretch/>
        </p:blipFill>
        <p:spPr>
          <a:xfrm>
            <a:off x="8451527" y="4633977"/>
            <a:ext cx="434435" cy="429966"/>
          </a:xfrm>
          <a:prstGeom prst="rect">
            <a:avLst/>
          </a:prstGeom>
          <a:noFill/>
          <a:ln>
            <a:noFill/>
          </a:ln>
        </p:spPr>
      </p:pic>
      <p:sp>
        <p:nvSpPr>
          <p:cNvPr id="188" name="Google Shape;188;p32"/>
          <p:cNvSpPr txBox="1">
            <a:spLocks noGrp="1"/>
          </p:cNvSpPr>
          <p:nvPr>
            <p:ph type="title"/>
          </p:nvPr>
        </p:nvSpPr>
        <p:spPr>
          <a:xfrm>
            <a:off x="92593" y="211096"/>
            <a:ext cx="7887900" cy="425700"/>
          </a:xfrm>
          <a:prstGeom prst="rect">
            <a:avLst/>
          </a:prstGeom>
          <a:noFill/>
          <a:ln>
            <a:noFill/>
          </a:ln>
        </p:spPr>
        <p:txBody>
          <a:bodyPr spcFirstLastPara="1" wrap="square" lIns="69900" tIns="34925" rIns="69900" bIns="34925" anchor="t" anchorCtr="0">
            <a:noAutofit/>
          </a:bodyPr>
          <a:lstStyle>
            <a:lvl1pPr marR="0" lvl="0" algn="l" rtl="0">
              <a:lnSpc>
                <a:spcPct val="90000"/>
              </a:lnSpc>
              <a:spcBef>
                <a:spcPts val="0"/>
              </a:spcBef>
              <a:spcAft>
                <a:spcPts val="0"/>
              </a:spcAft>
              <a:buClr>
                <a:srgbClr val="0070C0"/>
              </a:buClr>
              <a:buSzPts val="7300"/>
              <a:buFont typeface="Arial Narrow"/>
              <a:buNone/>
              <a:defRPr sz="2800" b="0" i="0" u="none" strike="noStrike" cap="none">
                <a:solidFill>
                  <a:srgbClr val="0070C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89" name="Google Shape;189;p32"/>
          <p:cNvSpPr txBox="1">
            <a:spLocks noGrp="1"/>
          </p:cNvSpPr>
          <p:nvPr>
            <p:ph type="body" idx="1"/>
          </p:nvPr>
        </p:nvSpPr>
        <p:spPr>
          <a:xfrm>
            <a:off x="92592" y="862447"/>
            <a:ext cx="8574000" cy="2179800"/>
          </a:xfrm>
          <a:prstGeom prst="rect">
            <a:avLst/>
          </a:prstGeom>
          <a:noFill/>
          <a:ln>
            <a:noFill/>
          </a:ln>
        </p:spPr>
        <p:txBody>
          <a:bodyPr spcFirstLastPara="1" wrap="square" lIns="93125" tIns="46550" rIns="93125" bIns="46550" anchor="t" anchorCtr="0">
            <a:noAutofit/>
          </a:bodyPr>
          <a:lstStyle>
            <a:lvl1pPr marL="457200" marR="0" lvl="0" indent="-590550" algn="l" rtl="0">
              <a:lnSpc>
                <a:spcPct val="90000"/>
              </a:lnSpc>
              <a:spcBef>
                <a:spcPts val="800"/>
              </a:spcBef>
              <a:spcAft>
                <a:spcPts val="0"/>
              </a:spcAft>
              <a:buClr>
                <a:schemeClr val="dk1"/>
              </a:buClr>
              <a:buSzPts val="5700"/>
              <a:buFont typeface="Arial"/>
              <a:buChar char="•"/>
              <a:defRPr sz="2200" b="0" i="0" u="none" strike="noStrike" cap="none">
                <a:solidFill>
                  <a:schemeClr val="dk1"/>
                </a:solidFill>
                <a:latin typeface="Roboto Condensed"/>
                <a:ea typeface="Roboto Condensed"/>
                <a:cs typeface="Roboto Condensed"/>
                <a:sym typeface="Roboto Condensed"/>
              </a:defRPr>
            </a:lvl1pPr>
            <a:lvl2pPr marL="914400" marR="0" lvl="1" indent="-590550" algn="l" rtl="0">
              <a:lnSpc>
                <a:spcPct val="90000"/>
              </a:lnSpc>
              <a:spcBef>
                <a:spcPts val="400"/>
              </a:spcBef>
              <a:spcAft>
                <a:spcPts val="0"/>
              </a:spcAft>
              <a:buClr>
                <a:schemeClr val="dk1"/>
              </a:buClr>
              <a:buSzPts val="5700"/>
              <a:buFont typeface="Arial"/>
              <a:buChar char="•"/>
              <a:defRPr sz="2200" b="0" i="0" u="none" strike="noStrike" cap="none">
                <a:solidFill>
                  <a:schemeClr val="dk1"/>
                </a:solidFill>
                <a:latin typeface="Roboto Condensed"/>
                <a:ea typeface="Roboto Condensed"/>
                <a:cs typeface="Roboto Condensed"/>
                <a:sym typeface="Roboto Condensed"/>
              </a:defRPr>
            </a:lvl2pPr>
            <a:lvl3pPr marL="1371600" marR="0" lvl="2" indent="-590550" algn="l" rtl="0">
              <a:lnSpc>
                <a:spcPct val="90000"/>
              </a:lnSpc>
              <a:spcBef>
                <a:spcPts val="400"/>
              </a:spcBef>
              <a:spcAft>
                <a:spcPts val="0"/>
              </a:spcAft>
              <a:buClr>
                <a:schemeClr val="dk1"/>
              </a:buClr>
              <a:buSzPts val="5700"/>
              <a:buFont typeface="Arial"/>
              <a:buChar char="•"/>
              <a:defRPr sz="2200" b="0" i="0" u="none" strike="noStrike" cap="none">
                <a:solidFill>
                  <a:schemeClr val="dk1"/>
                </a:solidFill>
                <a:latin typeface="Roboto Condensed"/>
                <a:ea typeface="Roboto Condensed"/>
                <a:cs typeface="Roboto Condensed"/>
                <a:sym typeface="Roboto Condensed"/>
              </a:defRPr>
            </a:lvl3pPr>
            <a:lvl4pPr marL="1828800" marR="0" lvl="3" indent="-590550" algn="l" rtl="0">
              <a:lnSpc>
                <a:spcPct val="90000"/>
              </a:lnSpc>
              <a:spcBef>
                <a:spcPts val="400"/>
              </a:spcBef>
              <a:spcAft>
                <a:spcPts val="0"/>
              </a:spcAft>
              <a:buClr>
                <a:schemeClr val="dk1"/>
              </a:buClr>
              <a:buSzPts val="5700"/>
              <a:buFont typeface="Arial"/>
              <a:buChar char="•"/>
              <a:defRPr sz="2200" b="0" i="0" u="none" strike="noStrike" cap="none">
                <a:solidFill>
                  <a:schemeClr val="dk1"/>
                </a:solidFill>
                <a:latin typeface="Roboto Condensed"/>
                <a:ea typeface="Roboto Condensed"/>
                <a:cs typeface="Roboto Condensed"/>
                <a:sym typeface="Roboto Condensed"/>
              </a:defRPr>
            </a:lvl4pPr>
            <a:lvl5pPr marL="2286000" marR="0" lvl="4" indent="-590550" algn="l" rtl="0">
              <a:lnSpc>
                <a:spcPct val="90000"/>
              </a:lnSpc>
              <a:spcBef>
                <a:spcPts val="400"/>
              </a:spcBef>
              <a:spcAft>
                <a:spcPts val="0"/>
              </a:spcAft>
              <a:buClr>
                <a:schemeClr val="dk1"/>
              </a:buClr>
              <a:buSzPts val="5700"/>
              <a:buFont typeface="Arial"/>
              <a:buChar char="•"/>
              <a:defRPr sz="2200" b="0" i="0" u="none" strike="noStrike" cap="none">
                <a:solidFill>
                  <a:schemeClr val="dk1"/>
                </a:solidFill>
                <a:latin typeface="Roboto Condensed"/>
                <a:ea typeface="Roboto Condensed"/>
                <a:cs typeface="Roboto Condensed"/>
                <a:sym typeface="Roboto Condensed"/>
              </a:defRPr>
            </a:lvl5pPr>
            <a:lvl6pPr marL="2743200" marR="0" lvl="5"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6pPr>
            <a:lvl7pPr marL="3200400" marR="0" lvl="6"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7pPr>
            <a:lvl8pPr marL="3657600" marR="0" lvl="7"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8pPr>
            <a:lvl9pPr marL="4114800" marR="0" lvl="8"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190"/>
        <p:cNvGrpSpPr/>
        <p:nvPr/>
      </p:nvGrpSpPr>
      <p:grpSpPr>
        <a:xfrm>
          <a:off x="0" y="0"/>
          <a:ext cx="0" cy="0"/>
          <a:chOff x="0" y="0"/>
          <a:chExt cx="0" cy="0"/>
        </a:xfrm>
      </p:grpSpPr>
      <p:sp>
        <p:nvSpPr>
          <p:cNvPr id="191" name="Google Shape;191;p33"/>
          <p:cNvSpPr/>
          <p:nvPr/>
        </p:nvSpPr>
        <p:spPr>
          <a:xfrm>
            <a:off x="0" y="0"/>
            <a:ext cx="9144000" cy="988500"/>
          </a:xfrm>
          <a:prstGeom prst="rect">
            <a:avLst/>
          </a:prstGeom>
          <a:solidFill>
            <a:srgbClr val="DEEEF4"/>
          </a:solidFill>
          <a:ln>
            <a:noFill/>
          </a:ln>
        </p:spPr>
        <p:txBody>
          <a:bodyPr spcFirstLastPara="1" wrap="square" lIns="69825" tIns="34925" rIns="69825" bIns="34925" anchor="ctr" anchorCtr="0">
            <a:noAutofit/>
          </a:bodyPr>
          <a:lstStyle/>
          <a:p>
            <a:pPr marL="0" marR="0" lvl="0" indent="0" algn="ctr" rtl="0">
              <a:lnSpc>
                <a:spcPct val="100000"/>
              </a:lnSpc>
              <a:spcBef>
                <a:spcPts val="0"/>
              </a:spcBef>
              <a:spcAft>
                <a:spcPts val="0"/>
              </a:spcAft>
              <a:buClr>
                <a:schemeClr val="lt1"/>
              </a:buClr>
              <a:buSzPts val="2800"/>
              <a:buFont typeface="Roboto"/>
              <a:buNone/>
            </a:pPr>
            <a:endParaRPr sz="1100" b="0" i="0" u="none" strike="noStrike" cap="none">
              <a:solidFill>
                <a:srgbClr val="FFFFFF"/>
              </a:solidFill>
              <a:latin typeface="Calibri"/>
              <a:ea typeface="Calibri"/>
              <a:cs typeface="Calibri"/>
              <a:sym typeface="Calibri"/>
            </a:endParaRPr>
          </a:p>
        </p:txBody>
      </p:sp>
      <p:sp>
        <p:nvSpPr>
          <p:cNvPr id="192" name="Google Shape;192;p33"/>
          <p:cNvSpPr txBox="1">
            <a:spLocks noGrp="1"/>
          </p:cNvSpPr>
          <p:nvPr>
            <p:ph type="title"/>
          </p:nvPr>
        </p:nvSpPr>
        <p:spPr>
          <a:xfrm>
            <a:off x="295836" y="2"/>
            <a:ext cx="8552400" cy="988500"/>
          </a:xfrm>
          <a:prstGeom prst="rect">
            <a:avLst/>
          </a:prstGeom>
          <a:noFill/>
          <a:ln>
            <a:noFill/>
          </a:ln>
        </p:spPr>
        <p:txBody>
          <a:bodyPr spcFirstLastPara="1" wrap="square" lIns="124025" tIns="992350" rIns="124025" bIns="62000" anchor="b" anchorCtr="0">
            <a:noAutofit/>
          </a:bodyPr>
          <a:lstStyle>
            <a:lvl1pPr marR="0" lvl="0" algn="l" rtl="0">
              <a:lnSpc>
                <a:spcPct val="90000"/>
              </a:lnSpc>
              <a:spcBef>
                <a:spcPts val="0"/>
              </a:spcBef>
              <a:spcAft>
                <a:spcPts val="0"/>
              </a:spcAft>
              <a:buClr>
                <a:srgbClr val="0070C0"/>
              </a:buClr>
              <a:buSzPts val="7300"/>
              <a:buFont typeface="Arial Narrow"/>
              <a:buNone/>
              <a:defRPr sz="2800" b="0" i="0" u="none" strike="noStrike" cap="none">
                <a:solidFill>
                  <a:srgbClr val="0070C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193" name="Google Shape;193;p33"/>
          <p:cNvSpPr txBox="1">
            <a:spLocks noGrp="1"/>
          </p:cNvSpPr>
          <p:nvPr>
            <p:ph type="body" idx="1"/>
          </p:nvPr>
        </p:nvSpPr>
        <p:spPr>
          <a:xfrm>
            <a:off x="295836" y="1095935"/>
            <a:ext cx="8552400" cy="3261000"/>
          </a:xfrm>
          <a:prstGeom prst="rect">
            <a:avLst/>
          </a:prstGeom>
          <a:noFill/>
          <a:ln>
            <a:noFill/>
          </a:ln>
        </p:spPr>
        <p:txBody>
          <a:bodyPr spcFirstLastPara="1" wrap="square" lIns="124025" tIns="62000" rIns="124025" bIns="62000" anchor="t" anchorCtr="0">
            <a:noAutofit/>
          </a:bodyPr>
          <a:lstStyle>
            <a:lvl1pPr marL="457200" marR="0" lvl="0" indent="-590550" algn="l" rtl="0">
              <a:lnSpc>
                <a:spcPct val="90000"/>
              </a:lnSpc>
              <a:spcBef>
                <a:spcPts val="800"/>
              </a:spcBef>
              <a:spcAft>
                <a:spcPts val="0"/>
              </a:spcAft>
              <a:buClr>
                <a:srgbClr val="0070C0"/>
              </a:buClr>
              <a:buSzPts val="5700"/>
              <a:buFont typeface="Arial"/>
              <a:buChar char="•"/>
              <a:defRPr sz="2200" b="0" i="0" u="none" strike="noStrike" cap="none">
                <a:solidFill>
                  <a:schemeClr val="dk1"/>
                </a:solidFill>
                <a:latin typeface="Roboto"/>
                <a:ea typeface="Roboto"/>
                <a:cs typeface="Roboto"/>
                <a:sym typeface="Roboto"/>
              </a:defRPr>
            </a:lvl1pPr>
            <a:lvl2pPr marL="914400" marR="0" lvl="1" indent="-590550" algn="l" rtl="0">
              <a:lnSpc>
                <a:spcPct val="90000"/>
              </a:lnSpc>
              <a:spcBef>
                <a:spcPts val="400"/>
              </a:spcBef>
              <a:spcAft>
                <a:spcPts val="0"/>
              </a:spcAft>
              <a:buClr>
                <a:srgbClr val="D02800"/>
              </a:buClr>
              <a:buSzPts val="5700"/>
              <a:buFont typeface="Arial"/>
              <a:buChar char="•"/>
              <a:defRPr sz="2200" b="0" i="0" u="none" strike="noStrike" cap="none">
                <a:solidFill>
                  <a:schemeClr val="dk1"/>
                </a:solidFill>
                <a:latin typeface="Roboto"/>
                <a:ea typeface="Roboto"/>
                <a:cs typeface="Roboto"/>
                <a:sym typeface="Roboto"/>
              </a:defRPr>
            </a:lvl2pPr>
            <a:lvl3pPr marL="1371600" marR="0" lvl="2" indent="-590550" algn="l" rtl="0">
              <a:lnSpc>
                <a:spcPct val="90000"/>
              </a:lnSpc>
              <a:spcBef>
                <a:spcPts val="400"/>
              </a:spcBef>
              <a:spcAft>
                <a:spcPts val="0"/>
              </a:spcAft>
              <a:buClr>
                <a:srgbClr val="959200"/>
              </a:buClr>
              <a:buSzPts val="5700"/>
              <a:buFont typeface="Arial"/>
              <a:buChar char="•"/>
              <a:defRPr sz="2200" b="0" i="0" u="none" strike="noStrike" cap="none">
                <a:solidFill>
                  <a:schemeClr val="dk1"/>
                </a:solidFill>
                <a:latin typeface="Roboto"/>
                <a:ea typeface="Roboto"/>
                <a:cs typeface="Roboto"/>
                <a:sym typeface="Roboto"/>
              </a:defRPr>
            </a:lvl3pPr>
            <a:lvl4pPr marL="1828800" marR="0" lvl="3"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4pPr>
            <a:lvl5pPr marL="2286000" marR="0" lvl="4"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5pPr>
            <a:lvl6pPr marL="2743200" marR="0" lvl="5"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6pPr>
            <a:lvl7pPr marL="3200400" marR="0" lvl="6"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7pPr>
            <a:lvl8pPr marL="3657600" marR="0" lvl="7"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8pPr>
            <a:lvl9pPr marL="4114800" marR="0" lvl="8" indent="-463550" algn="l" rtl="0">
              <a:lnSpc>
                <a:spcPct val="90000"/>
              </a:lnSpc>
              <a:spcBef>
                <a:spcPts val="400"/>
              </a:spcBef>
              <a:spcAft>
                <a:spcPts val="0"/>
              </a:spcAft>
              <a:buClr>
                <a:schemeClr val="dk1"/>
              </a:buClr>
              <a:buSzPts val="3700"/>
              <a:buFont typeface="Arial"/>
              <a:buChar char="•"/>
              <a:defRPr sz="1400" b="0" i="0" u="none" strike="noStrike" cap="none">
                <a:solidFill>
                  <a:schemeClr val="dk1"/>
                </a:solidFill>
                <a:latin typeface="Roboto"/>
                <a:ea typeface="Roboto"/>
                <a:cs typeface="Roboto"/>
                <a:sym typeface="Roboto"/>
              </a:defRPr>
            </a:lvl9pPr>
          </a:lstStyle>
          <a:p>
            <a:endParaRPr/>
          </a:p>
        </p:txBody>
      </p:sp>
      <p:sp>
        <p:nvSpPr>
          <p:cNvPr id="194" name="Google Shape;194;p33"/>
          <p:cNvSpPr txBox="1">
            <a:spLocks noGrp="1"/>
          </p:cNvSpPr>
          <p:nvPr>
            <p:ph type="sldNum" idx="12"/>
          </p:nvPr>
        </p:nvSpPr>
        <p:spPr>
          <a:xfrm>
            <a:off x="8640618" y="4816785"/>
            <a:ext cx="457200" cy="326700"/>
          </a:xfrm>
          <a:prstGeom prst="rect">
            <a:avLst/>
          </a:prstGeom>
          <a:noFill/>
          <a:ln>
            <a:noFill/>
          </a:ln>
        </p:spPr>
        <p:txBody>
          <a:bodyPr spcFirstLastPara="1" wrap="square" lIns="93125" tIns="46550" rIns="93125" bIns="46550" anchor="t"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rgbClr val="6F636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195" name="Google Shape;195;p33"/>
          <p:cNvSpPr txBox="1">
            <a:spLocks noGrp="1"/>
          </p:cNvSpPr>
          <p:nvPr>
            <p:ph type="ftr" idx="11"/>
          </p:nvPr>
        </p:nvSpPr>
        <p:spPr>
          <a:xfrm>
            <a:off x="935544" y="4816784"/>
            <a:ext cx="7551000" cy="326700"/>
          </a:xfrm>
          <a:prstGeom prst="rect">
            <a:avLst/>
          </a:prstGeom>
          <a:noFill/>
          <a:ln>
            <a:noFill/>
          </a:ln>
        </p:spPr>
        <p:txBody>
          <a:bodyPr spcFirstLastPara="1" wrap="square" lIns="93125" tIns="46550" rIns="93125" bIns="4655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a:ea typeface="Roboto"/>
                <a:cs typeface="Roboto"/>
                <a:sym typeface="Roboto"/>
              </a:defRPr>
            </a:lvl9pPr>
          </a:lstStyle>
          <a:p>
            <a:endParaRPr/>
          </a:p>
        </p:txBody>
      </p:sp>
      <p:cxnSp>
        <p:nvCxnSpPr>
          <p:cNvPr id="196" name="Google Shape;196;p33"/>
          <p:cNvCxnSpPr/>
          <p:nvPr/>
        </p:nvCxnSpPr>
        <p:spPr>
          <a:xfrm>
            <a:off x="0" y="4471138"/>
            <a:ext cx="9144000" cy="6600"/>
          </a:xfrm>
          <a:prstGeom prst="straightConnector1">
            <a:avLst/>
          </a:prstGeom>
          <a:noFill/>
          <a:ln w="28575" cap="flat" cmpd="sng">
            <a:solidFill>
              <a:srgbClr val="9191AA"/>
            </a:solidFill>
            <a:prstDash val="solid"/>
            <a:miter lim="800000"/>
            <a:headEnd type="none" w="sm" len="sm"/>
            <a:tailEnd type="none" w="sm" len="sm"/>
          </a:ln>
        </p:spPr>
      </p:cxnSp>
      <p:pic>
        <p:nvPicPr>
          <p:cNvPr id="197" name="Google Shape;197;p33" descr="casel_clear.tif"/>
          <p:cNvPicPr preferRelativeResize="0"/>
          <p:nvPr/>
        </p:nvPicPr>
        <p:blipFill rotWithShape="1">
          <a:blip r:embed="rId2">
            <a:alphaModFix/>
          </a:blip>
          <a:srcRect/>
          <a:stretch/>
        </p:blipFill>
        <p:spPr>
          <a:xfrm>
            <a:off x="155015" y="4575924"/>
            <a:ext cx="476250" cy="476250"/>
          </a:xfrm>
          <a:prstGeom prst="rect">
            <a:avLst/>
          </a:prstGeom>
          <a:noFill/>
          <a:ln>
            <a:noFill/>
          </a:ln>
        </p:spPr>
      </p:pic>
      <p:sp>
        <p:nvSpPr>
          <p:cNvPr id="198" name="Google Shape;198;p33"/>
          <p:cNvSpPr txBox="1"/>
          <p:nvPr/>
        </p:nvSpPr>
        <p:spPr>
          <a:xfrm>
            <a:off x="3071953" y="4644715"/>
            <a:ext cx="5414400" cy="207900"/>
          </a:xfrm>
          <a:prstGeom prst="rect">
            <a:avLst/>
          </a:prstGeom>
          <a:noFill/>
          <a:ln>
            <a:noFill/>
          </a:ln>
        </p:spPr>
        <p:txBody>
          <a:bodyPr spcFirstLastPara="1" wrap="square" lIns="69825" tIns="34925" rIns="69825" bIns="34925" anchor="t" anchorCtr="0">
            <a:noAutofit/>
          </a:bodyPr>
          <a:lstStyle/>
          <a:p>
            <a:pPr marL="0" marR="0" lvl="0" indent="0" algn="r" rtl="0">
              <a:lnSpc>
                <a:spcPct val="100000"/>
              </a:lnSpc>
              <a:spcBef>
                <a:spcPts val="0"/>
              </a:spcBef>
              <a:spcAft>
                <a:spcPts val="0"/>
              </a:spcAft>
              <a:buClr>
                <a:srgbClr val="6F6366"/>
              </a:buClr>
              <a:buSzPts val="2400"/>
              <a:buFont typeface="Calibri"/>
              <a:buNone/>
            </a:pPr>
            <a:r>
              <a:rPr lang="en-US" sz="900" b="0" i="0" u="none" strike="noStrike" cap="none">
                <a:solidFill>
                  <a:srgbClr val="6F6366"/>
                </a:solidFill>
                <a:latin typeface="Calibri"/>
                <a:ea typeface="Calibri"/>
                <a:cs typeface="Calibri"/>
                <a:sym typeface="Calibri"/>
              </a:rPr>
              <a:t>COLLABORATIVE FOR ACADEMIC, SOCIAL, AND EMOTIONAL LEARNING</a:t>
            </a:r>
            <a:endParaRPr sz="200" b="0" i="0" u="none" strike="noStrike" cap="none">
              <a:solidFill>
                <a:srgbClr val="000000"/>
              </a:solidFill>
              <a:latin typeface="Arial"/>
              <a:ea typeface="Arial"/>
              <a:cs typeface="Arial"/>
              <a:sym typeface="Arial"/>
            </a:endParaRPr>
          </a:p>
        </p:txBody>
      </p:sp>
      <p:cxnSp>
        <p:nvCxnSpPr>
          <p:cNvPr id="199" name="Google Shape;199;p33"/>
          <p:cNvCxnSpPr/>
          <p:nvPr/>
        </p:nvCxnSpPr>
        <p:spPr>
          <a:xfrm rot="10800000">
            <a:off x="935443" y="4816784"/>
            <a:ext cx="7455900" cy="0"/>
          </a:xfrm>
          <a:prstGeom prst="straightConnector1">
            <a:avLst/>
          </a:prstGeom>
          <a:noFill/>
          <a:ln w="9525" cap="flat" cmpd="sng">
            <a:solidFill>
              <a:srgbClr val="3535AB"/>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0"/>
        <p:cNvGrpSpPr/>
        <p:nvPr/>
      </p:nvGrpSpPr>
      <p:grpSpPr>
        <a:xfrm>
          <a:off x="0" y="0"/>
          <a:ext cx="0" cy="0"/>
          <a:chOff x="0" y="0"/>
          <a:chExt cx="0" cy="0"/>
        </a:xfrm>
      </p:grpSpPr>
      <p:cxnSp>
        <p:nvCxnSpPr>
          <p:cNvPr id="201" name="Google Shape;201;p34"/>
          <p:cNvCxnSpPr/>
          <p:nvPr/>
        </p:nvCxnSpPr>
        <p:spPr>
          <a:xfrm>
            <a:off x="4875926" y="4470"/>
            <a:ext cx="0" cy="801000"/>
          </a:xfrm>
          <a:prstGeom prst="straightConnector1">
            <a:avLst/>
          </a:prstGeom>
          <a:noFill/>
          <a:ln w="47625" cap="flat" cmpd="sng">
            <a:solidFill>
              <a:schemeClr val="lt1"/>
            </a:solidFill>
            <a:prstDash val="solid"/>
            <a:miter lim="800000"/>
            <a:headEnd type="none" w="sm" len="sm"/>
            <a:tailEnd type="none" w="sm" len="sm"/>
          </a:ln>
        </p:spPr>
      </p:cxnSp>
      <p:sp>
        <p:nvSpPr>
          <p:cNvPr id="202" name="Google Shape;202;p34"/>
          <p:cNvSpPr/>
          <p:nvPr/>
        </p:nvSpPr>
        <p:spPr>
          <a:xfrm rot="10800000" flipH="1">
            <a:off x="-9535" y="110766"/>
            <a:ext cx="9148800" cy="55500"/>
          </a:xfrm>
          <a:prstGeom prst="rect">
            <a:avLst/>
          </a:prstGeom>
          <a:solidFill>
            <a:srgbClr val="1560B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Roboto"/>
              <a:ea typeface="Roboto"/>
              <a:cs typeface="Roboto"/>
              <a:sym typeface="Roboto"/>
            </a:endParaRPr>
          </a:p>
        </p:txBody>
      </p:sp>
      <p:sp>
        <p:nvSpPr>
          <p:cNvPr id="203" name="Google Shape;203;p34"/>
          <p:cNvSpPr/>
          <p:nvPr/>
        </p:nvSpPr>
        <p:spPr>
          <a:xfrm>
            <a:off x="-4767" y="-1788"/>
            <a:ext cx="9148800" cy="75900"/>
          </a:xfrm>
          <a:prstGeom prst="rect">
            <a:avLst/>
          </a:prstGeom>
          <a:solidFill>
            <a:srgbClr val="1560B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Roboto"/>
              <a:ea typeface="Roboto"/>
              <a:cs typeface="Roboto"/>
              <a:sym typeface="Roboto"/>
            </a:endParaRPr>
          </a:p>
        </p:txBody>
      </p:sp>
      <p:sp>
        <p:nvSpPr>
          <p:cNvPr id="204" name="Google Shape;204;p34"/>
          <p:cNvSpPr/>
          <p:nvPr/>
        </p:nvSpPr>
        <p:spPr>
          <a:xfrm>
            <a:off x="-4768" y="-1788"/>
            <a:ext cx="2980800" cy="76800"/>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Roboto"/>
              <a:ea typeface="Roboto"/>
              <a:cs typeface="Roboto"/>
              <a:sym typeface="Roboto"/>
            </a:endParaRPr>
          </a:p>
        </p:txBody>
      </p:sp>
      <p:sp>
        <p:nvSpPr>
          <p:cNvPr id="205" name="Google Shape;205;p34"/>
          <p:cNvSpPr/>
          <p:nvPr/>
        </p:nvSpPr>
        <p:spPr>
          <a:xfrm>
            <a:off x="3778218" y="-1788"/>
            <a:ext cx="547200" cy="75900"/>
          </a:xfrm>
          <a:prstGeom prst="rect">
            <a:avLst/>
          </a:prstGeom>
          <a:solidFill>
            <a:srgbClr val="362D9A"/>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Roboto"/>
              <a:ea typeface="Roboto"/>
              <a:cs typeface="Roboto"/>
              <a:sym typeface="Roboto"/>
            </a:endParaRPr>
          </a:p>
        </p:txBody>
      </p:sp>
      <p:sp>
        <p:nvSpPr>
          <p:cNvPr id="206" name="Google Shape;206;p34"/>
          <p:cNvSpPr/>
          <p:nvPr/>
        </p:nvSpPr>
        <p:spPr>
          <a:xfrm>
            <a:off x="4189411" y="-1788"/>
            <a:ext cx="2368200" cy="75900"/>
          </a:xfrm>
          <a:prstGeom prst="rect">
            <a:avLst/>
          </a:prstGeom>
          <a:solidFill>
            <a:srgbClr val="91BFE2"/>
          </a:solidFill>
          <a:ln>
            <a:noFill/>
          </a:ln>
        </p:spPr>
        <p:txBody>
          <a:bodyPr spcFirstLastPara="1" wrap="square" lIns="52425" tIns="26200" rIns="52425" bIns="262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Roboto"/>
              <a:ea typeface="Roboto"/>
              <a:cs typeface="Roboto"/>
              <a:sym typeface="Roboto"/>
            </a:endParaRPr>
          </a:p>
        </p:txBody>
      </p:sp>
      <p:pic>
        <p:nvPicPr>
          <p:cNvPr id="207" name="Google Shape;207;p34"/>
          <p:cNvPicPr preferRelativeResize="0"/>
          <p:nvPr/>
        </p:nvPicPr>
        <p:blipFill rotWithShape="1">
          <a:blip r:embed="rId2">
            <a:alphaModFix/>
          </a:blip>
          <a:srcRect l="-1118"/>
          <a:stretch/>
        </p:blipFill>
        <p:spPr>
          <a:xfrm>
            <a:off x="8451527" y="4633977"/>
            <a:ext cx="434435" cy="429966"/>
          </a:xfrm>
          <a:prstGeom prst="rect">
            <a:avLst/>
          </a:prstGeom>
          <a:noFill/>
          <a:ln>
            <a:noFill/>
          </a:ln>
        </p:spPr>
      </p:pic>
      <p:sp>
        <p:nvSpPr>
          <p:cNvPr id="208" name="Google Shape;208;p34"/>
          <p:cNvSpPr txBox="1">
            <a:spLocks noGrp="1"/>
          </p:cNvSpPr>
          <p:nvPr>
            <p:ph type="title"/>
          </p:nvPr>
        </p:nvSpPr>
        <p:spPr>
          <a:xfrm>
            <a:off x="92593" y="211096"/>
            <a:ext cx="7887900" cy="425700"/>
          </a:xfrm>
          <a:prstGeom prst="rect">
            <a:avLst/>
          </a:prstGeom>
          <a:noFill/>
          <a:ln>
            <a:noFill/>
          </a:ln>
        </p:spPr>
        <p:txBody>
          <a:bodyPr spcFirstLastPara="1" wrap="square" lIns="69900" tIns="34925" rIns="69900" bIns="34925" anchor="t" anchorCtr="0">
            <a:noAutofit/>
          </a:bodyPr>
          <a:lstStyle>
            <a:lvl1pPr marR="0" lvl="0" algn="l" rtl="0">
              <a:lnSpc>
                <a:spcPct val="90000"/>
              </a:lnSpc>
              <a:spcBef>
                <a:spcPts val="0"/>
              </a:spcBef>
              <a:spcAft>
                <a:spcPts val="0"/>
              </a:spcAft>
              <a:buClr>
                <a:srgbClr val="0070C0"/>
              </a:buClr>
              <a:buSzPts val="9000"/>
              <a:buFont typeface="Arial Narrow"/>
              <a:buNone/>
              <a:defRPr sz="3300" b="0" i="0" u="none" strike="noStrike" cap="none">
                <a:solidFill>
                  <a:srgbClr val="0070C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700" b="0" i="0" u="none" strike="noStrike" cap="none">
                <a:solidFill>
                  <a:srgbClr val="000000"/>
                </a:solidFill>
                <a:latin typeface="Arial"/>
                <a:ea typeface="Arial"/>
                <a:cs typeface="Arial"/>
                <a:sym typeface="Arial"/>
              </a:defRPr>
            </a:lvl9pPr>
          </a:lstStyle>
          <a:p>
            <a:endParaRPr/>
          </a:p>
        </p:txBody>
      </p:sp>
      <p:sp>
        <p:nvSpPr>
          <p:cNvPr id="209" name="Google Shape;209;p34"/>
          <p:cNvSpPr txBox="1"/>
          <p:nvPr/>
        </p:nvSpPr>
        <p:spPr>
          <a:xfrm>
            <a:off x="-4767" y="4848960"/>
            <a:ext cx="1131900" cy="190500"/>
          </a:xfrm>
          <a:prstGeom prst="rect">
            <a:avLst/>
          </a:prstGeom>
          <a:noFill/>
          <a:ln>
            <a:noFill/>
          </a:ln>
        </p:spPr>
        <p:txBody>
          <a:bodyPr spcFirstLastPara="1" wrap="square" lIns="52425" tIns="26200" rIns="52425" bIns="26200" anchor="t"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Roboto"/>
                <a:ea typeface="Roboto"/>
                <a:cs typeface="Roboto"/>
                <a:sym typeface="Roboto"/>
              </a:rPr>
              <a:t>‹#›</a:t>
            </a:fld>
            <a:endParaRPr sz="900" b="0" i="0" u="none" strike="noStrike" cap="none">
              <a:solidFill>
                <a:schemeClr val="dk1"/>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0"/>
        <p:cNvGrpSpPr/>
        <p:nvPr/>
      </p:nvGrpSpPr>
      <p:grpSpPr>
        <a:xfrm>
          <a:off x="0" y="0"/>
          <a:ext cx="0" cy="0"/>
          <a:chOff x="0" y="0"/>
          <a:chExt cx="0" cy="0"/>
        </a:xfrm>
      </p:grpSpPr>
      <p:cxnSp>
        <p:nvCxnSpPr>
          <p:cNvPr id="21" name="Google Shape;21;p5"/>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pic>
        <p:nvPicPr>
          <p:cNvPr id="22" name="Google Shape;22;p5" descr="casel_clear.tif"/>
          <p:cNvPicPr preferRelativeResize="0"/>
          <p:nvPr/>
        </p:nvPicPr>
        <p:blipFill rotWithShape="1">
          <a:blip r:embed="rId2">
            <a:alphaModFix/>
          </a:blip>
          <a:srcRect/>
          <a:stretch/>
        </p:blipFill>
        <p:spPr>
          <a:xfrm>
            <a:off x="304800" y="4600575"/>
            <a:ext cx="384969" cy="299443"/>
          </a:xfrm>
          <a:prstGeom prst="rect">
            <a:avLst/>
          </a:prstGeom>
          <a:noFill/>
          <a:ln>
            <a:noFill/>
          </a:ln>
        </p:spPr>
      </p:pic>
      <p:sp>
        <p:nvSpPr>
          <p:cNvPr id="23" name="Google Shape;23;p5"/>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sp>
        <p:nvSpPr>
          <p:cNvPr id="24" name="Google Shape;24;p5"/>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spcAft>
                <a:spcPts val="0"/>
              </a:spcAft>
              <a:buNone/>
              <a:defRPr sz="600" b="0" i="0">
                <a:solidFill>
                  <a:schemeClr val="accent2"/>
                </a:solidFill>
                <a:latin typeface="Calibri"/>
                <a:ea typeface="Calibri"/>
                <a:cs typeface="Calibri"/>
                <a:sym typeface="Calibri"/>
              </a:defRPr>
            </a:lvl1pPr>
            <a:lvl2pPr marL="0" marR="0" lvl="1" indent="0" algn="l" rtl="0">
              <a:spcBef>
                <a:spcPts val="0"/>
              </a:spcBef>
              <a:spcAft>
                <a:spcPts val="0"/>
              </a:spcAft>
              <a:buNone/>
              <a:defRPr sz="600" b="0" i="0">
                <a:solidFill>
                  <a:schemeClr val="accent2"/>
                </a:solidFill>
                <a:latin typeface="Calibri"/>
                <a:ea typeface="Calibri"/>
                <a:cs typeface="Calibri"/>
                <a:sym typeface="Calibri"/>
              </a:defRPr>
            </a:lvl2pPr>
            <a:lvl3pPr marL="0" marR="0" lvl="2" indent="0" algn="l" rtl="0">
              <a:spcBef>
                <a:spcPts val="0"/>
              </a:spcBef>
              <a:spcAft>
                <a:spcPts val="0"/>
              </a:spcAft>
              <a:buNone/>
              <a:defRPr sz="600" b="0" i="0">
                <a:solidFill>
                  <a:schemeClr val="accent2"/>
                </a:solidFill>
                <a:latin typeface="Calibri"/>
                <a:ea typeface="Calibri"/>
                <a:cs typeface="Calibri"/>
                <a:sym typeface="Calibri"/>
              </a:defRPr>
            </a:lvl3pPr>
            <a:lvl4pPr marL="0" marR="0" lvl="3" indent="0" algn="l" rtl="0">
              <a:spcBef>
                <a:spcPts val="0"/>
              </a:spcBef>
              <a:spcAft>
                <a:spcPts val="0"/>
              </a:spcAft>
              <a:buNone/>
              <a:defRPr sz="600" b="0" i="0">
                <a:solidFill>
                  <a:schemeClr val="accent2"/>
                </a:solidFill>
                <a:latin typeface="Calibri"/>
                <a:ea typeface="Calibri"/>
                <a:cs typeface="Calibri"/>
                <a:sym typeface="Calibri"/>
              </a:defRPr>
            </a:lvl4pPr>
            <a:lvl5pPr marL="0" marR="0" lvl="4" indent="0" algn="l" rtl="0">
              <a:spcBef>
                <a:spcPts val="0"/>
              </a:spcBef>
              <a:spcAft>
                <a:spcPts val="0"/>
              </a:spcAft>
              <a:buNone/>
              <a:defRPr sz="600" b="0" i="0">
                <a:solidFill>
                  <a:schemeClr val="accent2"/>
                </a:solidFill>
                <a:latin typeface="Calibri"/>
                <a:ea typeface="Calibri"/>
                <a:cs typeface="Calibri"/>
                <a:sym typeface="Calibri"/>
              </a:defRPr>
            </a:lvl5pPr>
            <a:lvl6pPr marL="0" marR="0" lvl="5" indent="0" algn="l" rtl="0">
              <a:spcBef>
                <a:spcPts val="0"/>
              </a:spcBef>
              <a:spcAft>
                <a:spcPts val="0"/>
              </a:spcAft>
              <a:buNone/>
              <a:defRPr sz="600" b="0" i="0">
                <a:solidFill>
                  <a:schemeClr val="accent2"/>
                </a:solidFill>
                <a:latin typeface="Calibri"/>
                <a:ea typeface="Calibri"/>
                <a:cs typeface="Calibri"/>
                <a:sym typeface="Calibri"/>
              </a:defRPr>
            </a:lvl6pPr>
            <a:lvl7pPr marL="0" marR="0" lvl="6" indent="0" algn="l" rtl="0">
              <a:spcBef>
                <a:spcPts val="0"/>
              </a:spcBef>
              <a:spcAft>
                <a:spcPts val="0"/>
              </a:spcAft>
              <a:buNone/>
              <a:defRPr sz="600" b="0" i="0">
                <a:solidFill>
                  <a:schemeClr val="accent2"/>
                </a:solidFill>
                <a:latin typeface="Calibri"/>
                <a:ea typeface="Calibri"/>
                <a:cs typeface="Calibri"/>
                <a:sym typeface="Calibri"/>
              </a:defRPr>
            </a:lvl7pPr>
            <a:lvl8pPr marL="0" marR="0" lvl="7" indent="0" algn="l" rtl="0">
              <a:spcBef>
                <a:spcPts val="0"/>
              </a:spcBef>
              <a:spcAft>
                <a:spcPts val="0"/>
              </a:spcAft>
              <a:buNone/>
              <a:defRPr sz="600" b="0" i="0">
                <a:solidFill>
                  <a:schemeClr val="accent2"/>
                </a:solidFill>
                <a:latin typeface="Calibri"/>
                <a:ea typeface="Calibri"/>
                <a:cs typeface="Calibri"/>
                <a:sym typeface="Calibri"/>
              </a:defRPr>
            </a:lvl8pPr>
            <a:lvl9pPr marL="0" marR="0" lvl="8" indent="0" algn="l" rtl="0">
              <a:spcBef>
                <a:spcPts val="0"/>
              </a:spcBef>
              <a:spcAft>
                <a:spcPts val="0"/>
              </a:spcAft>
              <a:buNone/>
              <a:defRPr sz="600" b="0" i="0">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 name="Google Shape;25;p5"/>
          <p:cNvSpPr txBox="1">
            <a:spLocks noGrp="1"/>
          </p:cNvSpPr>
          <p:nvPr>
            <p:ph type="body" idx="1"/>
          </p:nvPr>
        </p:nvSpPr>
        <p:spPr>
          <a:xfrm>
            <a:off x="352425" y="1200150"/>
            <a:ext cx="5934000" cy="1714500"/>
          </a:xfrm>
          <a:prstGeom prst="rect">
            <a:avLst/>
          </a:prstGeom>
          <a:noFill/>
          <a:ln>
            <a:noFill/>
          </a:ln>
        </p:spPr>
        <p:txBody>
          <a:bodyPr spcFirstLastPara="1" wrap="square" lIns="41900" tIns="20950" rIns="41900" bIns="20950" anchor="t" anchorCtr="0">
            <a:noAutofit/>
          </a:bodyPr>
          <a:lstStyle>
            <a:lvl1pPr marL="457200" marR="0" lvl="0" indent="-39370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2_TITLE and LOGO">
  <p:cSld name="2_TITLE and LOGO">
    <p:spTree>
      <p:nvGrpSpPr>
        <p:cNvPr id="1" name="Shape 26"/>
        <p:cNvGrpSpPr/>
        <p:nvPr/>
      </p:nvGrpSpPr>
      <p:grpSpPr>
        <a:xfrm>
          <a:off x="0" y="0"/>
          <a:ext cx="0" cy="0"/>
          <a:chOff x="0" y="0"/>
          <a:chExt cx="0" cy="0"/>
        </a:xfrm>
      </p:grpSpPr>
      <p:pic>
        <p:nvPicPr>
          <p:cNvPr id="27" name="Google Shape;27;p6" descr="casel_clear.tif"/>
          <p:cNvPicPr preferRelativeResize="0"/>
          <p:nvPr/>
        </p:nvPicPr>
        <p:blipFill rotWithShape="1">
          <a:blip r:embed="rId2">
            <a:alphaModFix/>
          </a:blip>
          <a:srcRect/>
          <a:stretch/>
        </p:blipFill>
        <p:spPr>
          <a:xfrm>
            <a:off x="352189" y="4587877"/>
            <a:ext cx="299242" cy="299242"/>
          </a:xfrm>
          <a:prstGeom prst="rect">
            <a:avLst/>
          </a:prstGeom>
          <a:noFill/>
          <a:ln>
            <a:noFill/>
          </a:ln>
        </p:spPr>
      </p:pic>
      <p:sp>
        <p:nvSpPr>
          <p:cNvPr id="28" name="Google Shape;28;p6"/>
          <p:cNvSpPr txBox="1">
            <a:spLocks noGrp="1"/>
          </p:cNvSpPr>
          <p:nvPr>
            <p:ph type="title"/>
          </p:nvPr>
        </p:nvSpPr>
        <p:spPr>
          <a:xfrm>
            <a:off x="438150" y="285706"/>
            <a:ext cx="2724300" cy="4500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cxnSp>
        <p:nvCxnSpPr>
          <p:cNvPr id="29" name="Google Shape;29;p6"/>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sp>
        <p:nvSpPr>
          <p:cNvPr id="30" name="Google Shape;30;p6"/>
          <p:cNvSpPr txBox="1">
            <a:spLocks noGrp="1"/>
          </p:cNvSpPr>
          <p:nvPr>
            <p:ph type="sldNum" idx="12"/>
          </p:nvPr>
        </p:nvSpPr>
        <p:spPr>
          <a:xfrm>
            <a:off x="8710613" y="4886325"/>
            <a:ext cx="866700" cy="951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500" b="1">
                <a:solidFill>
                  <a:srgbClr val="C0C0C8"/>
                </a:solidFill>
                <a:latin typeface="Calibri"/>
                <a:ea typeface="Calibri"/>
                <a:cs typeface="Calibri"/>
                <a:sym typeface="Calibri"/>
              </a:defRPr>
            </a:lvl1pPr>
            <a:lvl2pPr marL="0" marR="0" lvl="1" indent="0" algn="l" rtl="0">
              <a:spcBef>
                <a:spcPts val="0"/>
              </a:spcBef>
              <a:buNone/>
              <a:defRPr sz="500" b="1">
                <a:solidFill>
                  <a:srgbClr val="C0C0C8"/>
                </a:solidFill>
                <a:latin typeface="Calibri"/>
                <a:ea typeface="Calibri"/>
                <a:cs typeface="Calibri"/>
                <a:sym typeface="Calibri"/>
              </a:defRPr>
            </a:lvl2pPr>
            <a:lvl3pPr marL="0" marR="0" lvl="2" indent="0" algn="l" rtl="0">
              <a:spcBef>
                <a:spcPts val="0"/>
              </a:spcBef>
              <a:buNone/>
              <a:defRPr sz="500" b="1">
                <a:solidFill>
                  <a:srgbClr val="C0C0C8"/>
                </a:solidFill>
                <a:latin typeface="Calibri"/>
                <a:ea typeface="Calibri"/>
                <a:cs typeface="Calibri"/>
                <a:sym typeface="Calibri"/>
              </a:defRPr>
            </a:lvl3pPr>
            <a:lvl4pPr marL="0" marR="0" lvl="3" indent="0" algn="l" rtl="0">
              <a:spcBef>
                <a:spcPts val="0"/>
              </a:spcBef>
              <a:buNone/>
              <a:defRPr sz="500" b="1">
                <a:solidFill>
                  <a:srgbClr val="C0C0C8"/>
                </a:solidFill>
                <a:latin typeface="Calibri"/>
                <a:ea typeface="Calibri"/>
                <a:cs typeface="Calibri"/>
                <a:sym typeface="Calibri"/>
              </a:defRPr>
            </a:lvl4pPr>
            <a:lvl5pPr marL="0" marR="0" lvl="4" indent="0" algn="l" rtl="0">
              <a:spcBef>
                <a:spcPts val="0"/>
              </a:spcBef>
              <a:buNone/>
              <a:defRPr sz="500" b="1">
                <a:solidFill>
                  <a:srgbClr val="C0C0C8"/>
                </a:solidFill>
                <a:latin typeface="Calibri"/>
                <a:ea typeface="Calibri"/>
                <a:cs typeface="Calibri"/>
                <a:sym typeface="Calibri"/>
              </a:defRPr>
            </a:lvl5pPr>
            <a:lvl6pPr marL="0" marR="0" lvl="5" indent="0" algn="l" rtl="0">
              <a:spcBef>
                <a:spcPts val="0"/>
              </a:spcBef>
              <a:buNone/>
              <a:defRPr sz="500" b="1">
                <a:solidFill>
                  <a:srgbClr val="C0C0C8"/>
                </a:solidFill>
                <a:latin typeface="Calibri"/>
                <a:ea typeface="Calibri"/>
                <a:cs typeface="Calibri"/>
                <a:sym typeface="Calibri"/>
              </a:defRPr>
            </a:lvl6pPr>
            <a:lvl7pPr marL="0" marR="0" lvl="6" indent="0" algn="l" rtl="0">
              <a:spcBef>
                <a:spcPts val="0"/>
              </a:spcBef>
              <a:buNone/>
              <a:defRPr sz="500" b="1">
                <a:solidFill>
                  <a:srgbClr val="C0C0C8"/>
                </a:solidFill>
                <a:latin typeface="Calibri"/>
                <a:ea typeface="Calibri"/>
                <a:cs typeface="Calibri"/>
                <a:sym typeface="Calibri"/>
              </a:defRPr>
            </a:lvl7pPr>
            <a:lvl8pPr marL="0" marR="0" lvl="7" indent="0" algn="l" rtl="0">
              <a:spcBef>
                <a:spcPts val="0"/>
              </a:spcBef>
              <a:buNone/>
              <a:defRPr sz="500" b="1">
                <a:solidFill>
                  <a:srgbClr val="C0C0C8"/>
                </a:solidFill>
                <a:latin typeface="Calibri"/>
                <a:ea typeface="Calibri"/>
                <a:cs typeface="Calibri"/>
                <a:sym typeface="Calibri"/>
              </a:defRPr>
            </a:lvl8pPr>
            <a:lvl9pPr marL="0" marR="0" lvl="8" indent="0" algn="l" rtl="0">
              <a:spcBef>
                <a:spcPts val="0"/>
              </a:spcBef>
              <a:buNone/>
              <a:defRPr sz="500" b="1">
                <a:solidFill>
                  <a:srgbClr val="C0C0C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ULL BACKGROUND IMAGE">
  <p:cSld name="FULL BACKGROUND IMAGE">
    <p:spTree>
      <p:nvGrpSpPr>
        <p:cNvPr id="1" name="Shape 31"/>
        <p:cNvGrpSpPr/>
        <p:nvPr/>
      </p:nvGrpSpPr>
      <p:grpSpPr>
        <a:xfrm>
          <a:off x="0" y="0"/>
          <a:ext cx="0" cy="0"/>
          <a:chOff x="0" y="0"/>
          <a:chExt cx="0" cy="0"/>
        </a:xfrm>
      </p:grpSpPr>
      <p:sp>
        <p:nvSpPr>
          <p:cNvPr id="32" name="Google Shape;32;p7"/>
          <p:cNvSpPr>
            <a:spLocks noGrp="1"/>
          </p:cNvSpPr>
          <p:nvPr>
            <p:ph type="pic" idx="2"/>
          </p:nvPr>
        </p:nvSpPr>
        <p:spPr>
          <a:xfrm>
            <a:off x="0" y="0"/>
            <a:ext cx="9144000" cy="51435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900"/>
              </a:spcBef>
              <a:spcAft>
                <a:spcPts val="0"/>
              </a:spcAft>
              <a:buClr>
                <a:schemeClr val="dk1"/>
              </a:buClr>
              <a:buSzPts val="2600"/>
              <a:buFont typeface="Arial"/>
              <a:buChar char="•"/>
              <a:defRPr sz="2600" b="0" i="0" u="none" strike="noStrike" cap="none">
                <a:solidFill>
                  <a:schemeClr val="dk1"/>
                </a:solidFill>
                <a:latin typeface="Roboto"/>
                <a:ea typeface="Roboto"/>
                <a:cs typeface="Roboto"/>
                <a:sym typeface="Roboto"/>
              </a:defRPr>
            </a:lvl1pPr>
            <a:lvl2pPr marR="0" lvl="1"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6pPr>
            <a:lvl7pPr marR="0" lvl="6"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7pPr>
            <a:lvl8pPr marR="0" lvl="7"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8pPr>
            <a:lvl9pPr marR="0" lvl="8"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Roboto"/>
                <a:ea typeface="Roboto"/>
                <a:cs typeface="Roboto"/>
                <a:sym typeface="Roboto"/>
              </a:defRPr>
            </a:lvl9pPr>
          </a:lstStyle>
          <a:p>
            <a:endParaRPr/>
          </a:p>
        </p:txBody>
      </p:sp>
      <p:sp>
        <p:nvSpPr>
          <p:cNvPr id="33" name="Google Shape;33;p7"/>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a:solidFill>
                  <a:schemeClr val="accent2"/>
                </a:solidFill>
                <a:latin typeface="Roboto"/>
                <a:ea typeface="Roboto"/>
                <a:cs typeface="Roboto"/>
                <a:sym typeface="Roboto"/>
              </a:defRPr>
            </a:lvl1pPr>
            <a:lvl2pPr marL="0" marR="0" lvl="1" indent="0" algn="l" rtl="0">
              <a:spcBef>
                <a:spcPts val="0"/>
              </a:spcBef>
              <a:buNone/>
              <a:defRPr sz="600" b="1">
                <a:solidFill>
                  <a:schemeClr val="accent2"/>
                </a:solidFill>
                <a:latin typeface="Roboto"/>
                <a:ea typeface="Roboto"/>
                <a:cs typeface="Roboto"/>
                <a:sym typeface="Roboto"/>
              </a:defRPr>
            </a:lvl2pPr>
            <a:lvl3pPr marL="0" marR="0" lvl="2" indent="0" algn="l" rtl="0">
              <a:spcBef>
                <a:spcPts val="0"/>
              </a:spcBef>
              <a:buNone/>
              <a:defRPr sz="600" b="1">
                <a:solidFill>
                  <a:schemeClr val="accent2"/>
                </a:solidFill>
                <a:latin typeface="Roboto"/>
                <a:ea typeface="Roboto"/>
                <a:cs typeface="Roboto"/>
                <a:sym typeface="Roboto"/>
              </a:defRPr>
            </a:lvl3pPr>
            <a:lvl4pPr marL="0" marR="0" lvl="3" indent="0" algn="l" rtl="0">
              <a:spcBef>
                <a:spcPts val="0"/>
              </a:spcBef>
              <a:buNone/>
              <a:defRPr sz="600" b="1">
                <a:solidFill>
                  <a:schemeClr val="accent2"/>
                </a:solidFill>
                <a:latin typeface="Roboto"/>
                <a:ea typeface="Roboto"/>
                <a:cs typeface="Roboto"/>
                <a:sym typeface="Roboto"/>
              </a:defRPr>
            </a:lvl4pPr>
            <a:lvl5pPr marL="0" marR="0" lvl="4" indent="0" algn="l" rtl="0">
              <a:spcBef>
                <a:spcPts val="0"/>
              </a:spcBef>
              <a:buNone/>
              <a:defRPr sz="600" b="1">
                <a:solidFill>
                  <a:schemeClr val="accent2"/>
                </a:solidFill>
                <a:latin typeface="Roboto"/>
                <a:ea typeface="Roboto"/>
                <a:cs typeface="Roboto"/>
                <a:sym typeface="Roboto"/>
              </a:defRPr>
            </a:lvl5pPr>
            <a:lvl6pPr marL="0" marR="0" lvl="5" indent="0" algn="l" rtl="0">
              <a:spcBef>
                <a:spcPts val="0"/>
              </a:spcBef>
              <a:buNone/>
              <a:defRPr sz="600" b="1">
                <a:solidFill>
                  <a:schemeClr val="accent2"/>
                </a:solidFill>
                <a:latin typeface="Roboto"/>
                <a:ea typeface="Roboto"/>
                <a:cs typeface="Roboto"/>
                <a:sym typeface="Roboto"/>
              </a:defRPr>
            </a:lvl6pPr>
            <a:lvl7pPr marL="0" marR="0" lvl="6" indent="0" algn="l" rtl="0">
              <a:spcBef>
                <a:spcPts val="0"/>
              </a:spcBef>
              <a:buNone/>
              <a:defRPr sz="600" b="1">
                <a:solidFill>
                  <a:schemeClr val="accent2"/>
                </a:solidFill>
                <a:latin typeface="Roboto"/>
                <a:ea typeface="Roboto"/>
                <a:cs typeface="Roboto"/>
                <a:sym typeface="Roboto"/>
              </a:defRPr>
            </a:lvl7pPr>
            <a:lvl8pPr marL="0" marR="0" lvl="7" indent="0" algn="l" rtl="0">
              <a:spcBef>
                <a:spcPts val="0"/>
              </a:spcBef>
              <a:buNone/>
              <a:defRPr sz="600" b="1">
                <a:solidFill>
                  <a:schemeClr val="accent2"/>
                </a:solidFill>
                <a:latin typeface="Roboto"/>
                <a:ea typeface="Roboto"/>
                <a:cs typeface="Roboto"/>
                <a:sym typeface="Roboto"/>
              </a:defRPr>
            </a:lvl8pPr>
            <a:lvl9pPr marL="0" marR="0" lvl="8" indent="0" algn="l" rtl="0">
              <a:spcBef>
                <a:spcPts val="0"/>
              </a:spcBef>
              <a:buNone/>
              <a:defRPr sz="600" b="1">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a:solidFill>
                  <a:schemeClr val="accent2"/>
                </a:solidFill>
                <a:latin typeface="Roboto"/>
                <a:ea typeface="Roboto"/>
                <a:cs typeface="Roboto"/>
                <a:sym typeface="Roboto"/>
              </a:defRPr>
            </a:lvl1pPr>
            <a:lvl2pPr marL="0" marR="0" lvl="1" indent="0" algn="l" rtl="0">
              <a:spcBef>
                <a:spcPts val="0"/>
              </a:spcBef>
              <a:buNone/>
              <a:defRPr sz="600" b="1">
                <a:solidFill>
                  <a:schemeClr val="accent2"/>
                </a:solidFill>
                <a:latin typeface="Roboto"/>
                <a:ea typeface="Roboto"/>
                <a:cs typeface="Roboto"/>
                <a:sym typeface="Roboto"/>
              </a:defRPr>
            </a:lvl2pPr>
            <a:lvl3pPr marL="0" marR="0" lvl="2" indent="0" algn="l" rtl="0">
              <a:spcBef>
                <a:spcPts val="0"/>
              </a:spcBef>
              <a:buNone/>
              <a:defRPr sz="600" b="1">
                <a:solidFill>
                  <a:schemeClr val="accent2"/>
                </a:solidFill>
                <a:latin typeface="Roboto"/>
                <a:ea typeface="Roboto"/>
                <a:cs typeface="Roboto"/>
                <a:sym typeface="Roboto"/>
              </a:defRPr>
            </a:lvl3pPr>
            <a:lvl4pPr marL="0" marR="0" lvl="3" indent="0" algn="l" rtl="0">
              <a:spcBef>
                <a:spcPts val="0"/>
              </a:spcBef>
              <a:buNone/>
              <a:defRPr sz="600" b="1">
                <a:solidFill>
                  <a:schemeClr val="accent2"/>
                </a:solidFill>
                <a:latin typeface="Roboto"/>
                <a:ea typeface="Roboto"/>
                <a:cs typeface="Roboto"/>
                <a:sym typeface="Roboto"/>
              </a:defRPr>
            </a:lvl4pPr>
            <a:lvl5pPr marL="0" marR="0" lvl="4" indent="0" algn="l" rtl="0">
              <a:spcBef>
                <a:spcPts val="0"/>
              </a:spcBef>
              <a:buNone/>
              <a:defRPr sz="600" b="1">
                <a:solidFill>
                  <a:schemeClr val="accent2"/>
                </a:solidFill>
                <a:latin typeface="Roboto"/>
                <a:ea typeface="Roboto"/>
                <a:cs typeface="Roboto"/>
                <a:sym typeface="Roboto"/>
              </a:defRPr>
            </a:lvl5pPr>
            <a:lvl6pPr marL="0" marR="0" lvl="5" indent="0" algn="l" rtl="0">
              <a:spcBef>
                <a:spcPts val="0"/>
              </a:spcBef>
              <a:buNone/>
              <a:defRPr sz="600" b="1">
                <a:solidFill>
                  <a:schemeClr val="accent2"/>
                </a:solidFill>
                <a:latin typeface="Roboto"/>
                <a:ea typeface="Roboto"/>
                <a:cs typeface="Roboto"/>
                <a:sym typeface="Roboto"/>
              </a:defRPr>
            </a:lvl6pPr>
            <a:lvl7pPr marL="0" marR="0" lvl="6" indent="0" algn="l" rtl="0">
              <a:spcBef>
                <a:spcPts val="0"/>
              </a:spcBef>
              <a:buNone/>
              <a:defRPr sz="600" b="1">
                <a:solidFill>
                  <a:schemeClr val="accent2"/>
                </a:solidFill>
                <a:latin typeface="Roboto"/>
                <a:ea typeface="Roboto"/>
                <a:cs typeface="Roboto"/>
                <a:sym typeface="Roboto"/>
              </a:defRPr>
            </a:lvl7pPr>
            <a:lvl8pPr marL="0" marR="0" lvl="7" indent="0" algn="l" rtl="0">
              <a:spcBef>
                <a:spcPts val="0"/>
              </a:spcBef>
              <a:buNone/>
              <a:defRPr sz="600" b="1">
                <a:solidFill>
                  <a:schemeClr val="accent2"/>
                </a:solidFill>
                <a:latin typeface="Roboto"/>
                <a:ea typeface="Roboto"/>
                <a:cs typeface="Roboto"/>
                <a:sym typeface="Roboto"/>
              </a:defRPr>
            </a:lvl8pPr>
            <a:lvl9pPr marL="0" marR="0" lvl="8" indent="0" algn="l" rtl="0">
              <a:spcBef>
                <a:spcPts val="0"/>
              </a:spcBef>
              <a:buNone/>
              <a:defRPr sz="600" b="1">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LOGO">
  <p:cSld name="TITLE and LOGO">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dk1"/>
              </a:buClr>
              <a:buSzPts val="2100"/>
              <a:buFont typeface="Roboto"/>
              <a:buNone/>
              <a:defRPr sz="2100" b="1" i="0" u="none" strike="noStrike" cap="none">
                <a:solidFill>
                  <a:schemeClr val="dk1"/>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cxnSp>
        <p:nvCxnSpPr>
          <p:cNvPr id="38" name="Google Shape;38;p9"/>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cxnSp>
        <p:nvCxnSpPr>
          <p:cNvPr id="39" name="Google Shape;39;p9"/>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pic>
        <p:nvPicPr>
          <p:cNvPr id="40" name="Google Shape;40;p9" descr="casel_clear.tif"/>
          <p:cNvPicPr preferRelativeResize="0"/>
          <p:nvPr/>
        </p:nvPicPr>
        <p:blipFill rotWithShape="1">
          <a:blip r:embed="rId2">
            <a:alphaModFix/>
          </a:blip>
          <a:srcRect/>
          <a:stretch/>
        </p:blipFill>
        <p:spPr>
          <a:xfrm>
            <a:off x="419100" y="4600575"/>
            <a:ext cx="384739" cy="299242"/>
          </a:xfrm>
          <a:prstGeom prst="rect">
            <a:avLst/>
          </a:prstGeom>
          <a:noFill/>
          <a:ln>
            <a:noFill/>
          </a:ln>
        </p:spPr>
      </p:pic>
      <p:sp>
        <p:nvSpPr>
          <p:cNvPr id="41" name="Google Shape;41;p9"/>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a:solidFill>
                  <a:schemeClr val="accent2"/>
                </a:solidFill>
                <a:latin typeface="Roboto"/>
                <a:ea typeface="Roboto"/>
                <a:cs typeface="Roboto"/>
                <a:sym typeface="Roboto"/>
              </a:defRPr>
            </a:lvl1pPr>
            <a:lvl2pPr marL="0" marR="0" lvl="1" indent="0" algn="l" rtl="0">
              <a:spcBef>
                <a:spcPts val="0"/>
              </a:spcBef>
              <a:buNone/>
              <a:defRPr sz="600" b="1">
                <a:solidFill>
                  <a:schemeClr val="accent2"/>
                </a:solidFill>
                <a:latin typeface="Roboto"/>
                <a:ea typeface="Roboto"/>
                <a:cs typeface="Roboto"/>
                <a:sym typeface="Roboto"/>
              </a:defRPr>
            </a:lvl2pPr>
            <a:lvl3pPr marL="0" marR="0" lvl="2" indent="0" algn="l" rtl="0">
              <a:spcBef>
                <a:spcPts val="0"/>
              </a:spcBef>
              <a:buNone/>
              <a:defRPr sz="600" b="1">
                <a:solidFill>
                  <a:schemeClr val="accent2"/>
                </a:solidFill>
                <a:latin typeface="Roboto"/>
                <a:ea typeface="Roboto"/>
                <a:cs typeface="Roboto"/>
                <a:sym typeface="Roboto"/>
              </a:defRPr>
            </a:lvl3pPr>
            <a:lvl4pPr marL="0" marR="0" lvl="3" indent="0" algn="l" rtl="0">
              <a:spcBef>
                <a:spcPts val="0"/>
              </a:spcBef>
              <a:buNone/>
              <a:defRPr sz="600" b="1">
                <a:solidFill>
                  <a:schemeClr val="accent2"/>
                </a:solidFill>
                <a:latin typeface="Roboto"/>
                <a:ea typeface="Roboto"/>
                <a:cs typeface="Roboto"/>
                <a:sym typeface="Roboto"/>
              </a:defRPr>
            </a:lvl4pPr>
            <a:lvl5pPr marL="0" marR="0" lvl="4" indent="0" algn="l" rtl="0">
              <a:spcBef>
                <a:spcPts val="0"/>
              </a:spcBef>
              <a:buNone/>
              <a:defRPr sz="600" b="1">
                <a:solidFill>
                  <a:schemeClr val="accent2"/>
                </a:solidFill>
                <a:latin typeface="Roboto"/>
                <a:ea typeface="Roboto"/>
                <a:cs typeface="Roboto"/>
                <a:sym typeface="Roboto"/>
              </a:defRPr>
            </a:lvl5pPr>
            <a:lvl6pPr marL="0" marR="0" lvl="5" indent="0" algn="l" rtl="0">
              <a:spcBef>
                <a:spcPts val="0"/>
              </a:spcBef>
              <a:buNone/>
              <a:defRPr sz="600" b="1">
                <a:solidFill>
                  <a:schemeClr val="accent2"/>
                </a:solidFill>
                <a:latin typeface="Roboto"/>
                <a:ea typeface="Roboto"/>
                <a:cs typeface="Roboto"/>
                <a:sym typeface="Roboto"/>
              </a:defRPr>
            </a:lvl6pPr>
            <a:lvl7pPr marL="0" marR="0" lvl="6" indent="0" algn="l" rtl="0">
              <a:spcBef>
                <a:spcPts val="0"/>
              </a:spcBef>
              <a:buNone/>
              <a:defRPr sz="600" b="1">
                <a:solidFill>
                  <a:schemeClr val="accent2"/>
                </a:solidFill>
                <a:latin typeface="Roboto"/>
                <a:ea typeface="Roboto"/>
                <a:cs typeface="Roboto"/>
                <a:sym typeface="Roboto"/>
              </a:defRPr>
            </a:lvl7pPr>
            <a:lvl8pPr marL="0" marR="0" lvl="7" indent="0" algn="l" rtl="0">
              <a:spcBef>
                <a:spcPts val="0"/>
              </a:spcBef>
              <a:buNone/>
              <a:defRPr sz="600" b="1">
                <a:solidFill>
                  <a:schemeClr val="accent2"/>
                </a:solidFill>
                <a:latin typeface="Roboto"/>
                <a:ea typeface="Roboto"/>
                <a:cs typeface="Roboto"/>
                <a:sym typeface="Roboto"/>
              </a:defRPr>
            </a:lvl8pPr>
            <a:lvl9pPr marL="0" marR="0" lvl="8" indent="0" algn="l" rtl="0">
              <a:spcBef>
                <a:spcPts val="0"/>
              </a:spcBef>
              <a:buNone/>
              <a:defRPr sz="600" b="1">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ARK TOP SLIDE">
  <p:cSld name="DARK TOP SLIDE">
    <p:spTree>
      <p:nvGrpSpPr>
        <p:cNvPr id="1" name="Shape 42"/>
        <p:cNvGrpSpPr/>
        <p:nvPr/>
      </p:nvGrpSpPr>
      <p:grpSpPr>
        <a:xfrm>
          <a:off x="0" y="0"/>
          <a:ext cx="0" cy="0"/>
          <a:chOff x="0" y="0"/>
          <a:chExt cx="0" cy="0"/>
        </a:xfrm>
      </p:grpSpPr>
      <p:sp>
        <p:nvSpPr>
          <p:cNvPr id="43" name="Google Shape;43;p10"/>
          <p:cNvSpPr/>
          <p:nvPr/>
        </p:nvSpPr>
        <p:spPr>
          <a:xfrm>
            <a:off x="0" y="0"/>
            <a:ext cx="9144000" cy="2571900"/>
          </a:xfrm>
          <a:prstGeom prst="rect">
            <a:avLst/>
          </a:prstGeom>
          <a:solidFill>
            <a:schemeClr val="dk1"/>
          </a:solidFill>
          <a:ln>
            <a:noFill/>
          </a:ln>
        </p:spPr>
        <p:txBody>
          <a:bodyPr spcFirstLastPara="1" wrap="square" lIns="41900" tIns="20950" rIns="41900" bIns="20950" anchor="ctr" anchorCtr="0">
            <a:noAutofit/>
          </a:bodyPr>
          <a:lstStyle/>
          <a:p>
            <a:pPr marL="0" marR="0" lvl="0" indent="0" algn="ctr" rtl="0">
              <a:spcBef>
                <a:spcPts val="0"/>
              </a:spcBef>
              <a:spcAft>
                <a:spcPts val="0"/>
              </a:spcAft>
              <a:buNone/>
            </a:pPr>
            <a:endParaRPr sz="1300">
              <a:solidFill>
                <a:schemeClr val="dk1"/>
              </a:solidFill>
              <a:latin typeface="Roboto"/>
              <a:ea typeface="Roboto"/>
              <a:cs typeface="Roboto"/>
              <a:sym typeface="Roboto"/>
            </a:endParaRPr>
          </a:p>
        </p:txBody>
      </p:sp>
      <p:sp>
        <p:nvSpPr>
          <p:cNvPr id="44" name="Google Shape;44;p10"/>
          <p:cNvSpPr txBox="1"/>
          <p:nvPr/>
        </p:nvSpPr>
        <p:spPr>
          <a:xfrm>
            <a:off x="438150" y="4540704"/>
            <a:ext cx="543000" cy="357900"/>
          </a:xfrm>
          <a:prstGeom prst="rect">
            <a:avLst/>
          </a:prstGeom>
          <a:noFill/>
          <a:ln>
            <a:noFill/>
          </a:ln>
        </p:spPr>
        <p:txBody>
          <a:bodyPr spcFirstLastPara="1" wrap="square" lIns="41900" tIns="20950" rIns="41900" bIns="20950" anchor="t" anchorCtr="0">
            <a:noAutofit/>
          </a:bodyPr>
          <a:lstStyle/>
          <a:p>
            <a:pPr marL="0" marR="0" lvl="0" indent="0" algn="l" rtl="0">
              <a:spcBef>
                <a:spcPts val="0"/>
              </a:spcBef>
              <a:spcAft>
                <a:spcPts val="0"/>
              </a:spcAft>
              <a:buNone/>
            </a:pPr>
            <a:r>
              <a:rPr lang="en-US" sz="1300" b="1">
                <a:solidFill>
                  <a:schemeClr val="accent2"/>
                </a:solidFill>
                <a:latin typeface="Roboto"/>
                <a:ea typeface="Roboto"/>
                <a:cs typeface="Roboto"/>
                <a:sym typeface="Roboto"/>
              </a:rPr>
              <a:t>your logo</a:t>
            </a:r>
            <a:endParaRPr sz="900" b="1">
              <a:solidFill>
                <a:schemeClr val="accent2"/>
              </a:solidFill>
              <a:latin typeface="Roboto"/>
              <a:ea typeface="Roboto"/>
              <a:cs typeface="Roboto"/>
              <a:sym typeface="Roboto"/>
            </a:endParaRPr>
          </a:p>
        </p:txBody>
      </p:sp>
      <p:sp>
        <p:nvSpPr>
          <p:cNvPr id="45" name="Google Shape;45;p10"/>
          <p:cNvSpPr txBox="1">
            <a:spLocks noGrp="1"/>
          </p:cNvSpPr>
          <p:nvPr>
            <p:ph type="title"/>
          </p:nvPr>
        </p:nvSpPr>
        <p:spPr>
          <a:xfrm>
            <a:off x="438150" y="285705"/>
            <a:ext cx="2724300" cy="502200"/>
          </a:xfrm>
          <a:prstGeom prst="rect">
            <a:avLst/>
          </a:prstGeom>
          <a:noFill/>
          <a:ln>
            <a:noFill/>
          </a:ln>
        </p:spPr>
        <p:txBody>
          <a:bodyPr spcFirstLastPara="1" wrap="square" lIns="41900" tIns="20950" rIns="41900" bIns="20950" anchor="t" anchorCtr="0">
            <a:noAutofit/>
          </a:bodyPr>
          <a:lstStyle>
            <a:lvl1pPr marR="0" lvl="0" algn="l" rtl="0">
              <a:lnSpc>
                <a:spcPct val="90000"/>
              </a:lnSpc>
              <a:spcBef>
                <a:spcPts val="0"/>
              </a:spcBef>
              <a:spcAft>
                <a:spcPts val="0"/>
              </a:spcAft>
              <a:buClr>
                <a:schemeClr val="lt2"/>
              </a:buClr>
              <a:buSzPts val="2100"/>
              <a:buFont typeface="Roboto"/>
              <a:buNone/>
              <a:defRPr sz="2100" b="1" i="0" u="none" strike="noStrike" cap="none">
                <a:solidFill>
                  <a:schemeClr val="lt2"/>
                </a:solidFill>
                <a:latin typeface="Roboto"/>
                <a:ea typeface="Roboto"/>
                <a:cs typeface="Roboto"/>
                <a:sym typeface="Roboto"/>
              </a:defRPr>
            </a:lvl1pPr>
            <a:lvl2pPr lvl="1">
              <a:spcBef>
                <a:spcPts val="0"/>
              </a:spcBef>
              <a:spcAft>
                <a:spcPts val="0"/>
              </a:spcAft>
              <a:buSzPts val="600"/>
              <a:buNone/>
              <a:defRPr sz="800"/>
            </a:lvl2pPr>
            <a:lvl3pPr lvl="2">
              <a:spcBef>
                <a:spcPts val="0"/>
              </a:spcBef>
              <a:spcAft>
                <a:spcPts val="0"/>
              </a:spcAft>
              <a:buSzPts val="600"/>
              <a:buNone/>
              <a:defRPr sz="800"/>
            </a:lvl3pPr>
            <a:lvl4pPr lvl="3">
              <a:spcBef>
                <a:spcPts val="0"/>
              </a:spcBef>
              <a:spcAft>
                <a:spcPts val="0"/>
              </a:spcAft>
              <a:buSzPts val="600"/>
              <a:buNone/>
              <a:defRPr sz="800"/>
            </a:lvl4pPr>
            <a:lvl5pPr lvl="4">
              <a:spcBef>
                <a:spcPts val="0"/>
              </a:spcBef>
              <a:spcAft>
                <a:spcPts val="0"/>
              </a:spcAft>
              <a:buSzPts val="600"/>
              <a:buNone/>
              <a:defRPr sz="800"/>
            </a:lvl5pPr>
            <a:lvl6pPr lvl="5">
              <a:spcBef>
                <a:spcPts val="0"/>
              </a:spcBef>
              <a:spcAft>
                <a:spcPts val="0"/>
              </a:spcAft>
              <a:buSzPts val="600"/>
              <a:buNone/>
              <a:defRPr sz="800"/>
            </a:lvl6pPr>
            <a:lvl7pPr lvl="6">
              <a:spcBef>
                <a:spcPts val="0"/>
              </a:spcBef>
              <a:spcAft>
                <a:spcPts val="0"/>
              </a:spcAft>
              <a:buSzPts val="600"/>
              <a:buNone/>
              <a:defRPr sz="800"/>
            </a:lvl7pPr>
            <a:lvl8pPr lvl="7">
              <a:spcBef>
                <a:spcPts val="0"/>
              </a:spcBef>
              <a:spcAft>
                <a:spcPts val="0"/>
              </a:spcAft>
              <a:buSzPts val="600"/>
              <a:buNone/>
              <a:defRPr sz="800"/>
            </a:lvl8pPr>
            <a:lvl9pPr lvl="8">
              <a:spcBef>
                <a:spcPts val="0"/>
              </a:spcBef>
              <a:spcAft>
                <a:spcPts val="0"/>
              </a:spcAft>
              <a:buSzPts val="600"/>
              <a:buNone/>
              <a:defRPr sz="800"/>
            </a:lvl9pPr>
          </a:lstStyle>
          <a:p>
            <a:endParaRPr/>
          </a:p>
        </p:txBody>
      </p:sp>
      <p:cxnSp>
        <p:nvCxnSpPr>
          <p:cNvPr id="46" name="Google Shape;46;p10"/>
          <p:cNvCxnSpPr/>
          <p:nvPr/>
        </p:nvCxnSpPr>
        <p:spPr>
          <a:xfrm>
            <a:off x="352425" y="342900"/>
            <a:ext cx="0" cy="387600"/>
          </a:xfrm>
          <a:prstGeom prst="straightConnector1">
            <a:avLst/>
          </a:prstGeom>
          <a:noFill/>
          <a:ln w="63500" cap="flat" cmpd="sng">
            <a:solidFill>
              <a:srgbClr val="0078C0"/>
            </a:solidFill>
            <a:prstDash val="solid"/>
            <a:miter lim="800000"/>
            <a:headEnd type="none" w="sm" len="sm"/>
            <a:tailEnd type="none" w="sm" len="sm"/>
          </a:ln>
        </p:spPr>
      </p:cxnSp>
      <p:cxnSp>
        <p:nvCxnSpPr>
          <p:cNvPr id="47" name="Google Shape;47;p10"/>
          <p:cNvCxnSpPr/>
          <p:nvPr/>
        </p:nvCxnSpPr>
        <p:spPr>
          <a:xfrm>
            <a:off x="352425" y="4593492"/>
            <a:ext cx="0" cy="277800"/>
          </a:xfrm>
          <a:prstGeom prst="straightConnector1">
            <a:avLst/>
          </a:prstGeom>
          <a:noFill/>
          <a:ln w="63500" cap="flat" cmpd="sng">
            <a:solidFill>
              <a:srgbClr val="0078C0"/>
            </a:solidFill>
            <a:prstDash val="solid"/>
            <a:miter lim="800000"/>
            <a:headEnd type="none" w="sm" len="sm"/>
            <a:tailEnd type="none" w="sm" len="sm"/>
          </a:ln>
        </p:spPr>
      </p:cxnSp>
      <p:sp>
        <p:nvSpPr>
          <p:cNvPr id="48" name="Google Shape;48;p10"/>
          <p:cNvSpPr txBox="1">
            <a:spLocks noGrp="1"/>
          </p:cNvSpPr>
          <p:nvPr>
            <p:ph type="sldNum" idx="12"/>
          </p:nvPr>
        </p:nvSpPr>
        <p:spPr>
          <a:xfrm>
            <a:off x="8710613" y="4886325"/>
            <a:ext cx="866700" cy="115500"/>
          </a:xfrm>
          <a:prstGeom prst="rect">
            <a:avLst/>
          </a:prstGeom>
          <a:noFill/>
          <a:ln>
            <a:noFill/>
          </a:ln>
        </p:spPr>
        <p:txBody>
          <a:bodyPr spcFirstLastPara="1" wrap="square" lIns="41900" tIns="20950" rIns="41900" bIns="20950" anchor="t" anchorCtr="0">
            <a:noAutofit/>
          </a:bodyPr>
          <a:lstStyle>
            <a:lvl1pPr marL="0" marR="0" lvl="0" indent="0" algn="l" rtl="0">
              <a:spcBef>
                <a:spcPts val="0"/>
              </a:spcBef>
              <a:buNone/>
              <a:defRPr sz="600" b="1">
                <a:solidFill>
                  <a:schemeClr val="accent2"/>
                </a:solidFill>
                <a:latin typeface="Roboto"/>
                <a:ea typeface="Roboto"/>
                <a:cs typeface="Roboto"/>
                <a:sym typeface="Roboto"/>
              </a:defRPr>
            </a:lvl1pPr>
            <a:lvl2pPr marL="0" marR="0" lvl="1" indent="0" algn="l" rtl="0">
              <a:spcBef>
                <a:spcPts val="0"/>
              </a:spcBef>
              <a:buNone/>
              <a:defRPr sz="600" b="1">
                <a:solidFill>
                  <a:schemeClr val="accent2"/>
                </a:solidFill>
                <a:latin typeface="Roboto"/>
                <a:ea typeface="Roboto"/>
                <a:cs typeface="Roboto"/>
                <a:sym typeface="Roboto"/>
              </a:defRPr>
            </a:lvl2pPr>
            <a:lvl3pPr marL="0" marR="0" lvl="2" indent="0" algn="l" rtl="0">
              <a:spcBef>
                <a:spcPts val="0"/>
              </a:spcBef>
              <a:buNone/>
              <a:defRPr sz="600" b="1">
                <a:solidFill>
                  <a:schemeClr val="accent2"/>
                </a:solidFill>
                <a:latin typeface="Roboto"/>
                <a:ea typeface="Roboto"/>
                <a:cs typeface="Roboto"/>
                <a:sym typeface="Roboto"/>
              </a:defRPr>
            </a:lvl3pPr>
            <a:lvl4pPr marL="0" marR="0" lvl="3" indent="0" algn="l" rtl="0">
              <a:spcBef>
                <a:spcPts val="0"/>
              </a:spcBef>
              <a:buNone/>
              <a:defRPr sz="600" b="1">
                <a:solidFill>
                  <a:schemeClr val="accent2"/>
                </a:solidFill>
                <a:latin typeface="Roboto"/>
                <a:ea typeface="Roboto"/>
                <a:cs typeface="Roboto"/>
                <a:sym typeface="Roboto"/>
              </a:defRPr>
            </a:lvl4pPr>
            <a:lvl5pPr marL="0" marR="0" lvl="4" indent="0" algn="l" rtl="0">
              <a:spcBef>
                <a:spcPts val="0"/>
              </a:spcBef>
              <a:buNone/>
              <a:defRPr sz="600" b="1">
                <a:solidFill>
                  <a:schemeClr val="accent2"/>
                </a:solidFill>
                <a:latin typeface="Roboto"/>
                <a:ea typeface="Roboto"/>
                <a:cs typeface="Roboto"/>
                <a:sym typeface="Roboto"/>
              </a:defRPr>
            </a:lvl5pPr>
            <a:lvl6pPr marL="0" marR="0" lvl="5" indent="0" algn="l" rtl="0">
              <a:spcBef>
                <a:spcPts val="0"/>
              </a:spcBef>
              <a:buNone/>
              <a:defRPr sz="600" b="1">
                <a:solidFill>
                  <a:schemeClr val="accent2"/>
                </a:solidFill>
                <a:latin typeface="Roboto"/>
                <a:ea typeface="Roboto"/>
                <a:cs typeface="Roboto"/>
                <a:sym typeface="Roboto"/>
              </a:defRPr>
            </a:lvl6pPr>
            <a:lvl7pPr marL="0" marR="0" lvl="6" indent="0" algn="l" rtl="0">
              <a:spcBef>
                <a:spcPts val="0"/>
              </a:spcBef>
              <a:buNone/>
              <a:defRPr sz="600" b="1">
                <a:solidFill>
                  <a:schemeClr val="accent2"/>
                </a:solidFill>
                <a:latin typeface="Roboto"/>
                <a:ea typeface="Roboto"/>
                <a:cs typeface="Roboto"/>
                <a:sym typeface="Roboto"/>
              </a:defRPr>
            </a:lvl7pPr>
            <a:lvl8pPr marL="0" marR="0" lvl="7" indent="0" algn="l" rtl="0">
              <a:spcBef>
                <a:spcPts val="0"/>
              </a:spcBef>
              <a:buNone/>
              <a:defRPr sz="600" b="1">
                <a:solidFill>
                  <a:schemeClr val="accent2"/>
                </a:solidFill>
                <a:latin typeface="Roboto"/>
                <a:ea typeface="Roboto"/>
                <a:cs typeface="Roboto"/>
                <a:sym typeface="Roboto"/>
              </a:defRPr>
            </a:lvl8pPr>
            <a:lvl9pPr marL="0" marR="0" lvl="8" indent="0" algn="l" rtl="0">
              <a:spcBef>
                <a:spcPts val="0"/>
              </a:spcBef>
              <a:buNone/>
              <a:defRPr sz="600" b="1">
                <a:solidFill>
                  <a:schemeClr val="accent2"/>
                </a:solidFill>
                <a:latin typeface="Roboto"/>
                <a:ea typeface="Roboto"/>
                <a:cs typeface="Roboto"/>
                <a:sym typeface="Roboto"/>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schoolguide.casel.org" TargetMode="External"/><Relationship Id="rId13"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s://casel.org/csi-resources/" TargetMode="External"/><Relationship Id="rId17" Type="http://schemas.openxmlformats.org/officeDocument/2006/relationships/image" Target="../media/image45.png"/><Relationship Id="rId2" Type="http://schemas.openxmlformats.org/officeDocument/2006/relationships/notesSlide" Target="../notesSlides/notesSlide33.xml"/><Relationship Id="rId16" Type="http://schemas.openxmlformats.org/officeDocument/2006/relationships/hyperlink" Target="https://casel.org/reopening-with-sel/" TargetMode="External"/><Relationship Id="rId1" Type="http://schemas.openxmlformats.org/officeDocument/2006/relationships/slideLayout" Target="../slideLayouts/slideLayout5.xml"/><Relationship Id="rId6" Type="http://schemas.openxmlformats.org/officeDocument/2006/relationships/hyperlink" Target="https://measuringsel.casel.org" TargetMode="External"/><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hyperlink" Target="https://casel.org/guide" TargetMode="External"/><Relationship Id="rId4" Type="http://schemas.openxmlformats.org/officeDocument/2006/relationships/hyperlink" Target="https://drc.casel.org" TargetMode="External"/><Relationship Id="rId9" Type="http://schemas.openxmlformats.org/officeDocument/2006/relationships/image" Target="../media/image41.png"/><Relationship Id="rId14" Type="http://schemas.openxmlformats.org/officeDocument/2006/relationships/hyperlink" Target="https://casel.org/in-the-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p:nvPr/>
        </p:nvSpPr>
        <p:spPr>
          <a:xfrm>
            <a:off x="1485900" y="2040188"/>
            <a:ext cx="6400800" cy="1188900"/>
          </a:xfrm>
          <a:prstGeom prst="rect">
            <a:avLst/>
          </a:prstGeom>
          <a:noFill/>
          <a:ln>
            <a:noFill/>
          </a:ln>
        </p:spPr>
        <p:txBody>
          <a:bodyPr spcFirstLastPara="1" wrap="square" lIns="34925" tIns="17450" rIns="34925" bIns="17450" anchor="t" anchorCtr="0">
            <a:noAutofit/>
          </a:bodyPr>
          <a:lstStyle/>
          <a:p>
            <a:pPr marL="0" marR="0" lvl="0" indent="0" algn="ctr" rtl="0">
              <a:lnSpc>
                <a:spcPct val="100000"/>
              </a:lnSpc>
              <a:spcBef>
                <a:spcPts val="0"/>
              </a:spcBef>
              <a:spcAft>
                <a:spcPts val="0"/>
              </a:spcAft>
              <a:buNone/>
            </a:pPr>
            <a:r>
              <a:rPr lang="en-US" sz="2000" b="1" i="0" u="none" strike="noStrike" cap="none">
                <a:solidFill>
                  <a:schemeClr val="dk1"/>
                </a:solidFill>
                <a:latin typeface="Calibri"/>
                <a:ea typeface="Calibri"/>
                <a:cs typeface="Calibri"/>
                <a:sym typeface="Calibri"/>
              </a:rPr>
              <a:t>The Case for Social and Emotional Learning:</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000" b="1" i="0" u="none" strike="noStrike" cap="none">
                <a:solidFill>
                  <a:srgbClr val="0078C0"/>
                </a:solidFill>
                <a:latin typeface="Calibri"/>
                <a:ea typeface="Calibri"/>
                <a:cs typeface="Calibri"/>
                <a:sym typeface="Calibri"/>
              </a:rPr>
              <a:t>Powerpoint template*</a:t>
            </a:r>
            <a:endParaRPr sz="1400"/>
          </a:p>
          <a:p>
            <a:pPr marL="0" marR="0" lvl="0" indent="0" algn="ctr" rtl="0">
              <a:lnSpc>
                <a:spcPct val="100000"/>
              </a:lnSpc>
              <a:spcBef>
                <a:spcPts val="0"/>
              </a:spcBef>
              <a:spcAft>
                <a:spcPts val="0"/>
              </a:spcAft>
              <a:buNone/>
            </a:pPr>
            <a:endParaRPr sz="20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500" b="0" i="1" u="none" strike="noStrike" cap="none">
                <a:solidFill>
                  <a:srgbClr val="0078C0"/>
                </a:solidFill>
                <a:latin typeface="Calibri"/>
                <a:ea typeface="Calibri"/>
                <a:cs typeface="Calibri"/>
                <a:sym typeface="Calibri"/>
              </a:rPr>
              <a:t>* don’t forget to explore the notes</a:t>
            </a:r>
            <a:endParaRPr sz="15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a:solidFill>
                <a:srgbClr val="0078C0"/>
              </a:solidFill>
              <a:latin typeface="Calibri"/>
              <a:ea typeface="Calibri"/>
              <a:cs typeface="Calibri"/>
              <a:sym typeface="Calibri"/>
            </a:endParaRPr>
          </a:p>
          <a:p>
            <a:pPr marL="0" marR="0" lvl="0" indent="0" algn="ctr" rtl="0">
              <a:lnSpc>
                <a:spcPct val="100000"/>
              </a:lnSpc>
              <a:spcBef>
                <a:spcPts val="0"/>
              </a:spcBef>
              <a:spcAft>
                <a:spcPts val="0"/>
              </a:spcAft>
              <a:buNone/>
            </a:pPr>
            <a:br>
              <a:rPr lang="en-US" sz="2000" b="0" i="1" u="none" strike="noStrike" cap="none">
                <a:solidFill>
                  <a:srgbClr val="62626D"/>
                </a:solidFill>
                <a:latin typeface="Calibri"/>
                <a:ea typeface="Calibri"/>
                <a:cs typeface="Calibri"/>
                <a:sym typeface="Calibri"/>
              </a:rPr>
            </a:br>
            <a:endParaRPr sz="2000" b="0" i="1" u="none" strike="noStrike" cap="none">
              <a:solidFill>
                <a:srgbClr val="62626D"/>
              </a:solidFill>
              <a:latin typeface="Calibri"/>
              <a:ea typeface="Calibri"/>
              <a:cs typeface="Calibri"/>
              <a:sym typeface="Calibri"/>
            </a:endParaRPr>
          </a:p>
        </p:txBody>
      </p:sp>
      <p:grpSp>
        <p:nvGrpSpPr>
          <p:cNvPr id="229" name="Google Shape;229;p36"/>
          <p:cNvGrpSpPr/>
          <p:nvPr/>
        </p:nvGrpSpPr>
        <p:grpSpPr>
          <a:xfrm>
            <a:off x="2039541" y="1628775"/>
            <a:ext cx="257175" cy="257175"/>
            <a:chOff x="6324600" y="4114799"/>
            <a:chExt cx="685800" cy="685800"/>
          </a:xfrm>
        </p:grpSpPr>
        <p:cxnSp>
          <p:nvCxnSpPr>
            <p:cNvPr id="230" name="Google Shape;230;p36"/>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231" name="Google Shape;231;p36"/>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232" name="Google Shape;232;p36"/>
          <p:cNvGrpSpPr/>
          <p:nvPr/>
        </p:nvGrpSpPr>
        <p:grpSpPr>
          <a:xfrm rot="10800000">
            <a:off x="6847284" y="2790230"/>
            <a:ext cx="257175" cy="257175"/>
            <a:chOff x="6324600" y="4114799"/>
            <a:chExt cx="685800" cy="685800"/>
          </a:xfrm>
        </p:grpSpPr>
        <p:cxnSp>
          <p:nvCxnSpPr>
            <p:cNvPr id="233" name="Google Shape;233;p36"/>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234" name="Google Shape;234;p36"/>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pic>
        <p:nvPicPr>
          <p:cNvPr id="235" name="Google Shape;235;p36" descr="CASEL"/>
          <p:cNvPicPr preferRelativeResize="0"/>
          <p:nvPr/>
        </p:nvPicPr>
        <p:blipFill rotWithShape="1">
          <a:blip r:embed="rId3">
            <a:alphaModFix/>
          </a:blip>
          <a:srcRect/>
          <a:stretch/>
        </p:blipFill>
        <p:spPr>
          <a:xfrm>
            <a:off x="325551" y="4499374"/>
            <a:ext cx="351829" cy="351829"/>
          </a:xfrm>
          <a:prstGeom prst="rect">
            <a:avLst/>
          </a:prstGeom>
          <a:noFill/>
          <a:ln>
            <a:noFill/>
          </a:ln>
        </p:spPr>
      </p:pic>
      <p:sp>
        <p:nvSpPr>
          <p:cNvPr id="236" name="Google Shape;236;p36"/>
          <p:cNvSpPr/>
          <p:nvPr/>
        </p:nvSpPr>
        <p:spPr>
          <a:xfrm>
            <a:off x="799073" y="4536830"/>
            <a:ext cx="1188000" cy="276900"/>
          </a:xfrm>
          <a:prstGeom prst="rect">
            <a:avLst/>
          </a:prstGeom>
          <a:noFill/>
          <a:ln>
            <a:noFill/>
          </a:ln>
        </p:spPr>
        <p:txBody>
          <a:bodyPr spcFirstLastPara="1" wrap="square" lIns="93125" tIns="46550" rIns="93125" bIns="46550"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70C0"/>
                </a:solidFill>
                <a:latin typeface="Calibri"/>
                <a:ea typeface="Calibri"/>
                <a:cs typeface="Calibri"/>
                <a:sym typeface="Calibri"/>
              </a:rPr>
              <a:t>casel.org</a:t>
            </a:r>
            <a:endParaRPr sz="1200" b="0" i="0" u="none" strike="noStrike" cap="none">
              <a:solidFill>
                <a:srgbClr val="0070C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5"/>
          <p:cNvSpPr txBox="1">
            <a:spLocks noGrp="1"/>
          </p:cNvSpPr>
          <p:nvPr>
            <p:ph type="title"/>
          </p:nvPr>
        </p:nvSpPr>
        <p:spPr>
          <a:xfrm>
            <a:off x="459921" y="325727"/>
            <a:ext cx="3360964" cy="450123"/>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en-US" sz="1800"/>
              <a:t>Benefits of SEL:</a:t>
            </a:r>
            <a:br>
              <a:rPr lang="en-US" sz="1800">
                <a:solidFill>
                  <a:srgbClr val="0078C0"/>
                </a:solidFill>
              </a:rPr>
            </a:br>
            <a:r>
              <a:rPr lang="en-US" sz="1800">
                <a:solidFill>
                  <a:srgbClr val="0078C0"/>
                </a:solidFill>
              </a:rPr>
              <a:t>Linked to young adult outcomes </a:t>
            </a:r>
            <a:endParaRPr sz="1800">
              <a:solidFill>
                <a:srgbClr val="0078C0"/>
              </a:solidFill>
            </a:endParaRPr>
          </a:p>
        </p:txBody>
      </p:sp>
      <p:sp>
        <p:nvSpPr>
          <p:cNvPr id="340" name="Google Shape;340;p45"/>
          <p:cNvSpPr txBox="1"/>
          <p:nvPr/>
        </p:nvSpPr>
        <p:spPr>
          <a:xfrm>
            <a:off x="581510" y="4675995"/>
            <a:ext cx="5772150" cy="19620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Source: </a:t>
            </a:r>
            <a:r>
              <a:rPr lang="en-US" sz="525" b="0" i="1" u="none" strike="noStrike" cap="none">
                <a:solidFill>
                  <a:schemeClr val="dk1"/>
                </a:solidFill>
                <a:latin typeface="Roboto"/>
                <a:ea typeface="Roboto"/>
                <a:cs typeface="Roboto"/>
                <a:sym typeface="Roboto"/>
              </a:rPr>
              <a:t>Damon E. Jones, Mark Greenberg, and Max Crowley. Early Social-Emotional Functioning and Public Health: The Relationship Between Kindergarten Social Competence and Future Wellness. American Journal of Public Health: November 2015, Vol. 105, No. 11, pp. 2283-2290. </a:t>
            </a:r>
            <a:endParaRPr sz="525" b="0" i="0" u="none" strike="noStrike" cap="none">
              <a:solidFill>
                <a:schemeClr val="dk1"/>
              </a:solidFill>
              <a:latin typeface="Roboto"/>
              <a:ea typeface="Roboto"/>
              <a:cs typeface="Roboto"/>
              <a:sym typeface="Roboto"/>
            </a:endParaRPr>
          </a:p>
        </p:txBody>
      </p:sp>
      <p:sp>
        <p:nvSpPr>
          <p:cNvPr id="341" name="Google Shape;341;p45"/>
          <p:cNvSpPr txBox="1"/>
          <p:nvPr/>
        </p:nvSpPr>
        <p:spPr>
          <a:xfrm>
            <a:off x="1110343" y="1238594"/>
            <a:ext cx="6923314" cy="72708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875" b="0" i="0" u="none" strike="noStrike" cap="none">
                <a:solidFill>
                  <a:schemeClr val="dk1"/>
                </a:solidFill>
                <a:latin typeface="Calibri"/>
                <a:ea typeface="Calibri"/>
                <a:cs typeface="Calibri"/>
                <a:sym typeface="Calibri"/>
              </a:rPr>
              <a:t>Statistically significant associations exist between measured </a:t>
            </a:r>
            <a:r>
              <a:rPr lang="en-US" sz="1875" b="1" i="0" u="none" strike="noStrike" cap="none">
                <a:solidFill>
                  <a:schemeClr val="dk1"/>
                </a:solidFill>
                <a:latin typeface="Calibri"/>
                <a:ea typeface="Calibri"/>
                <a:cs typeface="Calibri"/>
                <a:sym typeface="Calibri"/>
              </a:rPr>
              <a:t>social-emotional skills in kindergarten and young adult outcomes </a:t>
            </a:r>
            <a:r>
              <a:rPr lang="en-US" sz="1875" b="0" i="0" u="none" strike="noStrike" cap="none">
                <a:solidFill>
                  <a:schemeClr val="dk1"/>
                </a:solidFill>
                <a:latin typeface="Calibri"/>
                <a:ea typeface="Calibri"/>
                <a:cs typeface="Calibri"/>
                <a:sym typeface="Calibri"/>
              </a:rPr>
              <a:t>across multiple domains: </a:t>
            </a:r>
            <a:endParaRPr sz="1875" b="0" i="0" u="none" strike="noStrike" cap="none">
              <a:solidFill>
                <a:srgbClr val="000000"/>
              </a:solidFill>
              <a:latin typeface="Arial"/>
              <a:ea typeface="Arial"/>
              <a:cs typeface="Arial"/>
              <a:sym typeface="Arial"/>
            </a:endParaRPr>
          </a:p>
        </p:txBody>
      </p:sp>
      <p:sp>
        <p:nvSpPr>
          <p:cNvPr id="342" name="Google Shape;342;p45"/>
          <p:cNvSpPr txBox="1"/>
          <p:nvPr/>
        </p:nvSpPr>
        <p:spPr>
          <a:xfrm>
            <a:off x="1322662" y="2453706"/>
            <a:ext cx="3249338" cy="1072463"/>
          </a:xfrm>
          <a:prstGeom prst="rect">
            <a:avLst/>
          </a:prstGeom>
          <a:noFill/>
          <a:ln>
            <a:noFill/>
          </a:ln>
        </p:spPr>
        <p:txBody>
          <a:bodyPr spcFirstLastPara="1" wrap="square" lIns="27425" tIns="27425" rIns="27425" bIns="27425" anchor="t" anchorCtr="0">
            <a:noAutofit/>
          </a:bodyPr>
          <a:lstStyle/>
          <a:p>
            <a:pPr marL="0" marR="0" lvl="0" indent="0" algn="l" rtl="0">
              <a:lnSpc>
                <a:spcPct val="80000"/>
              </a:lnSpc>
              <a:spcBef>
                <a:spcPts val="0"/>
              </a:spcBef>
              <a:spcAft>
                <a:spcPts val="0"/>
              </a:spcAft>
              <a:buNone/>
            </a:pPr>
            <a:r>
              <a:rPr lang="en-US" sz="1500" b="0" i="0" u="none" strike="noStrike" cap="none">
                <a:solidFill>
                  <a:schemeClr val="dk1"/>
                </a:solidFill>
                <a:latin typeface="Calibri"/>
                <a:ea typeface="Calibri"/>
                <a:cs typeface="Calibri"/>
                <a:sym typeface="Calibri"/>
              </a:rPr>
              <a:t>Kindergartners who were stronger in SEL competence were </a:t>
            </a:r>
            <a:r>
              <a:rPr lang="en-US" sz="1500" b="0" i="0" u="none" strike="noStrike" cap="none">
                <a:solidFill>
                  <a:srgbClr val="0370C0"/>
                </a:solidFill>
                <a:latin typeface="Calibri"/>
                <a:ea typeface="Calibri"/>
                <a:cs typeface="Calibri"/>
                <a:sym typeface="Calibri"/>
              </a:rPr>
              <a:t>more likely </a:t>
            </a:r>
            <a:r>
              <a:rPr lang="en-US" sz="1500" b="0" i="0" u="none" strike="noStrike" cap="none">
                <a:solidFill>
                  <a:schemeClr val="dk1"/>
                </a:solidFill>
                <a:latin typeface="Calibri"/>
                <a:ea typeface="Calibri"/>
                <a:cs typeface="Calibri"/>
                <a:sym typeface="Calibri"/>
              </a:rPr>
              <a:t>to:</a:t>
            </a:r>
            <a:endParaRPr/>
          </a:p>
          <a:p>
            <a:pPr marL="0" marR="0" lvl="0" indent="0" algn="l" rtl="0">
              <a:lnSpc>
                <a:spcPct val="80000"/>
              </a:lnSpc>
              <a:spcBef>
                <a:spcPts val="0"/>
              </a:spcBef>
              <a:spcAft>
                <a:spcPts val="0"/>
              </a:spcAft>
              <a:buNone/>
            </a:pPr>
            <a:endParaRPr sz="1500" b="0" i="0" u="none" strike="noStrike" cap="none">
              <a:solidFill>
                <a:schemeClr val="dk1"/>
              </a:solidFill>
              <a:latin typeface="Calibri"/>
              <a:ea typeface="Calibri"/>
              <a:cs typeface="Calibri"/>
              <a:sym typeface="Calibri"/>
            </a:endParaRPr>
          </a:p>
          <a:p>
            <a:pPr marL="285750" marR="0" lvl="0" indent="-285750" algn="l" rtl="0">
              <a:lnSpc>
                <a:spcPct val="80000"/>
              </a:lnSpc>
              <a:spcBef>
                <a:spcPts val="0"/>
              </a:spcBef>
              <a:spcAft>
                <a:spcPts val="0"/>
              </a:spcAft>
              <a:buClr>
                <a:srgbClr val="00B050"/>
              </a:buClr>
              <a:buSzPts val="1500"/>
              <a:buFont typeface="Noto Sans Symbols"/>
              <a:buChar char="✔"/>
            </a:pPr>
            <a:r>
              <a:rPr lang="en-US" sz="1500" b="0" i="0" u="none" strike="noStrike" cap="none">
                <a:solidFill>
                  <a:schemeClr val="dk1"/>
                </a:solidFill>
                <a:latin typeface="Calibri"/>
                <a:ea typeface="Calibri"/>
                <a:cs typeface="Calibri"/>
                <a:sym typeface="Calibri"/>
              </a:rPr>
              <a:t>graduate from high school</a:t>
            </a:r>
            <a:endParaRPr sz="1500" b="0" i="0" u="none" strike="noStrike" cap="none">
              <a:solidFill>
                <a:srgbClr val="000000"/>
              </a:solidFill>
              <a:latin typeface="Arial"/>
              <a:ea typeface="Arial"/>
              <a:cs typeface="Arial"/>
              <a:sym typeface="Arial"/>
            </a:endParaRPr>
          </a:p>
          <a:p>
            <a:pPr marL="285750" marR="0" lvl="0" indent="-285750" algn="l" rtl="0">
              <a:lnSpc>
                <a:spcPct val="80000"/>
              </a:lnSpc>
              <a:spcBef>
                <a:spcPts val="0"/>
              </a:spcBef>
              <a:spcAft>
                <a:spcPts val="0"/>
              </a:spcAft>
              <a:buClr>
                <a:srgbClr val="00B050"/>
              </a:buClr>
              <a:buSzPts val="1500"/>
              <a:buFont typeface="Noto Sans Symbols"/>
              <a:buChar char="✔"/>
            </a:pPr>
            <a:r>
              <a:rPr lang="en-US" sz="1500" b="0" i="0" u="none" strike="noStrike" cap="none">
                <a:solidFill>
                  <a:schemeClr val="dk1"/>
                </a:solidFill>
                <a:latin typeface="Calibri"/>
                <a:ea typeface="Calibri"/>
                <a:cs typeface="Calibri"/>
                <a:sym typeface="Calibri"/>
              </a:rPr>
              <a:t>complete a college degree</a:t>
            </a:r>
            <a:endParaRPr sz="1500" b="0" i="0" u="none" strike="noStrike" cap="none">
              <a:solidFill>
                <a:srgbClr val="000000"/>
              </a:solidFill>
              <a:latin typeface="Arial"/>
              <a:ea typeface="Arial"/>
              <a:cs typeface="Arial"/>
              <a:sym typeface="Arial"/>
            </a:endParaRPr>
          </a:p>
          <a:p>
            <a:pPr marL="285750" marR="0" lvl="0" indent="-285750" algn="l" rtl="0">
              <a:lnSpc>
                <a:spcPct val="80000"/>
              </a:lnSpc>
              <a:spcBef>
                <a:spcPts val="0"/>
              </a:spcBef>
              <a:spcAft>
                <a:spcPts val="0"/>
              </a:spcAft>
              <a:buClr>
                <a:srgbClr val="00B050"/>
              </a:buClr>
              <a:buSzPts val="1500"/>
              <a:buFont typeface="Noto Sans Symbols"/>
              <a:buChar char="✔"/>
            </a:pPr>
            <a:r>
              <a:rPr lang="en-US" sz="1500" b="0" i="0" u="none" strike="noStrike" cap="none">
                <a:solidFill>
                  <a:schemeClr val="dk1"/>
                </a:solidFill>
                <a:latin typeface="Calibri"/>
                <a:ea typeface="Calibri"/>
                <a:cs typeface="Calibri"/>
                <a:sym typeface="Calibri"/>
              </a:rPr>
              <a:t>obtain stable employment in young adulthood</a:t>
            </a:r>
            <a:endParaRPr sz="1500" b="0" i="0" u="none" strike="noStrike" cap="none">
              <a:solidFill>
                <a:srgbClr val="000000"/>
              </a:solidFill>
              <a:latin typeface="Arial"/>
              <a:ea typeface="Arial"/>
              <a:cs typeface="Arial"/>
              <a:sym typeface="Arial"/>
            </a:endParaRPr>
          </a:p>
        </p:txBody>
      </p:sp>
      <p:sp>
        <p:nvSpPr>
          <p:cNvPr id="343" name="Google Shape;343;p45"/>
          <p:cNvSpPr txBox="1"/>
          <p:nvPr/>
        </p:nvSpPr>
        <p:spPr>
          <a:xfrm>
            <a:off x="5022418" y="2453706"/>
            <a:ext cx="2640713" cy="1272263"/>
          </a:xfrm>
          <a:prstGeom prst="rect">
            <a:avLst/>
          </a:prstGeom>
          <a:noFill/>
          <a:ln>
            <a:noFill/>
          </a:ln>
        </p:spPr>
        <p:txBody>
          <a:bodyPr spcFirstLastPara="1" wrap="square" lIns="27425" tIns="27425" rIns="27425" bIns="27425" anchor="t" anchorCtr="0">
            <a:noAutofit/>
          </a:bodyPr>
          <a:lstStyle/>
          <a:p>
            <a:pPr marL="0" marR="0" lvl="0" indent="0" algn="l" rtl="0">
              <a:lnSpc>
                <a:spcPct val="80000"/>
              </a:lnSpc>
              <a:spcBef>
                <a:spcPts val="0"/>
              </a:spcBef>
              <a:spcAft>
                <a:spcPts val="0"/>
              </a:spcAft>
              <a:buNone/>
            </a:pPr>
            <a:r>
              <a:rPr lang="en-US" sz="1500" b="0" i="0" u="none" strike="noStrike" cap="none">
                <a:solidFill>
                  <a:schemeClr val="dk1"/>
                </a:solidFill>
                <a:latin typeface="Calibri"/>
                <a:ea typeface="Calibri"/>
                <a:cs typeface="Calibri"/>
                <a:sym typeface="Calibri"/>
              </a:rPr>
              <a:t>And </a:t>
            </a:r>
            <a:r>
              <a:rPr lang="en-US" sz="1500" b="0" i="0" u="none" strike="noStrike" cap="none">
                <a:solidFill>
                  <a:srgbClr val="0370C0"/>
                </a:solidFill>
                <a:latin typeface="Calibri"/>
                <a:ea typeface="Calibri"/>
                <a:cs typeface="Calibri"/>
                <a:sym typeface="Calibri"/>
              </a:rPr>
              <a:t>less likely </a:t>
            </a:r>
            <a:r>
              <a:rPr lang="en-US" sz="1500" b="0" i="0" u="none" strike="noStrike" cap="none">
                <a:solidFill>
                  <a:schemeClr val="dk1"/>
                </a:solidFill>
                <a:latin typeface="Calibri"/>
                <a:ea typeface="Calibri"/>
                <a:cs typeface="Calibri"/>
                <a:sym typeface="Calibri"/>
              </a:rPr>
              <a:t>to be:</a:t>
            </a:r>
            <a:endParaRPr sz="1500" b="0" i="0" u="none" strike="noStrike" cap="none">
              <a:solidFill>
                <a:srgbClr val="000000"/>
              </a:solidFill>
              <a:latin typeface="Arial"/>
              <a:ea typeface="Arial"/>
              <a:cs typeface="Arial"/>
              <a:sym typeface="Arial"/>
            </a:endParaRPr>
          </a:p>
          <a:p>
            <a:pPr marL="171450" marR="0" lvl="0" indent="0" algn="l" rtl="0">
              <a:lnSpc>
                <a:spcPct val="80000"/>
              </a:lnSpc>
              <a:spcBef>
                <a:spcPts val="581"/>
              </a:spcBef>
              <a:spcAft>
                <a:spcPts val="0"/>
              </a:spcAft>
              <a:buNone/>
            </a:pPr>
            <a:r>
              <a:rPr lang="en-US" sz="1500" b="1" i="0" u="none" strike="noStrike" cap="none">
                <a:solidFill>
                  <a:srgbClr val="FF0000"/>
                </a:solidFill>
                <a:latin typeface="Calibri"/>
                <a:ea typeface="Calibri"/>
                <a:cs typeface="Calibri"/>
                <a:sym typeface="Calibri"/>
              </a:rPr>
              <a:t>x</a:t>
            </a:r>
            <a:r>
              <a:rPr lang="en-US" sz="1500" b="0" i="0" u="none" strike="noStrike" cap="none">
                <a:solidFill>
                  <a:schemeClr val="dk1"/>
                </a:solidFill>
                <a:latin typeface="Calibri"/>
                <a:ea typeface="Calibri"/>
                <a:cs typeface="Calibri"/>
                <a:sym typeface="Calibri"/>
              </a:rPr>
              <a:t>  living in public housing </a:t>
            </a:r>
            <a:endParaRPr sz="1500" b="0" i="0" u="none" strike="noStrike" cap="none">
              <a:solidFill>
                <a:srgbClr val="000000"/>
              </a:solidFill>
              <a:latin typeface="Arial"/>
              <a:ea typeface="Arial"/>
              <a:cs typeface="Arial"/>
              <a:sym typeface="Arial"/>
            </a:endParaRPr>
          </a:p>
          <a:p>
            <a:pPr marL="171450" marR="0" lvl="0" indent="0" algn="l" rtl="0">
              <a:lnSpc>
                <a:spcPct val="80000"/>
              </a:lnSpc>
              <a:spcBef>
                <a:spcPts val="581"/>
              </a:spcBef>
              <a:spcAft>
                <a:spcPts val="0"/>
              </a:spcAft>
              <a:buNone/>
            </a:pPr>
            <a:r>
              <a:rPr lang="en-US" sz="1500" b="1" i="0" u="none" strike="noStrike" cap="none">
                <a:solidFill>
                  <a:srgbClr val="FF0000"/>
                </a:solidFill>
                <a:latin typeface="Calibri"/>
                <a:ea typeface="Calibri"/>
                <a:cs typeface="Calibri"/>
                <a:sym typeface="Calibri"/>
              </a:rPr>
              <a:t>x  </a:t>
            </a:r>
            <a:r>
              <a:rPr lang="en-US" sz="1500" b="0" i="0" u="none" strike="noStrike" cap="none">
                <a:solidFill>
                  <a:schemeClr val="dk1"/>
                </a:solidFill>
                <a:latin typeface="Calibri"/>
                <a:ea typeface="Calibri"/>
                <a:cs typeface="Calibri"/>
                <a:sym typeface="Calibri"/>
              </a:rPr>
              <a:t>receiving public assistance </a:t>
            </a:r>
            <a:endParaRPr sz="1500" b="0" i="0" u="none" strike="noStrike" cap="none">
              <a:solidFill>
                <a:srgbClr val="000000"/>
              </a:solidFill>
              <a:latin typeface="Arial"/>
              <a:ea typeface="Arial"/>
              <a:cs typeface="Arial"/>
              <a:sym typeface="Arial"/>
            </a:endParaRPr>
          </a:p>
          <a:p>
            <a:pPr marL="171450" marR="0" lvl="0" indent="0" algn="l" rtl="0">
              <a:lnSpc>
                <a:spcPct val="80000"/>
              </a:lnSpc>
              <a:spcBef>
                <a:spcPts val="581"/>
              </a:spcBef>
              <a:spcAft>
                <a:spcPts val="0"/>
              </a:spcAft>
              <a:buNone/>
            </a:pPr>
            <a:r>
              <a:rPr lang="en-US" sz="1500" b="1" i="0" u="none" strike="noStrike" cap="none">
                <a:solidFill>
                  <a:srgbClr val="FF0000"/>
                </a:solidFill>
                <a:latin typeface="Calibri"/>
                <a:ea typeface="Calibri"/>
                <a:cs typeface="Calibri"/>
                <a:sym typeface="Calibri"/>
              </a:rPr>
              <a:t>x  </a:t>
            </a:r>
            <a:r>
              <a:rPr lang="en-US" sz="1500" b="0" i="0" u="none" strike="noStrike" cap="none">
                <a:solidFill>
                  <a:schemeClr val="dk1"/>
                </a:solidFill>
                <a:latin typeface="Calibri"/>
                <a:ea typeface="Calibri"/>
                <a:cs typeface="Calibri"/>
                <a:sym typeface="Calibri"/>
              </a:rPr>
              <a:t>involved with police </a:t>
            </a:r>
            <a:endParaRPr sz="1500" b="0" i="0" u="none" strike="noStrike" cap="none">
              <a:solidFill>
                <a:srgbClr val="000000"/>
              </a:solidFill>
              <a:latin typeface="Arial"/>
              <a:ea typeface="Arial"/>
              <a:cs typeface="Arial"/>
              <a:sym typeface="Arial"/>
            </a:endParaRPr>
          </a:p>
          <a:p>
            <a:pPr marL="171450" marR="0" lvl="0" indent="0" algn="l" rtl="0">
              <a:lnSpc>
                <a:spcPct val="80000"/>
              </a:lnSpc>
              <a:spcBef>
                <a:spcPts val="581"/>
              </a:spcBef>
              <a:spcAft>
                <a:spcPts val="0"/>
              </a:spcAft>
              <a:buNone/>
            </a:pPr>
            <a:r>
              <a:rPr lang="en-US" sz="1500" b="1" i="0" u="none" strike="noStrike" cap="none">
                <a:solidFill>
                  <a:srgbClr val="FF0000"/>
                </a:solidFill>
                <a:latin typeface="Calibri"/>
                <a:ea typeface="Calibri"/>
                <a:cs typeface="Calibri"/>
                <a:sym typeface="Calibri"/>
              </a:rPr>
              <a:t>x  </a:t>
            </a:r>
            <a:r>
              <a:rPr lang="en-US" sz="1500" b="0" i="0" u="none" strike="noStrike" cap="none">
                <a:solidFill>
                  <a:schemeClr val="dk1"/>
                </a:solidFill>
                <a:latin typeface="Calibri"/>
                <a:ea typeface="Calibri"/>
                <a:cs typeface="Calibri"/>
                <a:sym typeface="Calibri"/>
              </a:rPr>
              <a:t>in a detention facility</a:t>
            </a:r>
            <a:endParaRPr sz="1500" b="0" i="0" u="none" strike="noStrike" cap="none">
              <a:solidFill>
                <a:srgbClr val="000000"/>
              </a:solidFill>
              <a:latin typeface="Arial"/>
              <a:ea typeface="Arial"/>
              <a:cs typeface="Arial"/>
              <a:sym typeface="Arial"/>
            </a:endParaRPr>
          </a:p>
          <a:p>
            <a:pPr marL="0" marR="0" lvl="0" indent="0" algn="l" rtl="0">
              <a:lnSpc>
                <a:spcPct val="80000"/>
              </a:lnSpc>
              <a:spcBef>
                <a:spcPts val="450"/>
              </a:spcBef>
              <a:spcAft>
                <a:spcPts val="0"/>
              </a:spcAft>
              <a:buNone/>
            </a:pPr>
            <a:endParaRPr sz="1500" b="1"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6"/>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en-US">
                <a:latin typeface="Calibri"/>
                <a:ea typeface="Calibri"/>
                <a:cs typeface="Calibri"/>
                <a:sym typeface="Calibri"/>
              </a:rPr>
              <a:t>Benefits of SEL:</a:t>
            </a:r>
            <a:br>
              <a:rPr lang="en-US" sz="1650">
                <a:solidFill>
                  <a:srgbClr val="0078C0"/>
                </a:solidFill>
              </a:rPr>
            </a:br>
            <a:r>
              <a:rPr lang="en-US" sz="1650">
                <a:solidFill>
                  <a:srgbClr val="0078C0"/>
                </a:solidFill>
              </a:rPr>
              <a:t>Strong return on investment  </a:t>
            </a:r>
            <a:endParaRPr>
              <a:solidFill>
                <a:srgbClr val="0078C0"/>
              </a:solidFill>
            </a:endParaRPr>
          </a:p>
        </p:txBody>
      </p:sp>
      <p:sp>
        <p:nvSpPr>
          <p:cNvPr id="350" name="Google Shape;350;p46"/>
          <p:cNvSpPr txBox="1"/>
          <p:nvPr/>
        </p:nvSpPr>
        <p:spPr>
          <a:xfrm>
            <a:off x="719130" y="4694243"/>
            <a:ext cx="5817070" cy="19620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Source: Belfield, C., Bowden, B., Klapp, A., Levin, H., Shand, R., &amp; Zander, S. (2015). The Economic Value of Social and Emotional Learning. New York: Center for Benefit-Cost Studies in Education. </a:t>
            </a:r>
            <a:endParaRPr sz="233" b="0" i="0" u="none" strike="noStrike" cap="none">
              <a:solidFill>
                <a:srgbClr val="000000"/>
              </a:solidFill>
              <a:latin typeface="Arial"/>
              <a:ea typeface="Arial"/>
              <a:cs typeface="Arial"/>
              <a:sym typeface="Arial"/>
            </a:endParaRPr>
          </a:p>
        </p:txBody>
      </p:sp>
      <p:sp>
        <p:nvSpPr>
          <p:cNvPr id="351" name="Google Shape;351;p46"/>
          <p:cNvSpPr txBox="1"/>
          <p:nvPr/>
        </p:nvSpPr>
        <p:spPr>
          <a:xfrm>
            <a:off x="1143000" y="1190536"/>
            <a:ext cx="7075714" cy="1188787"/>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87" b="0" i="0" u="none" strike="noStrike" cap="none">
                <a:solidFill>
                  <a:schemeClr val="dk1"/>
                </a:solidFill>
                <a:latin typeface="Calibri"/>
                <a:ea typeface="Calibri"/>
                <a:cs typeface="Calibri"/>
                <a:sym typeface="Calibri"/>
              </a:rPr>
              <a:t>Wise financial investment according to cost-benefit research. The </a:t>
            </a:r>
            <a:r>
              <a:rPr lang="en-US" sz="1687" b="1" i="0" u="none" strike="noStrike" cap="none">
                <a:solidFill>
                  <a:schemeClr val="dk1"/>
                </a:solidFill>
                <a:latin typeface="Calibri"/>
                <a:ea typeface="Calibri"/>
                <a:cs typeface="Calibri"/>
                <a:sym typeface="Calibri"/>
              </a:rPr>
              <a:t>average return on investment </a:t>
            </a:r>
            <a:r>
              <a:rPr lang="en-US" sz="1687" b="0" i="0" u="none" strike="noStrike" cap="none">
                <a:solidFill>
                  <a:schemeClr val="dk1"/>
                </a:solidFill>
                <a:latin typeface="Calibri"/>
                <a:ea typeface="Calibri"/>
                <a:cs typeface="Calibri"/>
                <a:sym typeface="Calibri"/>
              </a:rPr>
              <a:t>for six evidence-based programs is: </a:t>
            </a:r>
            <a:endParaRPr/>
          </a:p>
          <a:p>
            <a:pPr marL="0" marR="0" lvl="0" indent="0" algn="l" rtl="0">
              <a:lnSpc>
                <a:spcPct val="100000"/>
              </a:lnSpc>
              <a:spcBef>
                <a:spcPts val="0"/>
              </a:spcBef>
              <a:spcAft>
                <a:spcPts val="0"/>
              </a:spcAft>
              <a:buNone/>
            </a:pPr>
            <a:endParaRPr sz="168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750" b="1" i="0" u="none" strike="noStrike" cap="none">
                <a:solidFill>
                  <a:srgbClr val="0078C0"/>
                </a:solidFill>
                <a:latin typeface="Calibri"/>
                <a:ea typeface="Calibri"/>
                <a:cs typeface="Calibri"/>
                <a:sym typeface="Calibri"/>
              </a:rPr>
              <a:t>     11 to 1</a:t>
            </a:r>
            <a:endParaRPr sz="3750" b="0" i="0" u="none" strike="noStrike" cap="none">
              <a:solidFill>
                <a:srgbClr val="000000"/>
              </a:solidFill>
              <a:latin typeface="Arial"/>
              <a:ea typeface="Arial"/>
              <a:cs typeface="Arial"/>
              <a:sym typeface="Arial"/>
            </a:endParaRPr>
          </a:p>
        </p:txBody>
      </p:sp>
      <p:sp>
        <p:nvSpPr>
          <p:cNvPr id="352" name="Google Shape;352;p46"/>
          <p:cNvSpPr txBox="1"/>
          <p:nvPr/>
        </p:nvSpPr>
        <p:spPr>
          <a:xfrm>
            <a:off x="3671209" y="2296023"/>
            <a:ext cx="3672566" cy="40398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87" b="0" i="1" u="none" strike="noStrike" cap="none">
                <a:solidFill>
                  <a:schemeClr val="dk1"/>
                </a:solidFill>
                <a:latin typeface="Calibri"/>
                <a:ea typeface="Calibri"/>
                <a:cs typeface="Calibri"/>
                <a:sym typeface="Calibri"/>
              </a:rPr>
              <a:t>meaning for every dollar invested there is an $11 return, savings from costs not incurred for intervention</a:t>
            </a:r>
            <a:endParaRPr sz="1687" b="0" i="1" u="none" strike="noStrike" cap="none">
              <a:solidFill>
                <a:schemeClr val="dk1"/>
              </a:solidFill>
              <a:latin typeface="Arial"/>
              <a:ea typeface="Arial"/>
              <a:cs typeface="Arial"/>
              <a:sym typeface="Arial"/>
            </a:endParaRPr>
          </a:p>
        </p:txBody>
      </p:sp>
      <p:pic>
        <p:nvPicPr>
          <p:cNvPr id="353" name="Google Shape;353;p46"/>
          <p:cNvPicPr preferRelativeResize="0"/>
          <p:nvPr/>
        </p:nvPicPr>
        <p:blipFill rotWithShape="1">
          <a:blip r:embed="rId3">
            <a:alphaModFix/>
          </a:blip>
          <a:srcRect/>
          <a:stretch/>
        </p:blipFill>
        <p:spPr>
          <a:xfrm>
            <a:off x="1800225" y="2654478"/>
            <a:ext cx="1224695" cy="84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7"/>
          <p:cNvSpPr txBox="1">
            <a:spLocks noGrp="1"/>
          </p:cNvSpPr>
          <p:nvPr>
            <p:ph type="title"/>
          </p:nvPr>
        </p:nvSpPr>
        <p:spPr>
          <a:xfrm>
            <a:off x="521154" y="307998"/>
            <a:ext cx="5600700" cy="506389"/>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Clr>
                <a:schemeClr val="dk1"/>
              </a:buClr>
              <a:buSzPts val="4500"/>
              <a:buFont typeface="Roboto"/>
              <a:buNone/>
            </a:pPr>
            <a:r>
              <a:rPr lang="en-US">
                <a:latin typeface="Calibri"/>
                <a:ea typeface="Calibri"/>
                <a:cs typeface="Calibri"/>
                <a:sym typeface="Calibri"/>
              </a:rPr>
              <a:t>Benefits of SEL:</a:t>
            </a:r>
            <a:br>
              <a:rPr lang="en-US">
                <a:latin typeface="Calibri"/>
                <a:ea typeface="Calibri"/>
                <a:cs typeface="Calibri"/>
                <a:sym typeface="Calibri"/>
              </a:rPr>
            </a:br>
            <a:r>
              <a:rPr lang="en-US" sz="1650">
                <a:solidFill>
                  <a:srgbClr val="0078C0"/>
                </a:solidFill>
              </a:rPr>
              <a:t>Compelling local evidence</a:t>
            </a:r>
            <a:r>
              <a:rPr lang="en-US">
                <a:latin typeface="Calibri"/>
                <a:ea typeface="Calibri"/>
                <a:cs typeface="Calibri"/>
                <a:sym typeface="Calibri"/>
              </a:rPr>
              <a:t> </a:t>
            </a:r>
            <a:endParaRPr>
              <a:solidFill>
                <a:srgbClr val="0078C0"/>
              </a:solidFill>
            </a:endParaRPr>
          </a:p>
        </p:txBody>
      </p:sp>
      <p:sp>
        <p:nvSpPr>
          <p:cNvPr id="360" name="Google Shape;360;p47"/>
          <p:cNvSpPr/>
          <p:nvPr/>
        </p:nvSpPr>
        <p:spPr>
          <a:xfrm>
            <a:off x="867520" y="1079047"/>
            <a:ext cx="7285879" cy="3387466"/>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800" b="0" i="0" u="none" strike="noStrike" cap="none">
                <a:solidFill>
                  <a:schemeClr val="dk2"/>
                </a:solidFill>
                <a:latin typeface="Calibri"/>
                <a:ea typeface="Calibri"/>
                <a:cs typeface="Calibri"/>
                <a:sym typeface="Calibri"/>
              </a:rPr>
              <a:t>[School/district name] </a:t>
            </a:r>
            <a:r>
              <a:rPr lang="en-US" sz="1800" b="0" i="0" u="none" strike="noStrike" cap="none">
                <a:solidFill>
                  <a:schemeClr val="dk1"/>
                </a:solidFill>
                <a:latin typeface="Calibri"/>
                <a:ea typeface="Calibri"/>
                <a:cs typeface="Calibri"/>
                <a:sym typeface="Calibri"/>
              </a:rPr>
              <a:t>has seen improvements in:</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1</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2</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3</a:t>
            </a:r>
            <a:endParaRPr sz="233" b="0" i="0" u="none" strike="noStrike" cap="none">
              <a:solidFill>
                <a:srgbClr val="000000"/>
              </a:solidFill>
              <a:latin typeface="Arial"/>
              <a:ea typeface="Arial"/>
              <a:cs typeface="Arial"/>
              <a:sym typeface="Arial"/>
            </a:endParaRPr>
          </a:p>
          <a:p>
            <a:pPr marL="257175" marR="0" lvl="1" indent="0" algn="l" rtl="0">
              <a:lnSpc>
                <a:spcPct val="100000"/>
              </a:lnSpc>
              <a:spcBef>
                <a:spcPts val="1575"/>
              </a:spcBef>
              <a:spcAft>
                <a:spcPts val="0"/>
              </a:spcAft>
              <a:buNone/>
            </a:pPr>
            <a:r>
              <a:rPr lang="en-US" sz="1800" b="0" i="0" u="none" strike="noStrike" cap="none">
                <a:solidFill>
                  <a:schemeClr val="dk1"/>
                </a:solidFill>
                <a:latin typeface="Calibri"/>
                <a:ea typeface="Calibri"/>
                <a:cs typeface="Calibri"/>
                <a:sym typeface="Calibri"/>
              </a:rPr>
              <a:t>… and declines in:</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1</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2</a:t>
            </a:r>
            <a:endParaRPr sz="233" b="0" i="0" u="none" strike="noStrike" cap="none">
              <a:solidFill>
                <a:srgbClr val="000000"/>
              </a:solidFill>
              <a:latin typeface="Arial"/>
              <a:ea typeface="Arial"/>
              <a:cs typeface="Arial"/>
              <a:sym typeface="Arial"/>
            </a:endParaRPr>
          </a:p>
          <a:p>
            <a:pPr marL="1057275" marR="0" lvl="3" indent="-285750" algn="l" rtl="0">
              <a:lnSpc>
                <a:spcPct val="100000"/>
              </a:lnSpc>
              <a:spcBef>
                <a:spcPts val="1575"/>
              </a:spcBef>
              <a:spcAft>
                <a:spcPts val="0"/>
              </a:spcAft>
              <a:buClr>
                <a:schemeClr val="dk1"/>
              </a:buClr>
              <a:buSzPts val="1200"/>
              <a:buFont typeface="Arial"/>
              <a:buChar char="•"/>
            </a:pPr>
            <a:r>
              <a:rPr lang="en-US" sz="1500" b="0" i="0" u="none" strike="noStrike" cap="none">
                <a:solidFill>
                  <a:schemeClr val="dk1"/>
                </a:solidFill>
                <a:latin typeface="Calibri"/>
                <a:ea typeface="Calibri"/>
                <a:cs typeface="Calibri"/>
                <a:sym typeface="Calibri"/>
              </a:rPr>
              <a:t>Data point 3</a:t>
            </a:r>
            <a:endParaRPr sz="233"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title"/>
          </p:nvPr>
        </p:nvSpPr>
        <p:spPr>
          <a:xfrm>
            <a:off x="321842" y="299898"/>
            <a:ext cx="6432550" cy="48418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725" b="1" i="0" u="none" strike="noStrike" cap="none">
                <a:solidFill>
                  <a:srgbClr val="15151B"/>
                </a:solidFill>
                <a:latin typeface="Arial"/>
                <a:ea typeface="Arial"/>
                <a:cs typeface="Arial"/>
                <a:sym typeface="Arial"/>
              </a:rPr>
              <a:t>Practical Benefits of an SEL Program:</a:t>
            </a:r>
            <a:br>
              <a:rPr lang="en-US" sz="1725" b="1" i="0" u="none" strike="noStrike" cap="none">
                <a:solidFill>
                  <a:srgbClr val="15151B"/>
                </a:solidFill>
                <a:latin typeface="Arial"/>
                <a:ea typeface="Arial"/>
                <a:cs typeface="Arial"/>
                <a:sym typeface="Arial"/>
              </a:rPr>
            </a:br>
            <a:r>
              <a:rPr lang="en-US" sz="1725" b="1" i="0" u="none" strike="noStrike" cap="none">
                <a:solidFill>
                  <a:srgbClr val="0078C0"/>
                </a:solidFill>
                <a:latin typeface="Arial"/>
                <a:ea typeface="Arial"/>
                <a:cs typeface="Arial"/>
                <a:sym typeface="Arial"/>
              </a:rPr>
              <a:t>Based on the 2011 meta-analysis  </a:t>
            </a:r>
            <a:endParaRPr sz="1725" b="1" i="0" u="none" strike="noStrike" cap="none">
              <a:solidFill>
                <a:srgbClr val="0078C0"/>
              </a:solidFill>
              <a:latin typeface="Arial"/>
              <a:ea typeface="Arial"/>
              <a:cs typeface="Arial"/>
              <a:sym typeface="Arial"/>
            </a:endParaRPr>
          </a:p>
        </p:txBody>
      </p:sp>
      <p:sp>
        <p:nvSpPr>
          <p:cNvPr id="370" name="Google Shape;370;p48"/>
          <p:cNvSpPr/>
          <p:nvPr/>
        </p:nvSpPr>
        <p:spPr>
          <a:xfrm>
            <a:off x="1397103" y="169744"/>
            <a:ext cx="6432447" cy="639881"/>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2700" b="1" i="0" u="none" strike="noStrike" cap="none">
              <a:solidFill>
                <a:srgbClr val="0070C0"/>
              </a:solidFill>
              <a:latin typeface="Century Gothic"/>
              <a:ea typeface="Century Gothic"/>
              <a:cs typeface="Century Gothic"/>
              <a:sym typeface="Century Gothic"/>
            </a:endParaRPr>
          </a:p>
        </p:txBody>
      </p:sp>
      <p:sp>
        <p:nvSpPr>
          <p:cNvPr id="371" name="Google Shape;371;p48"/>
          <p:cNvSpPr txBox="1"/>
          <p:nvPr/>
        </p:nvSpPr>
        <p:spPr>
          <a:xfrm>
            <a:off x="6229453" y="4926957"/>
            <a:ext cx="1599575" cy="273472"/>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None/>
            </a:pPr>
            <a:endParaRPr sz="825" b="0" i="0" u="none" strike="noStrike" cap="none">
              <a:solidFill>
                <a:srgbClr val="000000"/>
              </a:solidFill>
              <a:latin typeface="Arial"/>
              <a:ea typeface="Arial"/>
              <a:cs typeface="Arial"/>
              <a:sym typeface="Arial"/>
            </a:endParaRPr>
          </a:p>
        </p:txBody>
      </p:sp>
      <p:pic>
        <p:nvPicPr>
          <p:cNvPr id="372" name="Google Shape;372;p48" descr="Diagram&#10;&#10;Description automatically generated"/>
          <p:cNvPicPr preferRelativeResize="0"/>
          <p:nvPr/>
        </p:nvPicPr>
        <p:blipFill rotWithShape="1">
          <a:blip r:embed="rId3">
            <a:alphaModFix/>
          </a:blip>
          <a:srcRect/>
          <a:stretch/>
        </p:blipFill>
        <p:spPr>
          <a:xfrm>
            <a:off x="5303340" y="223646"/>
            <a:ext cx="2902107" cy="1544241"/>
          </a:xfrm>
          <a:prstGeom prst="rect">
            <a:avLst/>
          </a:prstGeom>
          <a:noFill/>
          <a:ln>
            <a:noFill/>
          </a:ln>
        </p:spPr>
      </p:pic>
      <p:sp>
        <p:nvSpPr>
          <p:cNvPr id="373" name="Google Shape;373;p48"/>
          <p:cNvSpPr/>
          <p:nvPr/>
        </p:nvSpPr>
        <p:spPr>
          <a:xfrm>
            <a:off x="329604" y="1182969"/>
            <a:ext cx="3688110" cy="35394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Adding an SEL program is likely to be a wise choice compared to students receiving current school services.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For example: </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0C0"/>
                </a:solidFill>
                <a:latin typeface="Arial"/>
                <a:ea typeface="Arial"/>
                <a:cs typeface="Arial"/>
                <a:sym typeface="Arial"/>
              </a:rPr>
              <a:t>27% more</a:t>
            </a:r>
            <a:r>
              <a:rPr lang="en-US" sz="1400" b="0" i="0" u="none" strike="noStrike" cap="none">
                <a:solidFill>
                  <a:srgbClr val="000000"/>
                </a:solidFill>
                <a:latin typeface="Arial"/>
                <a:ea typeface="Arial"/>
                <a:cs typeface="Arial"/>
                <a:sym typeface="Arial"/>
              </a:rPr>
              <a:t> students would improve their academic performance at the end of the program</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0C0"/>
                </a:solidFill>
                <a:latin typeface="Arial"/>
                <a:ea typeface="Arial"/>
                <a:cs typeface="Arial"/>
                <a:sym typeface="Arial"/>
              </a:rPr>
              <a:t>57% more </a:t>
            </a:r>
            <a:r>
              <a:rPr lang="en-US" sz="1400" b="0" i="0" u="none" strike="noStrike" cap="none">
                <a:solidFill>
                  <a:srgbClr val="000000"/>
                </a:solidFill>
                <a:latin typeface="Arial"/>
                <a:ea typeface="Arial"/>
                <a:cs typeface="Arial"/>
                <a:sym typeface="Arial"/>
              </a:rPr>
              <a:t>would gain in their skills levels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0C0"/>
                </a:solidFill>
                <a:latin typeface="Arial"/>
                <a:ea typeface="Arial"/>
                <a:cs typeface="Arial"/>
                <a:sym typeface="Arial"/>
              </a:rPr>
              <a:t>24% more </a:t>
            </a:r>
            <a:r>
              <a:rPr lang="en-US" sz="1400" b="0" i="0" u="none" strike="noStrike" cap="none">
                <a:solidFill>
                  <a:srgbClr val="000000"/>
                </a:solidFill>
                <a:latin typeface="Arial"/>
                <a:ea typeface="Arial"/>
                <a:cs typeface="Arial"/>
                <a:sym typeface="Arial"/>
              </a:rPr>
              <a:t>would have improved social behaviors and lower levels of distress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0C0"/>
                </a:solidFill>
                <a:latin typeface="Arial"/>
                <a:ea typeface="Arial"/>
                <a:cs typeface="Arial"/>
                <a:sym typeface="Arial"/>
              </a:rPr>
              <a:t>23% more </a:t>
            </a:r>
            <a:r>
              <a:rPr lang="en-US" sz="1400" b="0" i="0" u="none" strike="noStrike" cap="none">
                <a:solidFill>
                  <a:srgbClr val="000000"/>
                </a:solidFill>
                <a:latin typeface="Arial"/>
                <a:ea typeface="Arial"/>
                <a:cs typeface="Arial"/>
                <a:sym typeface="Arial"/>
              </a:rPr>
              <a:t>would have improved attitudes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70C0"/>
                </a:solidFill>
                <a:latin typeface="Arial"/>
                <a:ea typeface="Arial"/>
                <a:cs typeface="Arial"/>
                <a:sym typeface="Arial"/>
              </a:rPr>
              <a:t>22% more </a:t>
            </a:r>
            <a:r>
              <a:rPr lang="en-US" sz="1400" b="0" i="0" u="none" strike="noStrike" cap="none">
                <a:solidFill>
                  <a:srgbClr val="000000"/>
                </a:solidFill>
                <a:latin typeface="Arial"/>
                <a:ea typeface="Arial"/>
                <a:cs typeface="Arial"/>
                <a:sym typeface="Arial"/>
              </a:rPr>
              <a:t>would show fewer conduct problems</a:t>
            </a:r>
            <a:endParaRPr/>
          </a:p>
        </p:txBody>
      </p:sp>
      <p:pic>
        <p:nvPicPr>
          <p:cNvPr id="374" name="Google Shape;374;p48" descr="Chart, bar chart&#10;&#10;Description automatically generated"/>
          <p:cNvPicPr preferRelativeResize="0"/>
          <p:nvPr/>
        </p:nvPicPr>
        <p:blipFill rotWithShape="1">
          <a:blip r:embed="rId4">
            <a:alphaModFix/>
          </a:blip>
          <a:srcRect/>
          <a:stretch/>
        </p:blipFill>
        <p:spPr>
          <a:xfrm>
            <a:off x="4126777" y="1855539"/>
            <a:ext cx="4857853" cy="2866860"/>
          </a:xfrm>
          <a:prstGeom prst="rect">
            <a:avLst/>
          </a:prstGeom>
          <a:noFill/>
          <a:ln>
            <a:noFill/>
          </a:ln>
        </p:spPr>
      </p:pic>
      <p:pic>
        <p:nvPicPr>
          <p:cNvPr id="375" name="Google Shape;375;p48" descr="CASEL"/>
          <p:cNvPicPr preferRelativeResize="0"/>
          <p:nvPr/>
        </p:nvPicPr>
        <p:blipFill rotWithShape="1">
          <a:blip r:embed="rId5">
            <a:alphaModFix/>
          </a:blip>
          <a:srcRect/>
          <a:stretch/>
        </p:blipFill>
        <p:spPr>
          <a:xfrm>
            <a:off x="8575562" y="4638299"/>
            <a:ext cx="409068" cy="4090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81" name="Google Shape;381;p49"/>
          <p:cNvGrpSpPr/>
          <p:nvPr/>
        </p:nvGrpSpPr>
        <p:grpSpPr>
          <a:xfrm>
            <a:off x="0" y="-21553"/>
            <a:ext cx="9144000" cy="4597636"/>
            <a:chOff x="0" y="-21553"/>
            <a:chExt cx="9144000" cy="4597636"/>
          </a:xfrm>
        </p:grpSpPr>
        <p:pic>
          <p:nvPicPr>
            <p:cNvPr id="382" name="Google Shape;382;p49"/>
            <p:cNvPicPr preferRelativeResize="0"/>
            <p:nvPr/>
          </p:nvPicPr>
          <p:blipFill rotWithShape="1">
            <a:blip r:embed="rId3">
              <a:alphaModFix/>
            </a:blip>
            <a:srcRect t="14034"/>
            <a:stretch/>
          </p:blipFill>
          <p:spPr>
            <a:xfrm>
              <a:off x="0" y="0"/>
              <a:ext cx="9144000" cy="4576083"/>
            </a:xfrm>
            <a:prstGeom prst="rect">
              <a:avLst/>
            </a:prstGeom>
            <a:noFill/>
            <a:ln>
              <a:noFill/>
            </a:ln>
          </p:spPr>
        </p:pic>
        <p:sp>
          <p:nvSpPr>
            <p:cNvPr id="383" name="Google Shape;383;p49"/>
            <p:cNvSpPr/>
            <p:nvPr/>
          </p:nvSpPr>
          <p:spPr>
            <a:xfrm>
              <a:off x="0" y="-21553"/>
              <a:ext cx="9144000" cy="4597636"/>
            </a:xfrm>
            <a:prstGeom prst="rect">
              <a:avLst/>
            </a:prstGeom>
            <a:solidFill>
              <a:srgbClr val="858591">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3" b="0" i="0" u="none" strike="noStrike" cap="none">
                <a:solidFill>
                  <a:schemeClr val="lt1"/>
                </a:solidFill>
                <a:latin typeface="Arial"/>
                <a:ea typeface="Arial"/>
                <a:cs typeface="Arial"/>
                <a:sym typeface="Arial"/>
              </a:endParaRPr>
            </a:p>
          </p:txBody>
        </p:sp>
      </p:grpSp>
      <p:sp>
        <p:nvSpPr>
          <p:cNvPr id="384" name="Google Shape;384;p49"/>
          <p:cNvSpPr txBox="1"/>
          <p:nvPr/>
        </p:nvSpPr>
        <p:spPr>
          <a:xfrm>
            <a:off x="5665922" y="567417"/>
            <a:ext cx="3282136" cy="687544"/>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5000" b="1" i="0" u="none" strike="noStrike" cap="none">
                <a:solidFill>
                  <a:schemeClr val="lt2"/>
                </a:solidFill>
                <a:latin typeface="Calibri"/>
                <a:ea typeface="Calibri"/>
                <a:cs typeface="Calibri"/>
                <a:sym typeface="Calibri"/>
              </a:rPr>
              <a:t>CASEL’s SEL </a:t>
            </a:r>
            <a:endParaRPr/>
          </a:p>
          <a:p>
            <a:pPr marL="0" marR="0" lvl="0" indent="0" algn="l" rtl="0">
              <a:lnSpc>
                <a:spcPct val="100000"/>
              </a:lnSpc>
              <a:spcBef>
                <a:spcPts val="0"/>
              </a:spcBef>
              <a:spcAft>
                <a:spcPts val="0"/>
              </a:spcAft>
              <a:buNone/>
            </a:pPr>
            <a:r>
              <a:rPr lang="en-US" sz="5000" b="1" i="0" u="none" strike="noStrike" cap="none">
                <a:solidFill>
                  <a:schemeClr val="lt2"/>
                </a:solidFill>
                <a:latin typeface="Calibri"/>
                <a:ea typeface="Calibri"/>
                <a:cs typeface="Calibri"/>
                <a:sym typeface="Calibri"/>
              </a:rPr>
              <a:t>Framework:</a:t>
            </a:r>
            <a:endParaRPr/>
          </a:p>
          <a:p>
            <a:pPr marL="0" marR="0" lvl="0" indent="0" algn="l" rtl="0">
              <a:lnSpc>
                <a:spcPct val="100000"/>
              </a:lnSpc>
              <a:spcBef>
                <a:spcPts val="0"/>
              </a:spcBef>
              <a:spcAft>
                <a:spcPts val="0"/>
              </a:spcAft>
              <a:buNone/>
            </a:pPr>
            <a:endParaRPr sz="2000" b="0" i="0"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None/>
            </a:pPr>
            <a:r>
              <a:rPr lang="en-US" sz="2500" b="1" i="0" u="none" strike="noStrike" cap="none">
                <a:solidFill>
                  <a:schemeClr val="lt2"/>
                </a:solidFill>
                <a:latin typeface="Arial"/>
                <a:ea typeface="Arial"/>
                <a:cs typeface="Arial"/>
                <a:sym typeface="Arial"/>
              </a:rPr>
              <a:t>What are the Core Competence Areas and Where are they Promoted?</a:t>
            </a:r>
            <a:endParaRPr/>
          </a:p>
          <a:p>
            <a:pPr marL="0" marR="0" lvl="0" indent="0" algn="l" rtl="0">
              <a:lnSpc>
                <a:spcPct val="100000"/>
              </a:lnSpc>
              <a:spcBef>
                <a:spcPts val="0"/>
              </a:spcBef>
              <a:spcAft>
                <a:spcPts val="0"/>
              </a:spcAft>
              <a:buNone/>
            </a:pPr>
            <a:endParaRPr sz="4500" b="0" i="0" u="none" strike="noStrike" cap="none">
              <a:solidFill>
                <a:schemeClr val="lt2"/>
              </a:solidFill>
              <a:latin typeface="Arial"/>
              <a:ea typeface="Arial"/>
              <a:cs typeface="Arial"/>
              <a:sym typeface="Arial"/>
            </a:endParaRPr>
          </a:p>
        </p:txBody>
      </p:sp>
      <p:pic>
        <p:nvPicPr>
          <p:cNvPr id="385" name="Google Shape;385;p49" descr="CASEL"/>
          <p:cNvPicPr preferRelativeResize="0"/>
          <p:nvPr/>
        </p:nvPicPr>
        <p:blipFill rotWithShape="1">
          <a:blip r:embed="rId4">
            <a:alphaModFix/>
          </a:blip>
          <a:srcRect/>
          <a:stretch/>
        </p:blipFill>
        <p:spPr>
          <a:xfrm>
            <a:off x="207589" y="4662283"/>
            <a:ext cx="409068" cy="409068"/>
          </a:xfrm>
          <a:prstGeom prst="rect">
            <a:avLst/>
          </a:prstGeom>
          <a:noFill/>
          <a:ln>
            <a:noFill/>
          </a:ln>
        </p:spPr>
      </p:pic>
      <p:sp>
        <p:nvSpPr>
          <p:cNvPr id="386" name="Google Shape;386;p49"/>
          <p:cNvSpPr/>
          <p:nvPr/>
        </p:nvSpPr>
        <p:spPr>
          <a:xfrm>
            <a:off x="616657" y="4748483"/>
            <a:ext cx="934133" cy="236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38" b="0" i="0" u="none" strike="noStrike" cap="none">
                <a:solidFill>
                  <a:srgbClr val="0070C0"/>
                </a:solidFill>
                <a:latin typeface="Calibri"/>
                <a:ea typeface="Calibri"/>
                <a:cs typeface="Calibri"/>
                <a:sym typeface="Calibri"/>
              </a:rPr>
              <a:t>casel.org</a:t>
            </a:r>
            <a:endParaRPr sz="938" b="0"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0"/>
          <p:cNvSpPr/>
          <p:nvPr/>
        </p:nvSpPr>
        <p:spPr>
          <a:xfrm>
            <a:off x="461214" y="1457078"/>
            <a:ext cx="35388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Calibri"/>
                <a:ea typeface="Calibri"/>
                <a:cs typeface="Calibri"/>
                <a:sym typeface="Calibri"/>
              </a:rPr>
              <a:t>Five broad and interrelated areas of competence:</a:t>
            </a:r>
            <a:endParaRPr sz="1900" b="0" i="1" u="none" strike="noStrike" cap="none">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b="0" i="1" u="none" strike="noStrike" cap="none">
                <a:solidFill>
                  <a:schemeClr val="dk1"/>
                </a:solidFill>
                <a:latin typeface="Calibri"/>
                <a:ea typeface="Calibri"/>
                <a:cs typeface="Calibri"/>
                <a:sym typeface="Calibri"/>
              </a:rPr>
              <a:t>Self-awareness</a:t>
            </a:r>
            <a:endParaRPr sz="1900" b="0" i="1" u="none" strike="noStrike" cap="none">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b="0" i="1" u="none" strike="noStrike" cap="none">
                <a:solidFill>
                  <a:schemeClr val="dk1"/>
                </a:solidFill>
                <a:latin typeface="Calibri"/>
                <a:ea typeface="Calibri"/>
                <a:cs typeface="Calibri"/>
                <a:sym typeface="Calibri"/>
              </a:rPr>
              <a:t>Self-management</a:t>
            </a:r>
            <a:endParaRPr sz="1900" b="0" i="1" u="none" strike="noStrike" cap="none">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b="0" i="1" u="none" strike="noStrike" cap="none">
                <a:solidFill>
                  <a:schemeClr val="dk1"/>
                </a:solidFill>
                <a:latin typeface="Calibri"/>
                <a:ea typeface="Calibri"/>
                <a:cs typeface="Calibri"/>
                <a:sym typeface="Calibri"/>
              </a:rPr>
              <a:t>Social awareness</a:t>
            </a:r>
            <a:endParaRPr sz="1900" b="0" i="1" u="none" strike="noStrike" cap="none">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b="0" i="1" u="none" strike="noStrike" cap="none">
                <a:solidFill>
                  <a:schemeClr val="dk1"/>
                </a:solidFill>
                <a:latin typeface="Calibri"/>
                <a:ea typeface="Calibri"/>
                <a:cs typeface="Calibri"/>
                <a:sym typeface="Calibri"/>
              </a:rPr>
              <a:t>Relationship skills</a:t>
            </a:r>
            <a:endParaRPr sz="1900" b="0" i="1" u="none" strike="noStrike" cap="none">
              <a:solidFill>
                <a:schemeClr val="dk1"/>
              </a:solidFill>
              <a:latin typeface="Calibri"/>
              <a:ea typeface="Calibri"/>
              <a:cs typeface="Calibri"/>
              <a:sym typeface="Calibri"/>
            </a:endParaRPr>
          </a:p>
          <a:p>
            <a:pPr marL="457200" marR="0" lvl="0" indent="-349250" algn="l" rtl="0">
              <a:lnSpc>
                <a:spcPct val="100000"/>
              </a:lnSpc>
              <a:spcBef>
                <a:spcPts val="0"/>
              </a:spcBef>
              <a:spcAft>
                <a:spcPts val="0"/>
              </a:spcAft>
              <a:buClr>
                <a:schemeClr val="dk1"/>
              </a:buClr>
              <a:buSzPts val="1900"/>
              <a:buFont typeface="Calibri"/>
              <a:buChar char="●"/>
            </a:pPr>
            <a:r>
              <a:rPr lang="en-US" sz="1900" b="0" i="1" u="none" strike="noStrike" cap="none">
                <a:solidFill>
                  <a:schemeClr val="dk1"/>
                </a:solidFill>
                <a:latin typeface="Calibri"/>
                <a:ea typeface="Calibri"/>
                <a:cs typeface="Calibri"/>
                <a:sym typeface="Calibri"/>
              </a:rPr>
              <a:t>Responsible decision-making </a:t>
            </a:r>
            <a:endParaRPr sz="1900" b="0" i="0" u="none" strike="noStrike" cap="none">
              <a:solidFill>
                <a:srgbClr val="000000"/>
              </a:solidFill>
              <a:latin typeface="Calibri"/>
              <a:ea typeface="Calibri"/>
              <a:cs typeface="Calibri"/>
              <a:sym typeface="Calibri"/>
            </a:endParaRPr>
          </a:p>
          <a:p>
            <a:pPr marL="0" marR="0" lvl="0" indent="0" algn="l" rtl="0">
              <a:lnSpc>
                <a:spcPct val="100000"/>
              </a:lnSpc>
              <a:spcBef>
                <a:spcPts val="900"/>
              </a:spcBef>
              <a:spcAft>
                <a:spcPts val="0"/>
              </a:spcAft>
              <a:buClr>
                <a:srgbClr val="000000"/>
              </a:buClr>
              <a:buSzPts val="1900"/>
              <a:buFont typeface="Arial"/>
              <a:buNone/>
            </a:pPr>
            <a:br>
              <a:rPr lang="en-US" sz="1900" b="0" i="0" u="none" strike="noStrike" cap="none">
                <a:solidFill>
                  <a:schemeClr val="dk1"/>
                </a:solidFill>
                <a:latin typeface="Calibri"/>
                <a:ea typeface="Calibri"/>
                <a:cs typeface="Calibri"/>
                <a:sym typeface="Calibri"/>
              </a:rPr>
            </a:br>
            <a:endParaRPr sz="1900" b="0" i="0" u="none" strike="noStrike" cap="none">
              <a:solidFill>
                <a:schemeClr val="dk1"/>
              </a:solidFill>
              <a:latin typeface="Calibri"/>
              <a:ea typeface="Calibri"/>
              <a:cs typeface="Calibri"/>
              <a:sym typeface="Calibri"/>
            </a:endParaRPr>
          </a:p>
        </p:txBody>
      </p:sp>
      <p:sp>
        <p:nvSpPr>
          <p:cNvPr id="392" name="Google Shape;392;p50"/>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393" name="Google Shape;393;p50"/>
          <p:cNvSpPr txBox="1"/>
          <p:nvPr/>
        </p:nvSpPr>
        <p:spPr>
          <a:xfrm>
            <a:off x="330650" y="205184"/>
            <a:ext cx="17406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900" b="1" i="0" u="none" strike="noStrike" cap="none">
                <a:solidFill>
                  <a:srgbClr val="0076BE"/>
                </a:solidFill>
                <a:latin typeface="Calibri"/>
                <a:ea typeface="Calibri"/>
                <a:cs typeface="Calibri"/>
                <a:sym typeface="Calibri"/>
              </a:rPr>
              <a:t>The </a:t>
            </a:r>
            <a:endParaRPr sz="2900" b="1" i="0" u="none" strike="noStrike" cap="none">
              <a:solidFill>
                <a:srgbClr val="0076BE"/>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100"/>
              <a:buFont typeface="Calibri"/>
              <a:buNone/>
            </a:pPr>
            <a:r>
              <a:rPr lang="en-US" sz="2900" b="1" i="0" u="none" strike="noStrike" cap="none">
                <a:solidFill>
                  <a:srgbClr val="0076BE"/>
                </a:solidFill>
                <a:latin typeface="Calibri"/>
                <a:ea typeface="Calibri"/>
                <a:cs typeface="Calibri"/>
                <a:sym typeface="Calibri"/>
              </a:rPr>
              <a:t>CASEL 5...</a:t>
            </a:r>
            <a:endParaRPr sz="2900" b="0" i="0" u="none" strike="noStrike" cap="none">
              <a:solidFill>
                <a:srgbClr val="0076BE"/>
              </a:solidFill>
              <a:latin typeface="Arial"/>
              <a:ea typeface="Arial"/>
              <a:cs typeface="Arial"/>
              <a:sym typeface="Arial"/>
            </a:endParaRPr>
          </a:p>
        </p:txBody>
      </p:sp>
      <p:cxnSp>
        <p:nvCxnSpPr>
          <p:cNvPr id="394" name="Google Shape;394;p50"/>
          <p:cNvCxnSpPr/>
          <p:nvPr/>
        </p:nvCxnSpPr>
        <p:spPr>
          <a:xfrm>
            <a:off x="-4975" y="1120000"/>
            <a:ext cx="2606661" cy="0"/>
          </a:xfrm>
          <a:prstGeom prst="straightConnector1">
            <a:avLst/>
          </a:prstGeom>
          <a:noFill/>
          <a:ln w="19050" cap="flat" cmpd="sng">
            <a:solidFill>
              <a:srgbClr val="0076BE"/>
            </a:solidFill>
            <a:prstDash val="solid"/>
            <a:round/>
            <a:headEnd type="none" w="sm" len="sm"/>
            <a:tailEnd type="none" w="sm" len="sm"/>
          </a:ln>
        </p:spPr>
      </p:cxnSp>
      <p:pic>
        <p:nvPicPr>
          <p:cNvPr id="395" name="Google Shape;395;p50"/>
          <p:cNvPicPr preferRelativeResize="0"/>
          <p:nvPr/>
        </p:nvPicPr>
        <p:blipFill rotWithShape="1">
          <a:blip r:embed="rId3">
            <a:alphaModFix/>
          </a:blip>
          <a:srcRect/>
          <a:stretch/>
        </p:blipFill>
        <p:spPr>
          <a:xfrm>
            <a:off x="4158342" y="219944"/>
            <a:ext cx="4361093" cy="42018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1"/>
          <p:cNvSpPr/>
          <p:nvPr/>
        </p:nvSpPr>
        <p:spPr>
          <a:xfrm>
            <a:off x="3697075" y="739750"/>
            <a:ext cx="52200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1" i="0" u="none" strike="noStrike" cap="none">
                <a:solidFill>
                  <a:srgbClr val="E1803B"/>
                </a:solidFill>
                <a:latin typeface="Calibri"/>
                <a:ea typeface="Calibri"/>
                <a:cs typeface="Calibri"/>
                <a:sym typeface="Calibri"/>
              </a:rPr>
              <a:t>The abilities to understand one’s own emotions, thoughts, and values and how they influence behavior across contexts</a:t>
            </a:r>
            <a:r>
              <a:rPr lang="en-US" sz="1400" b="0" i="0" u="none" strike="noStrike" cap="none">
                <a:solidFill>
                  <a:srgbClr val="E1803B"/>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This includes capacities to recognize one’s strengths and limitations with a well-grounded sense of confidence and purpose.</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Such as: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Integrating personal and social identities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Identifying personal, cultural, and linguistic assets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Identifying one’s emotions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Demonstrating honesty and integrity </a:t>
            </a:r>
            <a:endParaRPr sz="1400" b="0" i="0" u="none" strike="noStrike" cap="none">
              <a:solidFill>
                <a:srgbClr val="FF0000"/>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Linking feelings, values, and thoughts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Examining prejudices and biases </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Experiencing self-efficacy</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Having a growth mindset</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Developing interests and a sense of purpose</a:t>
            </a:r>
            <a:endParaRPr sz="1400" b="0" i="0" u="none" strike="noStrike" cap="none">
              <a:solidFill>
                <a:schemeClr val="dk1"/>
              </a:solidFill>
              <a:latin typeface="Calibri"/>
              <a:ea typeface="Calibri"/>
              <a:cs typeface="Calibri"/>
              <a:sym typeface="Calibri"/>
            </a:endParaRPr>
          </a:p>
        </p:txBody>
      </p:sp>
      <p:sp>
        <p:nvSpPr>
          <p:cNvPr id="401" name="Google Shape;401;p51"/>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02" name="Google Shape;402;p51"/>
          <p:cNvSpPr txBox="1"/>
          <p:nvPr/>
        </p:nvSpPr>
        <p:spPr>
          <a:xfrm>
            <a:off x="3544675" y="-6050"/>
            <a:ext cx="24369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200" b="1" i="0" u="none" strike="noStrike" cap="none">
                <a:solidFill>
                  <a:srgbClr val="E1803B"/>
                </a:solidFill>
                <a:latin typeface="Calibri"/>
                <a:ea typeface="Calibri"/>
                <a:cs typeface="Calibri"/>
                <a:sym typeface="Calibri"/>
              </a:rPr>
              <a:t>SELF-AWARENESS</a:t>
            </a:r>
            <a:endParaRPr sz="2200" b="0" i="0" u="none" strike="noStrike" cap="none">
              <a:solidFill>
                <a:srgbClr val="E1803B"/>
              </a:solidFill>
              <a:latin typeface="Arial"/>
              <a:ea typeface="Arial"/>
              <a:cs typeface="Arial"/>
              <a:sym typeface="Arial"/>
            </a:endParaRPr>
          </a:p>
        </p:txBody>
      </p:sp>
      <p:cxnSp>
        <p:nvCxnSpPr>
          <p:cNvPr id="403" name="Google Shape;403;p51"/>
          <p:cNvCxnSpPr/>
          <p:nvPr/>
        </p:nvCxnSpPr>
        <p:spPr>
          <a:xfrm rot="10800000" flipH="1">
            <a:off x="3597925" y="603750"/>
            <a:ext cx="5272500" cy="12600"/>
          </a:xfrm>
          <a:prstGeom prst="straightConnector1">
            <a:avLst/>
          </a:prstGeom>
          <a:noFill/>
          <a:ln w="19050" cap="flat" cmpd="sng">
            <a:solidFill>
              <a:srgbClr val="E1803B"/>
            </a:solidFill>
            <a:prstDash val="solid"/>
            <a:round/>
            <a:headEnd type="none" w="sm" len="sm"/>
            <a:tailEnd type="none" w="sm" len="sm"/>
          </a:ln>
        </p:spPr>
      </p:cxnSp>
      <p:pic>
        <p:nvPicPr>
          <p:cNvPr id="404" name="Google Shape;404;p51"/>
          <p:cNvPicPr preferRelativeResize="0"/>
          <p:nvPr/>
        </p:nvPicPr>
        <p:blipFill rotWithShape="1">
          <a:blip r:embed="rId3">
            <a:alphaModFix/>
          </a:blip>
          <a:srcRect/>
          <a:stretch/>
        </p:blipFill>
        <p:spPr>
          <a:xfrm>
            <a:off x="76200" y="699075"/>
            <a:ext cx="3544675" cy="34460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p:nvPr/>
        </p:nvSpPr>
        <p:spPr>
          <a:xfrm>
            <a:off x="3697075" y="739750"/>
            <a:ext cx="52200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E1803B"/>
                </a:solidFill>
                <a:latin typeface="Calibri"/>
                <a:ea typeface="Calibri"/>
                <a:cs typeface="Calibri"/>
                <a:sym typeface="Calibri"/>
              </a:rPr>
              <a:t>The abilities to manage one’s emotions, thoughts, and behaviors effectively in different situations and to achieve goals and aspirations</a:t>
            </a:r>
            <a:r>
              <a:rPr lang="en-US" sz="1400" b="0" i="0" u="none" strike="noStrike" cap="none">
                <a:solidFill>
                  <a:srgbClr val="E1803B"/>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This includes the capacities to delay gratification, manage stress, and feel motivation and agency to accomplish personal and collective goals.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Such as: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Managing one’s emotions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Identifying and using stress-management strategies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Exhibiting self-discipline and self-motivation</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Setting personal and collective goals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Using planning and organizational skills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Showing the courage to take initiative</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Demonstrating personal and collective agency</a:t>
            </a:r>
            <a:endParaRPr sz="1400" b="1" i="0" u="none" strike="noStrike" cap="none">
              <a:solidFill>
                <a:schemeClr val="accent2"/>
              </a:solidFill>
              <a:latin typeface="Calibri"/>
              <a:ea typeface="Calibri"/>
              <a:cs typeface="Calibri"/>
              <a:sym typeface="Calibri"/>
            </a:endParaRPr>
          </a:p>
        </p:txBody>
      </p:sp>
      <p:sp>
        <p:nvSpPr>
          <p:cNvPr id="410" name="Google Shape;410;p52"/>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11" name="Google Shape;411;p52"/>
          <p:cNvSpPr txBox="1"/>
          <p:nvPr/>
        </p:nvSpPr>
        <p:spPr>
          <a:xfrm>
            <a:off x="3544675" y="-6050"/>
            <a:ext cx="27600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200" b="1" i="0" u="none" strike="noStrike" cap="none">
                <a:solidFill>
                  <a:srgbClr val="E1803B"/>
                </a:solidFill>
                <a:latin typeface="Calibri"/>
                <a:ea typeface="Calibri"/>
                <a:cs typeface="Calibri"/>
                <a:sym typeface="Calibri"/>
              </a:rPr>
              <a:t>SELF-MANAGEMENT</a:t>
            </a:r>
            <a:endParaRPr sz="2200" b="0" i="0" u="none" strike="noStrike" cap="none">
              <a:solidFill>
                <a:srgbClr val="E1803B"/>
              </a:solidFill>
              <a:latin typeface="Arial"/>
              <a:ea typeface="Arial"/>
              <a:cs typeface="Arial"/>
              <a:sym typeface="Arial"/>
            </a:endParaRPr>
          </a:p>
        </p:txBody>
      </p:sp>
      <p:cxnSp>
        <p:nvCxnSpPr>
          <p:cNvPr id="412" name="Google Shape;412;p52"/>
          <p:cNvCxnSpPr/>
          <p:nvPr/>
        </p:nvCxnSpPr>
        <p:spPr>
          <a:xfrm rot="10800000" flipH="1">
            <a:off x="3597925" y="603750"/>
            <a:ext cx="5319000" cy="12600"/>
          </a:xfrm>
          <a:prstGeom prst="straightConnector1">
            <a:avLst/>
          </a:prstGeom>
          <a:noFill/>
          <a:ln w="19050" cap="flat" cmpd="sng">
            <a:solidFill>
              <a:srgbClr val="E1803B"/>
            </a:solidFill>
            <a:prstDash val="solid"/>
            <a:round/>
            <a:headEnd type="none" w="sm" len="sm"/>
            <a:tailEnd type="none" w="sm" len="sm"/>
          </a:ln>
        </p:spPr>
      </p:cxnSp>
      <p:sp>
        <p:nvSpPr>
          <p:cNvPr id="413" name="Google Shape;413;p52"/>
          <p:cNvSpPr txBox="1"/>
          <p:nvPr/>
        </p:nvSpPr>
        <p:spPr>
          <a:xfrm>
            <a:off x="-201770"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70C0"/>
                </a:solidFill>
                <a:latin typeface="Calibri"/>
                <a:ea typeface="Calibri"/>
                <a:cs typeface="Calibri"/>
                <a:sym typeface="Calibri"/>
              </a:rPr>
              <a:t>@caselorg   |  #WhatisSEL</a:t>
            </a:r>
            <a:endParaRPr sz="1100" b="1" i="0" u="none" strike="noStrike" cap="none">
              <a:solidFill>
                <a:srgbClr val="0070C0"/>
              </a:solidFill>
              <a:latin typeface="Calibri"/>
              <a:ea typeface="Calibri"/>
              <a:cs typeface="Calibri"/>
              <a:sym typeface="Calibri"/>
            </a:endParaRPr>
          </a:p>
        </p:txBody>
      </p:sp>
      <p:pic>
        <p:nvPicPr>
          <p:cNvPr id="414" name="Google Shape;414;p52"/>
          <p:cNvPicPr preferRelativeResize="0"/>
          <p:nvPr/>
        </p:nvPicPr>
        <p:blipFill rotWithShape="1">
          <a:blip r:embed="rId3">
            <a:alphaModFix/>
          </a:blip>
          <a:srcRect/>
          <a:stretch/>
        </p:blipFill>
        <p:spPr>
          <a:xfrm>
            <a:off x="76200" y="699075"/>
            <a:ext cx="3544675" cy="34460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3"/>
          <p:cNvSpPr/>
          <p:nvPr/>
        </p:nvSpPr>
        <p:spPr>
          <a:xfrm>
            <a:off x="3697075" y="663550"/>
            <a:ext cx="52779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Calibri"/>
                <a:ea typeface="Calibri"/>
                <a:cs typeface="Calibri"/>
                <a:sym typeface="Calibri"/>
              </a:rPr>
              <a:t>The abilities to understand the perspectives of and empathize with others, including those from diverse backgrounds, cultures, and contexts</a:t>
            </a:r>
            <a:r>
              <a:rPr lang="en-US" sz="1400" b="0" i="0" u="none" strike="noStrike" cap="none">
                <a:solidFill>
                  <a:srgbClr val="00B050"/>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This includes the capacities to feel compassion for others, understand broader historical and social norms for behavior in different settings, and recognize family, school, and community resources and supports.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Such as: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Taking others’ perspectives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Recognizing strengths in others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Demonstrating empathy and compassion</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Showing concern for the feelings of others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Understanding and expressing gratitude </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Identifying diverse social norms, including unjust ones </a:t>
            </a:r>
            <a:endParaRPr sz="1400" b="0" i="0" u="none" strike="noStrike" cap="none">
              <a:solidFill>
                <a:srgbClr val="FF0000"/>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Recognizing situational demands and opportunities</a:t>
            </a:r>
            <a:endParaRPr sz="14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n-US" sz="1400" b="0" i="0" u="none" strike="noStrike" cap="none">
                <a:solidFill>
                  <a:schemeClr val="dk1"/>
                </a:solidFill>
                <a:latin typeface="Calibri"/>
                <a:ea typeface="Calibri"/>
                <a:cs typeface="Calibri"/>
                <a:sym typeface="Calibri"/>
              </a:rPr>
              <a:t>Understanding the influences of organizations and systems on behavior</a:t>
            </a:r>
            <a:endParaRPr sz="1400" b="0" i="0" u="none" strike="noStrike" cap="none">
              <a:solidFill>
                <a:schemeClr val="dk1"/>
              </a:solidFill>
              <a:latin typeface="Calibri"/>
              <a:ea typeface="Calibri"/>
              <a:cs typeface="Calibri"/>
              <a:sym typeface="Calibri"/>
            </a:endParaRPr>
          </a:p>
        </p:txBody>
      </p:sp>
      <p:sp>
        <p:nvSpPr>
          <p:cNvPr id="420" name="Google Shape;420;p53"/>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21" name="Google Shape;421;p53"/>
          <p:cNvSpPr txBox="1"/>
          <p:nvPr/>
        </p:nvSpPr>
        <p:spPr>
          <a:xfrm>
            <a:off x="3544675" y="-6050"/>
            <a:ext cx="27600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200" b="1" i="0" u="none" strike="noStrike" cap="none">
                <a:solidFill>
                  <a:srgbClr val="00B050"/>
                </a:solidFill>
                <a:latin typeface="Calibri"/>
                <a:ea typeface="Calibri"/>
                <a:cs typeface="Calibri"/>
                <a:sym typeface="Calibri"/>
              </a:rPr>
              <a:t>SOCIAL AWARENESS</a:t>
            </a:r>
            <a:endParaRPr sz="2200" b="0" i="0" u="none" strike="noStrike" cap="none">
              <a:solidFill>
                <a:srgbClr val="00B050"/>
              </a:solidFill>
              <a:latin typeface="Arial"/>
              <a:ea typeface="Arial"/>
              <a:cs typeface="Arial"/>
              <a:sym typeface="Arial"/>
            </a:endParaRPr>
          </a:p>
        </p:txBody>
      </p:sp>
      <p:cxnSp>
        <p:nvCxnSpPr>
          <p:cNvPr id="422" name="Google Shape;422;p53"/>
          <p:cNvCxnSpPr/>
          <p:nvPr/>
        </p:nvCxnSpPr>
        <p:spPr>
          <a:xfrm rot="10800000" flipH="1">
            <a:off x="3597925" y="615450"/>
            <a:ext cx="5307300" cy="900"/>
          </a:xfrm>
          <a:prstGeom prst="straightConnector1">
            <a:avLst/>
          </a:prstGeom>
          <a:noFill/>
          <a:ln w="19050" cap="flat" cmpd="sng">
            <a:solidFill>
              <a:srgbClr val="00B050"/>
            </a:solidFill>
            <a:prstDash val="solid"/>
            <a:round/>
            <a:headEnd type="none" w="sm" len="sm"/>
            <a:tailEnd type="none" w="sm" len="sm"/>
          </a:ln>
        </p:spPr>
      </p:cxnSp>
      <p:sp>
        <p:nvSpPr>
          <p:cNvPr id="423" name="Google Shape;423;p53"/>
          <p:cNvSpPr txBox="1"/>
          <p:nvPr/>
        </p:nvSpPr>
        <p:spPr>
          <a:xfrm>
            <a:off x="-201770"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70C0"/>
                </a:solidFill>
                <a:latin typeface="Calibri"/>
                <a:ea typeface="Calibri"/>
                <a:cs typeface="Calibri"/>
                <a:sym typeface="Calibri"/>
              </a:rPr>
              <a:t>@caselorg   |  #WhatisSEL</a:t>
            </a:r>
            <a:endParaRPr sz="1100" b="1" i="0" u="none" strike="noStrike" cap="none">
              <a:solidFill>
                <a:srgbClr val="0070C0"/>
              </a:solidFill>
              <a:latin typeface="Calibri"/>
              <a:ea typeface="Calibri"/>
              <a:cs typeface="Calibri"/>
              <a:sym typeface="Calibri"/>
            </a:endParaRPr>
          </a:p>
        </p:txBody>
      </p:sp>
      <p:pic>
        <p:nvPicPr>
          <p:cNvPr id="424" name="Google Shape;424;p53"/>
          <p:cNvPicPr preferRelativeResize="0"/>
          <p:nvPr/>
        </p:nvPicPr>
        <p:blipFill rotWithShape="1">
          <a:blip r:embed="rId3">
            <a:alphaModFix/>
          </a:blip>
          <a:srcRect/>
          <a:stretch/>
        </p:blipFill>
        <p:spPr>
          <a:xfrm>
            <a:off x="76200" y="699075"/>
            <a:ext cx="3544675" cy="344600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p:nvPr/>
        </p:nvSpPr>
        <p:spPr>
          <a:xfrm>
            <a:off x="3697075" y="663550"/>
            <a:ext cx="53823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B050"/>
                </a:solidFill>
                <a:latin typeface="Calibri"/>
                <a:ea typeface="Calibri"/>
                <a:cs typeface="Calibri"/>
                <a:sym typeface="Calibri"/>
              </a:rPr>
              <a:t>The abilities to establish and maintain healthy and supportive relationships and to effectively navigate settings with diverse individuals and groups</a:t>
            </a:r>
            <a:r>
              <a:rPr lang="en-US" sz="1400" b="0" i="0" u="none" strike="noStrike" cap="none">
                <a:solidFill>
                  <a:srgbClr val="00B050"/>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This includes the capacities to communicate clearly, listen actively, cooperate, work collaboratively to problem solve and negotiate conflict constructively, navigate settings with differing social and cultural demands and opportunities, provide leadership, and seek or offer help when needed.</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Such as: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Communicating effectively</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Developing positive relationships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Demonstrating cultural competency</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Practicing teamwork and collaborative problem-solving</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Resolving conflicts constructively</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Resisting negative social pressure</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Showing leadership in groups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Seeking or offering support and help when needed</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Standing up for the rights of others</a:t>
            </a:r>
            <a:endParaRPr sz="1400" b="1" i="0" u="none" strike="noStrike" cap="none">
              <a:solidFill>
                <a:srgbClr val="6AA84F"/>
              </a:solidFill>
              <a:latin typeface="Calibri"/>
              <a:ea typeface="Calibri"/>
              <a:cs typeface="Calibri"/>
              <a:sym typeface="Calibri"/>
            </a:endParaRPr>
          </a:p>
        </p:txBody>
      </p:sp>
      <p:sp>
        <p:nvSpPr>
          <p:cNvPr id="430" name="Google Shape;430;p54"/>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31" name="Google Shape;431;p54"/>
          <p:cNvSpPr txBox="1"/>
          <p:nvPr/>
        </p:nvSpPr>
        <p:spPr>
          <a:xfrm>
            <a:off x="3544675" y="-6050"/>
            <a:ext cx="27600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200" b="1" i="0" u="none" strike="noStrike" cap="none">
                <a:solidFill>
                  <a:srgbClr val="00B050"/>
                </a:solidFill>
                <a:latin typeface="Calibri"/>
                <a:ea typeface="Calibri"/>
                <a:cs typeface="Calibri"/>
                <a:sym typeface="Calibri"/>
              </a:rPr>
              <a:t>RELATIONSHIP SKILLS</a:t>
            </a:r>
            <a:endParaRPr sz="2200" b="0" i="0" u="none" strike="noStrike" cap="none">
              <a:solidFill>
                <a:srgbClr val="00B050"/>
              </a:solidFill>
              <a:latin typeface="Arial"/>
              <a:ea typeface="Arial"/>
              <a:cs typeface="Arial"/>
              <a:sym typeface="Arial"/>
            </a:endParaRPr>
          </a:p>
        </p:txBody>
      </p:sp>
      <p:cxnSp>
        <p:nvCxnSpPr>
          <p:cNvPr id="432" name="Google Shape;432;p54"/>
          <p:cNvCxnSpPr/>
          <p:nvPr/>
        </p:nvCxnSpPr>
        <p:spPr>
          <a:xfrm rot="10800000" flipH="1">
            <a:off x="3597925" y="603750"/>
            <a:ext cx="5145000" cy="12600"/>
          </a:xfrm>
          <a:prstGeom prst="straightConnector1">
            <a:avLst/>
          </a:prstGeom>
          <a:noFill/>
          <a:ln w="19050" cap="flat" cmpd="sng">
            <a:solidFill>
              <a:srgbClr val="00B050"/>
            </a:solidFill>
            <a:prstDash val="solid"/>
            <a:round/>
            <a:headEnd type="none" w="sm" len="sm"/>
            <a:tailEnd type="none" w="sm" len="sm"/>
          </a:ln>
        </p:spPr>
      </p:cxnSp>
      <p:sp>
        <p:nvSpPr>
          <p:cNvPr id="433" name="Google Shape;433;p54"/>
          <p:cNvSpPr txBox="1"/>
          <p:nvPr/>
        </p:nvSpPr>
        <p:spPr>
          <a:xfrm>
            <a:off x="-201770"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70C0"/>
                </a:solidFill>
                <a:latin typeface="Calibri"/>
                <a:ea typeface="Calibri"/>
                <a:cs typeface="Calibri"/>
                <a:sym typeface="Calibri"/>
              </a:rPr>
              <a:t>@caselorg   |  #WhatisSEL</a:t>
            </a:r>
            <a:endParaRPr sz="1100" b="1" i="0" u="none" strike="noStrike" cap="none">
              <a:solidFill>
                <a:srgbClr val="0070C0"/>
              </a:solidFill>
              <a:latin typeface="Calibri"/>
              <a:ea typeface="Calibri"/>
              <a:cs typeface="Calibri"/>
              <a:sym typeface="Calibri"/>
            </a:endParaRPr>
          </a:p>
        </p:txBody>
      </p:sp>
      <p:pic>
        <p:nvPicPr>
          <p:cNvPr id="434" name="Google Shape;434;p54"/>
          <p:cNvPicPr preferRelativeResize="0"/>
          <p:nvPr/>
        </p:nvPicPr>
        <p:blipFill rotWithShape="1">
          <a:blip r:embed="rId3">
            <a:alphaModFix/>
          </a:blip>
          <a:srcRect/>
          <a:stretch/>
        </p:blipFill>
        <p:spPr>
          <a:xfrm>
            <a:off x="76200" y="699075"/>
            <a:ext cx="3544675" cy="34460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37"/>
          <p:cNvGrpSpPr/>
          <p:nvPr/>
        </p:nvGrpSpPr>
        <p:grpSpPr>
          <a:xfrm>
            <a:off x="0" y="-54428"/>
            <a:ext cx="9144000" cy="4630402"/>
            <a:chOff x="0" y="-54429"/>
            <a:chExt cx="9144000" cy="4608741"/>
          </a:xfrm>
        </p:grpSpPr>
        <p:pic>
          <p:nvPicPr>
            <p:cNvPr id="243" name="Google Shape;243;p37"/>
            <p:cNvPicPr preferRelativeResize="0"/>
            <p:nvPr/>
          </p:nvPicPr>
          <p:blipFill rotWithShape="1">
            <a:blip r:embed="rId3">
              <a:alphaModFix/>
            </a:blip>
            <a:srcRect t="10918" b="7639"/>
            <a:stretch/>
          </p:blipFill>
          <p:spPr>
            <a:xfrm>
              <a:off x="0" y="0"/>
              <a:ext cx="9144000" cy="4554312"/>
            </a:xfrm>
            <a:prstGeom prst="rect">
              <a:avLst/>
            </a:prstGeom>
            <a:noFill/>
            <a:ln>
              <a:noFill/>
            </a:ln>
          </p:spPr>
        </p:pic>
        <p:sp>
          <p:nvSpPr>
            <p:cNvPr id="244" name="Google Shape;244;p37"/>
            <p:cNvSpPr/>
            <p:nvPr/>
          </p:nvSpPr>
          <p:spPr>
            <a:xfrm>
              <a:off x="0" y="-54429"/>
              <a:ext cx="9144000" cy="4597471"/>
            </a:xfrm>
            <a:prstGeom prst="rect">
              <a:avLst/>
            </a:prstGeom>
            <a:solidFill>
              <a:srgbClr val="858591">
                <a:alpha val="69803"/>
              </a:srgbClr>
            </a:solidFill>
            <a:ln>
              <a:noFill/>
            </a:ln>
          </p:spPr>
          <p:txBody>
            <a:bodyPr spcFirstLastPara="1" wrap="square" lIns="93125" tIns="46550" rIns="93125" bIns="46550" anchor="ctr" anchorCtr="0">
              <a:noAutofit/>
            </a:bodyPr>
            <a:lstStyle/>
            <a:p>
              <a:pPr marL="0" marR="0" lvl="0" indent="0" algn="ctr" rtl="0">
                <a:lnSpc>
                  <a:spcPct val="100000"/>
                </a:lnSpc>
                <a:spcBef>
                  <a:spcPts val="0"/>
                </a:spcBef>
                <a:spcAft>
                  <a:spcPts val="0"/>
                </a:spcAft>
                <a:buNone/>
              </a:pPr>
              <a:endParaRPr sz="200" b="0" i="0" u="none" strike="noStrike" cap="none">
                <a:solidFill>
                  <a:schemeClr val="lt1"/>
                </a:solidFill>
                <a:latin typeface="Arial"/>
                <a:ea typeface="Arial"/>
                <a:cs typeface="Arial"/>
                <a:sym typeface="Arial"/>
              </a:endParaRPr>
            </a:p>
          </p:txBody>
        </p:sp>
      </p:grpSp>
      <p:sp>
        <p:nvSpPr>
          <p:cNvPr id="245" name="Google Shape;245;p37"/>
          <p:cNvSpPr txBox="1"/>
          <p:nvPr/>
        </p:nvSpPr>
        <p:spPr>
          <a:xfrm>
            <a:off x="1930925" y="1938615"/>
            <a:ext cx="5282100" cy="687600"/>
          </a:xfrm>
          <a:prstGeom prst="rect">
            <a:avLst/>
          </a:prstGeom>
          <a:noFill/>
          <a:ln>
            <a:noFill/>
          </a:ln>
        </p:spPr>
        <p:txBody>
          <a:bodyPr spcFirstLastPara="1" wrap="square" lIns="34925" tIns="17450" rIns="34925" bIns="17450" anchor="t" anchorCtr="0">
            <a:noAutofit/>
          </a:bodyPr>
          <a:lstStyle/>
          <a:p>
            <a:pPr marL="0" marR="0" lvl="0" indent="0" algn="ctr" rtl="0">
              <a:lnSpc>
                <a:spcPct val="100000"/>
              </a:lnSpc>
              <a:spcBef>
                <a:spcPts val="0"/>
              </a:spcBef>
              <a:spcAft>
                <a:spcPts val="0"/>
              </a:spcAft>
              <a:buNone/>
            </a:pPr>
            <a:r>
              <a:rPr lang="en-US" sz="6100" b="1" i="0" u="none" strike="noStrike" cap="none">
                <a:solidFill>
                  <a:schemeClr val="lt2"/>
                </a:solidFill>
                <a:latin typeface="Calibri"/>
                <a:ea typeface="Calibri"/>
                <a:cs typeface="Calibri"/>
                <a:sym typeface="Calibri"/>
              </a:rPr>
              <a:t>WHAT IS SEL… </a:t>
            </a:r>
            <a:endParaRPr sz="6100" b="0" i="0" u="none" strike="noStrike" cap="none">
              <a:solidFill>
                <a:schemeClr val="lt2"/>
              </a:solidFill>
              <a:latin typeface="Arial"/>
              <a:ea typeface="Arial"/>
              <a:cs typeface="Arial"/>
              <a:sym typeface="Arial"/>
            </a:endParaRPr>
          </a:p>
        </p:txBody>
      </p:sp>
      <p:pic>
        <p:nvPicPr>
          <p:cNvPr id="246" name="Google Shape;246;p37" descr="CASEL"/>
          <p:cNvPicPr preferRelativeResize="0"/>
          <p:nvPr/>
        </p:nvPicPr>
        <p:blipFill rotWithShape="1">
          <a:blip r:embed="rId4">
            <a:alphaModFix/>
          </a:blip>
          <a:srcRect/>
          <a:stretch/>
        </p:blipFill>
        <p:spPr>
          <a:xfrm>
            <a:off x="207589" y="4662283"/>
            <a:ext cx="306801" cy="306801"/>
          </a:xfrm>
          <a:prstGeom prst="rect">
            <a:avLst/>
          </a:prstGeom>
          <a:noFill/>
          <a:ln>
            <a:noFill/>
          </a:ln>
        </p:spPr>
      </p:pic>
      <p:sp>
        <p:nvSpPr>
          <p:cNvPr id="247" name="Google Shape;247;p37"/>
          <p:cNvSpPr/>
          <p:nvPr/>
        </p:nvSpPr>
        <p:spPr>
          <a:xfrm>
            <a:off x="616657" y="4748483"/>
            <a:ext cx="934200" cy="236700"/>
          </a:xfrm>
          <a:prstGeom prst="rect">
            <a:avLst/>
          </a:prstGeom>
          <a:noFill/>
          <a:ln>
            <a:noFill/>
          </a:ln>
        </p:spPr>
        <p:txBody>
          <a:bodyPr spcFirstLastPara="1" wrap="square" lIns="93125" tIns="46550" rIns="93125" bIns="46550" anchor="t" anchorCtr="0">
            <a:noAutofit/>
          </a:bodyPr>
          <a:lstStyle/>
          <a:p>
            <a:pPr marL="0" marR="0" lvl="0" indent="0" algn="l" rtl="0">
              <a:lnSpc>
                <a:spcPct val="100000"/>
              </a:lnSpc>
              <a:spcBef>
                <a:spcPts val="0"/>
              </a:spcBef>
              <a:spcAft>
                <a:spcPts val="0"/>
              </a:spcAft>
              <a:buNone/>
            </a:pPr>
            <a:r>
              <a:rPr lang="en-US" sz="1000" b="0" i="0" u="none" strike="noStrike" cap="none">
                <a:solidFill>
                  <a:srgbClr val="0070C0"/>
                </a:solidFill>
                <a:latin typeface="Calibri"/>
                <a:ea typeface="Calibri"/>
                <a:cs typeface="Calibri"/>
                <a:sym typeface="Calibri"/>
              </a:rPr>
              <a:t>casel.org</a:t>
            </a:r>
            <a:endParaRPr sz="1000" b="0" i="0" u="none" strike="noStrike" cap="none">
              <a:solidFill>
                <a:srgbClr val="0070C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5"/>
          <p:cNvSpPr/>
          <p:nvPr/>
        </p:nvSpPr>
        <p:spPr>
          <a:xfrm>
            <a:off x="3556725" y="663550"/>
            <a:ext cx="5522700" cy="2033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rgbClr val="BF9000"/>
                </a:solidFill>
                <a:latin typeface="Calibri"/>
                <a:ea typeface="Calibri"/>
                <a:cs typeface="Calibri"/>
                <a:sym typeface="Calibri"/>
              </a:rPr>
              <a:t>The abilities to make caring and constructive choices about personal behavior and social interactions across diverse situations</a:t>
            </a:r>
            <a:r>
              <a:rPr lang="en-US" sz="1400" b="0" i="0" u="none" strike="noStrike" cap="none">
                <a:solidFill>
                  <a:srgbClr val="BF9000"/>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This includes the capacities to consider ethical standards and safety concerns, and to evaluate the benefits and consequences of various actions for personal, social, and collective well-being.</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Such as: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Demonstrating curiosity and open-mindedness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Learning how to make a reasoned judgment after analyzing information, data, and facts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Identifying solutions for personal and social problems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Anticipating and evaluating the consequences of one’s actions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Recognizing how critical thinking skills are useful both inside and outside of school</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Reflecting on one’s role to promote personal, family, and community well-being </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Evaluating personal, interpersonal, community, and institutional impacts</a:t>
            </a:r>
            <a:endParaRPr sz="1400" b="1" i="0" u="none" strike="noStrike" cap="none">
              <a:solidFill>
                <a:srgbClr val="6AA84F"/>
              </a:solidFill>
              <a:latin typeface="Calibri"/>
              <a:ea typeface="Calibri"/>
              <a:cs typeface="Calibri"/>
              <a:sym typeface="Calibri"/>
            </a:endParaRPr>
          </a:p>
        </p:txBody>
      </p:sp>
      <p:sp>
        <p:nvSpPr>
          <p:cNvPr id="440" name="Google Shape;440;p55"/>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41" name="Google Shape;441;p55"/>
          <p:cNvSpPr txBox="1"/>
          <p:nvPr/>
        </p:nvSpPr>
        <p:spPr>
          <a:xfrm>
            <a:off x="3239875" y="-6050"/>
            <a:ext cx="42228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200" b="1" i="0" u="none" strike="noStrike" cap="none">
                <a:solidFill>
                  <a:srgbClr val="BF9000"/>
                </a:solidFill>
                <a:latin typeface="Calibri"/>
                <a:ea typeface="Calibri"/>
                <a:cs typeface="Calibri"/>
                <a:sym typeface="Calibri"/>
              </a:rPr>
              <a:t>RESPONSIBLE DECISION-MAKING</a:t>
            </a:r>
            <a:endParaRPr sz="2200" b="0" i="0" u="none" strike="noStrike" cap="none">
              <a:solidFill>
                <a:srgbClr val="BF9000"/>
              </a:solidFill>
              <a:latin typeface="Arial"/>
              <a:ea typeface="Arial"/>
              <a:cs typeface="Arial"/>
              <a:sym typeface="Arial"/>
            </a:endParaRPr>
          </a:p>
        </p:txBody>
      </p:sp>
      <p:cxnSp>
        <p:nvCxnSpPr>
          <p:cNvPr id="442" name="Google Shape;442;p55"/>
          <p:cNvCxnSpPr/>
          <p:nvPr/>
        </p:nvCxnSpPr>
        <p:spPr>
          <a:xfrm>
            <a:off x="3293125" y="616350"/>
            <a:ext cx="5226300" cy="10500"/>
          </a:xfrm>
          <a:prstGeom prst="straightConnector1">
            <a:avLst/>
          </a:prstGeom>
          <a:noFill/>
          <a:ln w="19050" cap="flat" cmpd="sng">
            <a:solidFill>
              <a:srgbClr val="BF9000"/>
            </a:solidFill>
            <a:prstDash val="solid"/>
            <a:round/>
            <a:headEnd type="none" w="sm" len="sm"/>
            <a:tailEnd type="none" w="sm" len="sm"/>
          </a:ln>
        </p:spPr>
      </p:cxnSp>
      <p:sp>
        <p:nvSpPr>
          <p:cNvPr id="443" name="Google Shape;443;p55"/>
          <p:cNvSpPr txBox="1"/>
          <p:nvPr/>
        </p:nvSpPr>
        <p:spPr>
          <a:xfrm>
            <a:off x="-201770"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70C0"/>
                </a:solidFill>
                <a:latin typeface="Calibri"/>
                <a:ea typeface="Calibri"/>
                <a:cs typeface="Calibri"/>
                <a:sym typeface="Calibri"/>
              </a:rPr>
              <a:t>@caselorg   |  #WhatisSEL</a:t>
            </a:r>
            <a:endParaRPr sz="1100" b="1" i="0" u="none" strike="noStrike" cap="none">
              <a:solidFill>
                <a:srgbClr val="0070C0"/>
              </a:solidFill>
              <a:latin typeface="Calibri"/>
              <a:ea typeface="Calibri"/>
              <a:cs typeface="Calibri"/>
              <a:sym typeface="Calibri"/>
            </a:endParaRPr>
          </a:p>
        </p:txBody>
      </p:sp>
      <p:pic>
        <p:nvPicPr>
          <p:cNvPr id="444" name="Google Shape;444;p55"/>
          <p:cNvPicPr preferRelativeResize="0"/>
          <p:nvPr/>
        </p:nvPicPr>
        <p:blipFill rotWithShape="1">
          <a:blip r:embed="rId3">
            <a:alphaModFix/>
          </a:blip>
          <a:srcRect/>
          <a:stretch/>
        </p:blipFill>
        <p:spPr>
          <a:xfrm>
            <a:off x="76200" y="699075"/>
            <a:ext cx="3480525" cy="33836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6"/>
          <p:cNvSpPr/>
          <p:nvPr/>
        </p:nvSpPr>
        <p:spPr>
          <a:xfrm>
            <a:off x="243368" y="1413190"/>
            <a:ext cx="3720600" cy="271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900" b="0" i="0" u="none" strike="noStrike" cap="none">
                <a:solidFill>
                  <a:schemeClr val="dk1"/>
                </a:solidFill>
                <a:latin typeface="Calibri"/>
                <a:ea typeface="Calibri"/>
                <a:cs typeface="Calibri"/>
                <a:sym typeface="Calibri"/>
              </a:rPr>
              <a:t>Our framework takes a systemic approach that emphasizes the </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900" b="0" i="0" u="none" strike="noStrike" cap="none">
                <a:solidFill>
                  <a:schemeClr val="dk1"/>
                </a:solidFill>
                <a:latin typeface="Calibri"/>
                <a:ea typeface="Calibri"/>
                <a:cs typeface="Calibri"/>
                <a:sym typeface="Calibri"/>
              </a:rPr>
              <a:t>importance of establishing equitable learning environments and coordinating practices across key settings of </a:t>
            </a:r>
            <a:r>
              <a:rPr lang="en-US" sz="1900" b="0" i="1" u="none" strike="noStrike" cap="none">
                <a:solidFill>
                  <a:schemeClr val="dk1"/>
                </a:solidFill>
                <a:latin typeface="Calibri"/>
                <a:ea typeface="Calibri"/>
                <a:cs typeface="Calibri"/>
                <a:sym typeface="Calibri"/>
              </a:rPr>
              <a:t>classrooms</a:t>
            </a:r>
            <a:r>
              <a:rPr lang="en-US" sz="1900" b="0" i="0" u="none" strike="noStrike" cap="none">
                <a:solidFill>
                  <a:schemeClr val="dk1"/>
                </a:solidFill>
                <a:latin typeface="Calibri"/>
                <a:ea typeface="Calibri"/>
                <a:cs typeface="Calibri"/>
                <a:sym typeface="Calibri"/>
              </a:rPr>
              <a:t>, </a:t>
            </a:r>
            <a:r>
              <a:rPr lang="en-US" sz="1900" b="0" i="1" u="none" strike="noStrike" cap="none">
                <a:solidFill>
                  <a:schemeClr val="dk1"/>
                </a:solidFill>
                <a:latin typeface="Calibri"/>
                <a:ea typeface="Calibri"/>
                <a:cs typeface="Calibri"/>
                <a:sym typeface="Calibri"/>
              </a:rPr>
              <a:t>schools</a:t>
            </a:r>
            <a:r>
              <a:rPr lang="en-US" sz="1900" b="0" i="0" u="none" strike="noStrike" cap="none">
                <a:solidFill>
                  <a:schemeClr val="dk1"/>
                </a:solidFill>
                <a:latin typeface="Calibri"/>
                <a:ea typeface="Calibri"/>
                <a:cs typeface="Calibri"/>
                <a:sym typeface="Calibri"/>
              </a:rPr>
              <a:t>, </a:t>
            </a:r>
            <a:r>
              <a:rPr lang="en-US" sz="1900" b="0" i="1" u="none" strike="noStrike" cap="none">
                <a:solidFill>
                  <a:schemeClr val="dk1"/>
                </a:solidFill>
                <a:latin typeface="Calibri"/>
                <a:ea typeface="Calibri"/>
                <a:cs typeface="Calibri"/>
                <a:sym typeface="Calibri"/>
              </a:rPr>
              <a:t>families</a:t>
            </a:r>
            <a:r>
              <a:rPr lang="en-US" sz="1900" b="0" i="0" u="none" strike="noStrike" cap="none">
                <a:solidFill>
                  <a:schemeClr val="dk1"/>
                </a:solidFill>
                <a:latin typeface="Calibri"/>
                <a:ea typeface="Calibri"/>
                <a:cs typeface="Calibri"/>
                <a:sym typeface="Calibri"/>
              </a:rPr>
              <a:t>, and </a:t>
            </a:r>
            <a:r>
              <a:rPr lang="en-US" sz="1900" b="0" i="1" u="none" strike="noStrike" cap="none">
                <a:solidFill>
                  <a:schemeClr val="dk1"/>
                </a:solidFill>
                <a:latin typeface="Calibri"/>
                <a:ea typeface="Calibri"/>
                <a:cs typeface="Calibri"/>
                <a:sym typeface="Calibri"/>
              </a:rPr>
              <a:t>communities</a:t>
            </a:r>
            <a:r>
              <a:rPr lang="en-US" sz="1900" b="0" i="0" u="none" strike="noStrike" cap="none">
                <a:solidFill>
                  <a:schemeClr val="dk1"/>
                </a:solidFill>
                <a:latin typeface="Calibri"/>
                <a:ea typeface="Calibri"/>
                <a:cs typeface="Calibri"/>
                <a:sym typeface="Calibri"/>
              </a:rPr>
              <a:t> to enhance all students’ social, emotional, and academic learning. </a:t>
            </a:r>
            <a:endParaRPr sz="1900" b="0" i="0" u="none" strike="noStrike" cap="none">
              <a:solidFill>
                <a:schemeClr val="dk1"/>
              </a:solidFill>
              <a:latin typeface="Calibri"/>
              <a:ea typeface="Calibri"/>
              <a:cs typeface="Calibri"/>
              <a:sym typeface="Calibri"/>
            </a:endParaRPr>
          </a:p>
        </p:txBody>
      </p:sp>
      <p:sp>
        <p:nvSpPr>
          <p:cNvPr id="450" name="Google Shape;450;p56"/>
          <p:cNvSpPr txBox="1"/>
          <p:nvPr/>
        </p:nvSpPr>
        <p:spPr>
          <a:xfrm>
            <a:off x="-301686" y="4672282"/>
            <a:ext cx="2532300" cy="230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@caselorg   |  #WhatisSEL</a:t>
            </a:r>
            <a:endParaRPr sz="1100" b="1" i="0" u="none" strike="noStrike" cap="none">
              <a:solidFill>
                <a:schemeClr val="lt1"/>
              </a:solidFill>
              <a:latin typeface="Calibri"/>
              <a:ea typeface="Calibri"/>
              <a:cs typeface="Calibri"/>
              <a:sym typeface="Calibri"/>
            </a:endParaRPr>
          </a:p>
        </p:txBody>
      </p:sp>
      <p:sp>
        <p:nvSpPr>
          <p:cNvPr id="451" name="Google Shape;451;p56"/>
          <p:cNvSpPr txBox="1"/>
          <p:nvPr/>
        </p:nvSpPr>
        <p:spPr>
          <a:xfrm>
            <a:off x="94175" y="247250"/>
            <a:ext cx="24252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900" b="1" i="0" u="none" strike="noStrike" cap="none">
                <a:solidFill>
                  <a:srgbClr val="0076BE"/>
                </a:solidFill>
                <a:latin typeface="Calibri"/>
                <a:ea typeface="Calibri"/>
                <a:cs typeface="Calibri"/>
                <a:sym typeface="Calibri"/>
              </a:rPr>
              <a:t>The Key Settings...</a:t>
            </a:r>
            <a:endParaRPr sz="2900" b="0" i="0" u="none" strike="noStrike" cap="none">
              <a:solidFill>
                <a:srgbClr val="0076BE"/>
              </a:solidFill>
              <a:latin typeface="Arial"/>
              <a:ea typeface="Arial"/>
              <a:cs typeface="Arial"/>
              <a:sym typeface="Arial"/>
            </a:endParaRPr>
          </a:p>
        </p:txBody>
      </p:sp>
      <p:cxnSp>
        <p:nvCxnSpPr>
          <p:cNvPr id="452" name="Google Shape;452;p56"/>
          <p:cNvCxnSpPr/>
          <p:nvPr/>
        </p:nvCxnSpPr>
        <p:spPr>
          <a:xfrm>
            <a:off x="-4975" y="1120000"/>
            <a:ext cx="2976775" cy="0"/>
          </a:xfrm>
          <a:prstGeom prst="straightConnector1">
            <a:avLst/>
          </a:prstGeom>
          <a:noFill/>
          <a:ln w="19050" cap="flat" cmpd="sng">
            <a:solidFill>
              <a:srgbClr val="0076BE"/>
            </a:solidFill>
            <a:prstDash val="solid"/>
            <a:round/>
            <a:headEnd type="none" w="sm" len="sm"/>
            <a:tailEnd type="none" w="sm" len="sm"/>
          </a:ln>
        </p:spPr>
      </p:cxnSp>
      <p:pic>
        <p:nvPicPr>
          <p:cNvPr id="453" name="Google Shape;453;p56"/>
          <p:cNvPicPr preferRelativeResize="0"/>
          <p:nvPr/>
        </p:nvPicPr>
        <p:blipFill rotWithShape="1">
          <a:blip r:embed="rId3">
            <a:alphaModFix/>
          </a:blip>
          <a:srcRect/>
          <a:stretch/>
        </p:blipFill>
        <p:spPr>
          <a:xfrm>
            <a:off x="4572000" y="247250"/>
            <a:ext cx="4328632" cy="4208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57"/>
          <p:cNvPicPr preferRelativeResize="0"/>
          <p:nvPr/>
        </p:nvPicPr>
        <p:blipFill rotWithShape="1">
          <a:blip r:embed="rId3">
            <a:alphaModFix/>
          </a:blip>
          <a:srcRect l="1748" t="89883" r="92248" b="798"/>
          <a:stretch/>
        </p:blipFill>
        <p:spPr>
          <a:xfrm>
            <a:off x="8541019" y="4534162"/>
            <a:ext cx="602980" cy="522620"/>
          </a:xfrm>
          <a:prstGeom prst="rect">
            <a:avLst/>
          </a:prstGeom>
          <a:noFill/>
          <a:ln>
            <a:noFill/>
          </a:ln>
        </p:spPr>
      </p:pic>
      <p:grpSp>
        <p:nvGrpSpPr>
          <p:cNvPr id="459" name="Google Shape;459;p57"/>
          <p:cNvGrpSpPr/>
          <p:nvPr/>
        </p:nvGrpSpPr>
        <p:grpSpPr>
          <a:xfrm>
            <a:off x="1686592" y="26125"/>
            <a:ext cx="5898107" cy="5091251"/>
            <a:chOff x="1686592" y="26125"/>
            <a:chExt cx="5898107" cy="5091251"/>
          </a:xfrm>
        </p:grpSpPr>
        <p:sp>
          <p:nvSpPr>
            <p:cNvPr id="460" name="Google Shape;460;p57"/>
            <p:cNvSpPr/>
            <p:nvPr/>
          </p:nvSpPr>
          <p:spPr>
            <a:xfrm rot="2700000">
              <a:off x="2418387" y="768315"/>
              <a:ext cx="3568909" cy="3548120"/>
            </a:xfrm>
            <a:prstGeom prst="rtTriangle">
              <a:avLst/>
            </a:prstGeom>
            <a:gradFill>
              <a:gsLst>
                <a:gs pos="0">
                  <a:srgbClr val="FFFFFF"/>
                </a:gs>
                <a:gs pos="22000">
                  <a:srgbClr val="FFFFFF"/>
                </a:gs>
                <a:gs pos="100000">
                  <a:srgbClr val="5B9BD5"/>
                </a:gs>
              </a:gsLst>
              <a:lin ang="189007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25"/>
                <a:buFont typeface="Arial"/>
                <a:buNone/>
              </a:pPr>
              <a:endParaRPr sz="625" b="0" i="0" u="none" strike="noStrike" cap="none">
                <a:solidFill>
                  <a:srgbClr val="000000"/>
                </a:solidFill>
                <a:latin typeface="Arial"/>
                <a:ea typeface="Arial"/>
                <a:cs typeface="Arial"/>
                <a:sym typeface="Arial"/>
              </a:endParaRPr>
            </a:p>
          </p:txBody>
        </p:sp>
        <p:pic>
          <p:nvPicPr>
            <p:cNvPr id="461" name="Google Shape;461;p57"/>
            <p:cNvPicPr preferRelativeResize="0"/>
            <p:nvPr/>
          </p:nvPicPr>
          <p:blipFill rotWithShape="1">
            <a:blip r:embed="rId4">
              <a:alphaModFix/>
            </a:blip>
            <a:srcRect t="504" r="46746" b="514"/>
            <a:stretch/>
          </p:blipFill>
          <p:spPr>
            <a:xfrm>
              <a:off x="4141200" y="26125"/>
              <a:ext cx="3443499" cy="5091251"/>
            </a:xfrm>
            <a:prstGeom prst="rect">
              <a:avLst/>
            </a:prstGeom>
            <a:noFill/>
            <a:ln>
              <a:noFill/>
            </a:ln>
          </p:spPr>
        </p:pic>
      </p:grpSp>
      <p:sp>
        <p:nvSpPr>
          <p:cNvPr id="462" name="Google Shape;462;p57"/>
          <p:cNvSpPr txBox="1"/>
          <p:nvPr/>
        </p:nvSpPr>
        <p:spPr>
          <a:xfrm>
            <a:off x="94175" y="94850"/>
            <a:ext cx="3365400"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500" b="1" i="0" u="none" strike="noStrike" cap="none">
                <a:solidFill>
                  <a:srgbClr val="0076BE"/>
                </a:solidFill>
                <a:latin typeface="Calibri"/>
                <a:ea typeface="Calibri"/>
                <a:cs typeface="Calibri"/>
                <a:sym typeface="Calibri"/>
              </a:rPr>
              <a:t>Indicators of Schoolwide SEL...</a:t>
            </a:r>
            <a:endParaRPr sz="2500" b="0" i="0" u="none" strike="noStrike" cap="none">
              <a:solidFill>
                <a:srgbClr val="0076BE"/>
              </a:solidFill>
              <a:latin typeface="Arial"/>
              <a:ea typeface="Arial"/>
              <a:cs typeface="Arial"/>
              <a:sym typeface="Arial"/>
            </a:endParaRPr>
          </a:p>
        </p:txBody>
      </p:sp>
      <p:cxnSp>
        <p:nvCxnSpPr>
          <p:cNvPr id="463" name="Google Shape;463;p57"/>
          <p:cNvCxnSpPr/>
          <p:nvPr/>
        </p:nvCxnSpPr>
        <p:spPr>
          <a:xfrm rot="10800000" flipH="1">
            <a:off x="-4975" y="865900"/>
            <a:ext cx="2955300" cy="25500"/>
          </a:xfrm>
          <a:prstGeom prst="straightConnector1">
            <a:avLst/>
          </a:prstGeom>
          <a:noFill/>
          <a:ln w="19050" cap="flat" cmpd="sng">
            <a:solidFill>
              <a:srgbClr val="0076BE"/>
            </a:solidFill>
            <a:prstDash val="solid"/>
            <a:round/>
            <a:headEnd type="none" w="sm" len="sm"/>
            <a:tailEnd type="none" w="sm" len="sm"/>
          </a:ln>
        </p:spPr>
      </p:cxnSp>
      <p:pic>
        <p:nvPicPr>
          <p:cNvPr id="464" name="Google Shape;464;p57"/>
          <p:cNvPicPr preferRelativeResize="0"/>
          <p:nvPr/>
        </p:nvPicPr>
        <p:blipFill rotWithShape="1">
          <a:blip r:embed="rId5">
            <a:alphaModFix/>
          </a:blip>
          <a:srcRect/>
          <a:stretch/>
        </p:blipFill>
        <p:spPr>
          <a:xfrm>
            <a:off x="335050" y="1581453"/>
            <a:ext cx="2615275" cy="25041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grpSp>
        <p:nvGrpSpPr>
          <p:cNvPr id="470" name="Google Shape;470;p58"/>
          <p:cNvGrpSpPr/>
          <p:nvPr/>
        </p:nvGrpSpPr>
        <p:grpSpPr>
          <a:xfrm>
            <a:off x="0" y="21547"/>
            <a:ext cx="9144000" cy="4597858"/>
            <a:chOff x="0" y="21547"/>
            <a:chExt cx="9144000" cy="4597858"/>
          </a:xfrm>
        </p:grpSpPr>
        <p:pic>
          <p:nvPicPr>
            <p:cNvPr id="471" name="Google Shape;471;p58"/>
            <p:cNvPicPr preferRelativeResize="0"/>
            <p:nvPr/>
          </p:nvPicPr>
          <p:blipFill rotWithShape="1">
            <a:blip r:embed="rId3">
              <a:alphaModFix/>
            </a:blip>
            <a:srcRect t="8909" b="14152"/>
            <a:stretch/>
          </p:blipFill>
          <p:spPr>
            <a:xfrm>
              <a:off x="4424" y="21547"/>
              <a:ext cx="9139576" cy="4597636"/>
            </a:xfrm>
            <a:prstGeom prst="rect">
              <a:avLst/>
            </a:prstGeom>
            <a:noFill/>
            <a:ln>
              <a:noFill/>
            </a:ln>
          </p:spPr>
        </p:pic>
        <p:sp>
          <p:nvSpPr>
            <p:cNvPr id="472" name="Google Shape;472;p58"/>
            <p:cNvSpPr/>
            <p:nvPr/>
          </p:nvSpPr>
          <p:spPr>
            <a:xfrm>
              <a:off x="0" y="21769"/>
              <a:ext cx="9144000" cy="4597636"/>
            </a:xfrm>
            <a:prstGeom prst="rect">
              <a:avLst/>
            </a:prstGeom>
            <a:solidFill>
              <a:srgbClr val="858591">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3" b="0" i="0" u="none" strike="noStrike" cap="none">
                <a:solidFill>
                  <a:schemeClr val="lt1"/>
                </a:solidFill>
                <a:latin typeface="Arial"/>
                <a:ea typeface="Arial"/>
                <a:cs typeface="Arial"/>
                <a:sym typeface="Arial"/>
              </a:endParaRPr>
            </a:p>
          </p:txBody>
        </p:sp>
      </p:grpSp>
      <p:sp>
        <p:nvSpPr>
          <p:cNvPr id="473" name="Google Shape;473;p58"/>
          <p:cNvSpPr txBox="1"/>
          <p:nvPr/>
        </p:nvSpPr>
        <p:spPr>
          <a:xfrm>
            <a:off x="3440646" y="3217437"/>
            <a:ext cx="8055429" cy="687544"/>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3500" b="1" i="0" u="none" strike="noStrike" cap="none">
                <a:solidFill>
                  <a:schemeClr val="lt2"/>
                </a:solidFill>
                <a:latin typeface="Calibri"/>
                <a:ea typeface="Calibri"/>
                <a:cs typeface="Calibri"/>
                <a:sym typeface="Calibri"/>
              </a:rPr>
              <a:t>CASEL’s Theory of Action </a:t>
            </a:r>
            <a:endParaRPr/>
          </a:p>
          <a:p>
            <a:pPr marL="0" marR="0" lvl="0" indent="0" algn="l" rtl="0">
              <a:lnSpc>
                <a:spcPct val="100000"/>
              </a:lnSpc>
              <a:spcBef>
                <a:spcPts val="0"/>
              </a:spcBef>
              <a:spcAft>
                <a:spcPts val="0"/>
              </a:spcAft>
              <a:buNone/>
            </a:pPr>
            <a:r>
              <a:rPr lang="en-US" sz="3500" b="1" i="0" u="none" strike="noStrike" cap="none">
                <a:solidFill>
                  <a:schemeClr val="lt2"/>
                </a:solidFill>
                <a:latin typeface="Calibri"/>
                <a:ea typeface="Calibri"/>
                <a:cs typeface="Calibri"/>
                <a:sym typeface="Calibri"/>
              </a:rPr>
              <a:t>for Effective Implementation</a:t>
            </a:r>
            <a:endParaRPr sz="3500" b="0" i="0" u="none" strike="noStrike" cap="none">
              <a:solidFill>
                <a:schemeClr val="lt2"/>
              </a:solidFill>
              <a:latin typeface="Arial"/>
              <a:ea typeface="Arial"/>
              <a:cs typeface="Arial"/>
              <a:sym typeface="Arial"/>
            </a:endParaRPr>
          </a:p>
        </p:txBody>
      </p:sp>
      <p:pic>
        <p:nvPicPr>
          <p:cNvPr id="474" name="Google Shape;474;p58" descr="CASEL"/>
          <p:cNvPicPr preferRelativeResize="0"/>
          <p:nvPr/>
        </p:nvPicPr>
        <p:blipFill rotWithShape="1">
          <a:blip r:embed="rId4">
            <a:alphaModFix/>
          </a:blip>
          <a:srcRect/>
          <a:stretch/>
        </p:blipFill>
        <p:spPr>
          <a:xfrm>
            <a:off x="207589" y="4662283"/>
            <a:ext cx="409068" cy="409068"/>
          </a:xfrm>
          <a:prstGeom prst="rect">
            <a:avLst/>
          </a:prstGeom>
          <a:noFill/>
          <a:ln>
            <a:noFill/>
          </a:ln>
        </p:spPr>
      </p:pic>
      <p:sp>
        <p:nvSpPr>
          <p:cNvPr id="475" name="Google Shape;475;p58"/>
          <p:cNvSpPr/>
          <p:nvPr/>
        </p:nvSpPr>
        <p:spPr>
          <a:xfrm>
            <a:off x="616657" y="4748483"/>
            <a:ext cx="934133" cy="236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38" b="0" i="0" u="none" strike="noStrike" cap="none">
                <a:solidFill>
                  <a:srgbClr val="0070C0"/>
                </a:solidFill>
                <a:latin typeface="Calibri"/>
                <a:ea typeface="Calibri"/>
                <a:cs typeface="Calibri"/>
                <a:sym typeface="Calibri"/>
              </a:rPr>
              <a:t>casel.org</a:t>
            </a:r>
            <a:endParaRPr sz="938" b="0" i="0" u="none" strike="noStrike" cap="none">
              <a:solidFill>
                <a:srgbClr val="0070C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pSp>
        <p:nvGrpSpPr>
          <p:cNvPr id="480" name="Google Shape;480;p59"/>
          <p:cNvGrpSpPr/>
          <p:nvPr/>
        </p:nvGrpSpPr>
        <p:grpSpPr>
          <a:xfrm>
            <a:off x="2253266" y="628952"/>
            <a:ext cx="6889872" cy="3885596"/>
            <a:chOff x="2822169" y="777250"/>
            <a:chExt cx="6320969" cy="3465325"/>
          </a:xfrm>
        </p:grpSpPr>
        <p:pic>
          <p:nvPicPr>
            <p:cNvPr id="481" name="Google Shape;481;p59"/>
            <p:cNvPicPr preferRelativeResize="0"/>
            <p:nvPr/>
          </p:nvPicPr>
          <p:blipFill rotWithShape="1">
            <a:blip r:embed="rId3">
              <a:alphaModFix/>
            </a:blip>
            <a:srcRect b="13665"/>
            <a:stretch/>
          </p:blipFill>
          <p:spPr>
            <a:xfrm>
              <a:off x="2822169" y="777250"/>
              <a:ext cx="6320969" cy="3465325"/>
            </a:xfrm>
            <a:prstGeom prst="rect">
              <a:avLst/>
            </a:prstGeom>
            <a:noFill/>
            <a:ln>
              <a:noFill/>
            </a:ln>
          </p:spPr>
        </p:pic>
        <p:pic>
          <p:nvPicPr>
            <p:cNvPr id="482" name="Google Shape;482;p59"/>
            <p:cNvPicPr preferRelativeResize="0"/>
            <p:nvPr/>
          </p:nvPicPr>
          <p:blipFill rotWithShape="1">
            <a:blip r:embed="rId4">
              <a:alphaModFix/>
            </a:blip>
            <a:srcRect/>
            <a:stretch/>
          </p:blipFill>
          <p:spPr>
            <a:xfrm>
              <a:off x="4426362" y="1156673"/>
              <a:ext cx="3112601" cy="3025953"/>
            </a:xfrm>
            <a:prstGeom prst="rect">
              <a:avLst/>
            </a:prstGeom>
            <a:noFill/>
            <a:ln>
              <a:noFill/>
            </a:ln>
          </p:spPr>
        </p:pic>
      </p:grpSp>
      <p:sp>
        <p:nvSpPr>
          <p:cNvPr id="483" name="Google Shape;483;p59"/>
          <p:cNvSpPr/>
          <p:nvPr/>
        </p:nvSpPr>
        <p:spPr>
          <a:xfrm>
            <a:off x="94175" y="1623549"/>
            <a:ext cx="2398654" cy="2397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700" b="0" i="0" u="none" strike="noStrike" cap="none">
                <a:solidFill>
                  <a:schemeClr val="dk1"/>
                </a:solidFill>
                <a:latin typeface="Calibri"/>
                <a:ea typeface="Calibri"/>
                <a:cs typeface="Calibri"/>
                <a:sym typeface="Calibri"/>
              </a:rPr>
              <a:t>Our SEL Framework is guided by a Theory of Action across the school, district, and state to comprehensively </a:t>
            </a:r>
            <a:endParaRPr/>
          </a:p>
          <a:p>
            <a:pPr marL="0" marR="0" lvl="0" indent="0" algn="l" rtl="0">
              <a:lnSpc>
                <a:spcPct val="100000"/>
              </a:lnSpc>
              <a:spcBef>
                <a:spcPts val="0"/>
              </a:spcBef>
              <a:spcAft>
                <a:spcPts val="0"/>
              </a:spcAft>
              <a:buClr>
                <a:srgbClr val="000000"/>
              </a:buClr>
              <a:buSzPts val="1100"/>
              <a:buFont typeface="Arial"/>
              <a:buNone/>
            </a:pPr>
            <a:r>
              <a:rPr lang="en-US" sz="1700" b="0" i="0" u="none" strike="noStrike" cap="none">
                <a:solidFill>
                  <a:schemeClr val="dk1"/>
                </a:solidFill>
                <a:latin typeface="Calibri"/>
                <a:ea typeface="Calibri"/>
                <a:cs typeface="Calibri"/>
                <a:sym typeface="Calibri"/>
              </a:rPr>
              <a:t>support quality SEL implementation.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700" b="0" i="0" u="none" strike="noStrike" cap="none">
                <a:solidFill>
                  <a:schemeClr val="dk1"/>
                </a:solidFill>
                <a:latin typeface="Calibri"/>
                <a:ea typeface="Calibri"/>
                <a:cs typeface="Calibri"/>
                <a:sym typeface="Calibri"/>
              </a:rPr>
              <a:t>It reflects years of field testing.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700" b="0" i="0" u="none" strike="noStrike" cap="none">
              <a:solidFill>
                <a:schemeClr val="dk1"/>
              </a:solidFill>
              <a:latin typeface="Calibri"/>
              <a:ea typeface="Calibri"/>
              <a:cs typeface="Calibri"/>
              <a:sym typeface="Calibri"/>
            </a:endParaRPr>
          </a:p>
        </p:txBody>
      </p:sp>
      <p:sp>
        <p:nvSpPr>
          <p:cNvPr id="484" name="Google Shape;484;p59"/>
          <p:cNvSpPr txBox="1"/>
          <p:nvPr/>
        </p:nvSpPr>
        <p:spPr>
          <a:xfrm>
            <a:off x="94175" y="480650"/>
            <a:ext cx="2289796" cy="7458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dk1"/>
              </a:buClr>
              <a:buSzPts val="4100"/>
              <a:buFont typeface="Calibri"/>
              <a:buNone/>
            </a:pPr>
            <a:r>
              <a:rPr lang="en-US" sz="2000" b="1" i="0" u="none" strike="noStrike" cap="none">
                <a:solidFill>
                  <a:srgbClr val="0076BE"/>
                </a:solidFill>
                <a:latin typeface="Calibri"/>
                <a:ea typeface="Calibri"/>
                <a:cs typeface="Calibri"/>
                <a:sym typeface="Calibri"/>
              </a:rPr>
              <a:t>Our Theory of Action for Effective Implementation</a:t>
            </a:r>
            <a:endParaRPr sz="2000" b="0" i="0" u="none" strike="noStrike" cap="none">
              <a:solidFill>
                <a:srgbClr val="0076BE"/>
              </a:solidFill>
              <a:latin typeface="Arial"/>
              <a:ea typeface="Arial"/>
              <a:cs typeface="Arial"/>
              <a:sym typeface="Arial"/>
            </a:endParaRPr>
          </a:p>
        </p:txBody>
      </p:sp>
      <p:cxnSp>
        <p:nvCxnSpPr>
          <p:cNvPr id="485" name="Google Shape;485;p59"/>
          <p:cNvCxnSpPr/>
          <p:nvPr/>
        </p:nvCxnSpPr>
        <p:spPr>
          <a:xfrm>
            <a:off x="0" y="1403594"/>
            <a:ext cx="2253266" cy="0"/>
          </a:xfrm>
          <a:prstGeom prst="straightConnector1">
            <a:avLst/>
          </a:prstGeom>
          <a:noFill/>
          <a:ln w="19050" cap="flat" cmpd="sng">
            <a:solidFill>
              <a:srgbClr val="0076BE"/>
            </a:solidFill>
            <a:prstDash val="solid"/>
            <a:round/>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491" name="Google Shape;491;p60"/>
          <p:cNvGrpSpPr/>
          <p:nvPr/>
        </p:nvGrpSpPr>
        <p:grpSpPr>
          <a:xfrm>
            <a:off x="0" y="-21553"/>
            <a:ext cx="9144000" cy="4640514"/>
            <a:chOff x="0" y="-21553"/>
            <a:chExt cx="9144000" cy="4640514"/>
          </a:xfrm>
        </p:grpSpPr>
        <p:pic>
          <p:nvPicPr>
            <p:cNvPr id="492" name="Google Shape;492;p60"/>
            <p:cNvPicPr preferRelativeResize="0"/>
            <p:nvPr/>
          </p:nvPicPr>
          <p:blipFill rotWithShape="1">
            <a:blip r:embed="rId3">
              <a:alphaModFix/>
            </a:blip>
            <a:srcRect t="12367"/>
            <a:stretch/>
          </p:blipFill>
          <p:spPr>
            <a:xfrm>
              <a:off x="0" y="0"/>
              <a:ext cx="9144000" cy="4618961"/>
            </a:xfrm>
            <a:prstGeom prst="rect">
              <a:avLst/>
            </a:prstGeom>
            <a:noFill/>
            <a:ln>
              <a:noFill/>
            </a:ln>
          </p:spPr>
        </p:pic>
        <p:sp>
          <p:nvSpPr>
            <p:cNvPr id="493" name="Google Shape;493;p60"/>
            <p:cNvSpPr/>
            <p:nvPr/>
          </p:nvSpPr>
          <p:spPr>
            <a:xfrm>
              <a:off x="0" y="-21553"/>
              <a:ext cx="9144000" cy="4640514"/>
            </a:xfrm>
            <a:prstGeom prst="rect">
              <a:avLst/>
            </a:prstGeom>
            <a:solidFill>
              <a:srgbClr val="858591">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3" b="0" i="0" u="none" strike="noStrike" cap="none">
                <a:solidFill>
                  <a:schemeClr val="lt1"/>
                </a:solidFill>
                <a:latin typeface="Arial"/>
                <a:ea typeface="Arial"/>
                <a:cs typeface="Arial"/>
                <a:sym typeface="Arial"/>
              </a:endParaRPr>
            </a:p>
          </p:txBody>
        </p:sp>
      </p:grpSp>
      <p:sp>
        <p:nvSpPr>
          <p:cNvPr id="494" name="Google Shape;494;p60"/>
          <p:cNvSpPr txBox="1"/>
          <p:nvPr/>
        </p:nvSpPr>
        <p:spPr>
          <a:xfrm>
            <a:off x="724495" y="3268436"/>
            <a:ext cx="8055429" cy="687544"/>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5000" b="1" i="0" u="none" strike="noStrike" cap="none">
                <a:solidFill>
                  <a:schemeClr val="lt2"/>
                </a:solidFill>
                <a:latin typeface="Calibri"/>
                <a:ea typeface="Calibri"/>
                <a:cs typeface="Calibri"/>
                <a:sym typeface="Calibri"/>
              </a:rPr>
              <a:t>GROWING DEMAND FOR SEL</a:t>
            </a:r>
            <a:endParaRPr sz="5000" b="0" i="0" u="none" strike="noStrike" cap="none">
              <a:solidFill>
                <a:schemeClr val="lt2"/>
              </a:solidFill>
              <a:latin typeface="Arial"/>
              <a:ea typeface="Arial"/>
              <a:cs typeface="Arial"/>
              <a:sym typeface="Arial"/>
            </a:endParaRPr>
          </a:p>
        </p:txBody>
      </p:sp>
      <p:pic>
        <p:nvPicPr>
          <p:cNvPr id="495" name="Google Shape;495;p60" descr="CASEL"/>
          <p:cNvPicPr preferRelativeResize="0"/>
          <p:nvPr/>
        </p:nvPicPr>
        <p:blipFill rotWithShape="1">
          <a:blip r:embed="rId4">
            <a:alphaModFix/>
          </a:blip>
          <a:srcRect/>
          <a:stretch/>
        </p:blipFill>
        <p:spPr>
          <a:xfrm>
            <a:off x="207589" y="4662283"/>
            <a:ext cx="409068" cy="409068"/>
          </a:xfrm>
          <a:prstGeom prst="rect">
            <a:avLst/>
          </a:prstGeom>
          <a:noFill/>
          <a:ln>
            <a:noFill/>
          </a:ln>
        </p:spPr>
      </p:pic>
      <p:sp>
        <p:nvSpPr>
          <p:cNvPr id="496" name="Google Shape;496;p60"/>
          <p:cNvSpPr/>
          <p:nvPr/>
        </p:nvSpPr>
        <p:spPr>
          <a:xfrm>
            <a:off x="616657" y="4748483"/>
            <a:ext cx="934133" cy="236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38" b="0" i="0" u="none" strike="noStrike" cap="none">
                <a:solidFill>
                  <a:srgbClr val="0070C0"/>
                </a:solidFill>
                <a:latin typeface="Calibri"/>
                <a:ea typeface="Calibri"/>
                <a:cs typeface="Calibri"/>
                <a:sym typeface="Calibri"/>
              </a:rPr>
              <a:t>casel.org</a:t>
            </a:r>
            <a:endParaRPr sz="938" b="0" i="0" u="none" strike="noStrike" cap="none">
              <a:solidFill>
                <a:srgbClr val="0070C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1"/>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Employers</a:t>
            </a:r>
            <a:br>
              <a:rPr lang="en-US" sz="1875"/>
            </a:br>
            <a:r>
              <a:rPr lang="en-US" sz="1875"/>
              <a:t>value SEL</a:t>
            </a:r>
            <a:endParaRPr sz="1875"/>
          </a:p>
        </p:txBody>
      </p:sp>
      <p:sp>
        <p:nvSpPr>
          <p:cNvPr id="503" name="Google Shape;503;p61"/>
          <p:cNvSpPr txBox="1"/>
          <p:nvPr/>
        </p:nvSpPr>
        <p:spPr>
          <a:xfrm>
            <a:off x="2006708" y="1048039"/>
            <a:ext cx="6582121" cy="807863"/>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87" b="0" i="0" u="none" strike="noStrike" cap="none">
                <a:solidFill>
                  <a:schemeClr val="dk1"/>
                </a:solidFill>
                <a:latin typeface="Roboto"/>
                <a:ea typeface="Roboto"/>
                <a:cs typeface="Roboto"/>
                <a:sym typeface="Roboto"/>
              </a:rPr>
              <a:t>Of surveyed executives say skills such as </a:t>
            </a:r>
            <a:r>
              <a:rPr lang="en-US" sz="1687" b="0" i="0" u="none" strike="noStrike" cap="none">
                <a:solidFill>
                  <a:srgbClr val="0078C0"/>
                </a:solidFill>
                <a:latin typeface="Roboto"/>
                <a:ea typeface="Roboto"/>
                <a:cs typeface="Roboto"/>
                <a:sym typeface="Roboto"/>
              </a:rPr>
              <a:t>problem-solving and communicating clearly </a:t>
            </a:r>
            <a:r>
              <a:rPr lang="en-US" sz="1687" b="0" i="0" u="none" strike="noStrike" cap="none">
                <a:solidFill>
                  <a:schemeClr val="dk1"/>
                </a:solidFill>
                <a:latin typeface="Roboto"/>
                <a:ea typeface="Roboto"/>
                <a:cs typeface="Roboto"/>
                <a:sym typeface="Roboto"/>
              </a:rPr>
              <a:t>are equally or more important than technical skills.</a:t>
            </a:r>
            <a:endParaRPr sz="900" b="0" i="1" u="none" strike="noStrike" cap="none">
              <a:solidFill>
                <a:srgbClr val="04040D"/>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1" u="none" strike="noStrike" cap="none">
                <a:solidFill>
                  <a:srgbClr val="04040D"/>
                </a:solidFill>
                <a:latin typeface="Roboto"/>
                <a:ea typeface="Roboto"/>
                <a:cs typeface="Roboto"/>
                <a:sym typeface="Roboto"/>
              </a:rPr>
              <a:t>National Bureau of Economic Research, 2015</a:t>
            </a:r>
            <a:endParaRPr sz="233" b="0" i="0" u="none" strike="noStrike" cap="none">
              <a:solidFill>
                <a:srgbClr val="000000"/>
              </a:solidFill>
              <a:latin typeface="Arial"/>
              <a:ea typeface="Arial"/>
              <a:cs typeface="Arial"/>
              <a:sym typeface="Arial"/>
            </a:endParaRPr>
          </a:p>
        </p:txBody>
      </p:sp>
      <p:sp>
        <p:nvSpPr>
          <p:cNvPr id="504" name="Google Shape;504;p61"/>
          <p:cNvSpPr txBox="1"/>
          <p:nvPr/>
        </p:nvSpPr>
        <p:spPr>
          <a:xfrm>
            <a:off x="1094313" y="2142849"/>
            <a:ext cx="7342116" cy="256803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The Top 10 skills identified by the World Economic Forum all </a:t>
            </a:r>
            <a:r>
              <a:rPr lang="en-US" sz="1500" b="0" i="0" u="none" strike="noStrike" cap="none">
                <a:solidFill>
                  <a:srgbClr val="0078C0"/>
                </a:solidFill>
                <a:latin typeface="Roboto"/>
                <a:ea typeface="Roboto"/>
                <a:cs typeface="Roboto"/>
                <a:sym typeface="Roboto"/>
              </a:rPr>
              <a:t>involve social and emotional competence.</a:t>
            </a:r>
            <a:endParaRPr sz="15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200"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And research shows that social and emotional skills and attitudes also contribute to the other skills such as critical thinking.</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Future of Jobs Report, World Economic Forum</a:t>
            </a:r>
            <a:endParaRPr sz="233" b="0" i="0" u="none" strike="noStrike" cap="none">
              <a:solidFill>
                <a:srgbClr val="000000"/>
              </a:solidFill>
              <a:latin typeface="Arial"/>
              <a:ea typeface="Arial"/>
              <a:cs typeface="Arial"/>
              <a:sym typeface="Arial"/>
            </a:endParaRPr>
          </a:p>
        </p:txBody>
      </p:sp>
      <p:sp>
        <p:nvSpPr>
          <p:cNvPr id="505" name="Google Shape;505;p61"/>
          <p:cNvSpPr txBox="1"/>
          <p:nvPr/>
        </p:nvSpPr>
        <p:spPr>
          <a:xfrm>
            <a:off x="2911124" y="2680606"/>
            <a:ext cx="2376225" cy="1543050"/>
          </a:xfrm>
          <a:prstGeom prst="rect">
            <a:avLst/>
          </a:prstGeom>
          <a:noFill/>
          <a:ln>
            <a:noFill/>
          </a:ln>
        </p:spPr>
        <p:txBody>
          <a:bodyPr spcFirstLastPara="1" wrap="square" lIns="34275" tIns="17125" rIns="34275" bIns="17125" anchor="t" anchorCtr="0">
            <a:noAutofit/>
          </a:bodyPr>
          <a:lstStyle/>
          <a:p>
            <a:pPr marL="192881" marR="0" lvl="0" indent="-192881" algn="l" rtl="0">
              <a:lnSpc>
                <a:spcPct val="150000"/>
              </a:lnSpc>
              <a:spcBef>
                <a:spcPts val="0"/>
              </a:spcBef>
              <a:spcAft>
                <a:spcPts val="0"/>
              </a:spcAft>
              <a:buClr>
                <a:srgbClr val="0078C0"/>
              </a:buClr>
              <a:buSzPts val="810"/>
              <a:buFont typeface="Roboto Condensed"/>
              <a:buAutoNum type="arabicPeriod"/>
            </a:pPr>
            <a:r>
              <a:rPr lang="en-US" sz="1013" b="1" i="0" u="none" strike="noStrike" cap="none">
                <a:solidFill>
                  <a:schemeClr val="dk1"/>
                </a:solidFill>
                <a:latin typeface="Roboto"/>
                <a:ea typeface="Roboto"/>
                <a:cs typeface="Roboto"/>
                <a:sym typeface="Roboto"/>
              </a:rPr>
              <a:t>Complex problem solving</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a:pPr>
            <a:r>
              <a:rPr lang="en-US" sz="1013" b="1" i="0" u="none" strike="noStrike" cap="none">
                <a:solidFill>
                  <a:schemeClr val="dk1"/>
                </a:solidFill>
                <a:latin typeface="Roboto"/>
                <a:ea typeface="Roboto"/>
                <a:cs typeface="Roboto"/>
                <a:sym typeface="Roboto"/>
              </a:rPr>
              <a:t>Critical thinking</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a:pPr>
            <a:r>
              <a:rPr lang="en-US" sz="1013" b="1" i="0" u="none" strike="noStrike" cap="none">
                <a:solidFill>
                  <a:schemeClr val="dk1"/>
                </a:solidFill>
                <a:latin typeface="Roboto"/>
                <a:ea typeface="Roboto"/>
                <a:cs typeface="Roboto"/>
                <a:sym typeface="Roboto"/>
              </a:rPr>
              <a:t>Creativity</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a:pPr>
            <a:r>
              <a:rPr lang="en-US" sz="1013" b="1" i="0" u="none" strike="noStrike" cap="none">
                <a:solidFill>
                  <a:schemeClr val="dk1"/>
                </a:solidFill>
                <a:latin typeface="Roboto"/>
                <a:ea typeface="Roboto"/>
                <a:cs typeface="Roboto"/>
                <a:sym typeface="Roboto"/>
              </a:rPr>
              <a:t>People management</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a:pPr>
            <a:r>
              <a:rPr lang="en-US" sz="1013" b="1" i="0" u="none" strike="noStrike" cap="none">
                <a:solidFill>
                  <a:schemeClr val="dk1"/>
                </a:solidFill>
                <a:latin typeface="Roboto"/>
                <a:ea typeface="Roboto"/>
                <a:cs typeface="Roboto"/>
                <a:sym typeface="Roboto"/>
              </a:rPr>
              <a:t>Coordinating with others</a:t>
            </a:r>
            <a:endParaRPr sz="233" b="0" i="0" u="none" strike="noStrike" cap="none">
              <a:solidFill>
                <a:schemeClr val="dk1"/>
              </a:solidFill>
              <a:latin typeface="Arial"/>
              <a:ea typeface="Arial"/>
              <a:cs typeface="Arial"/>
              <a:sym typeface="Arial"/>
            </a:endParaRPr>
          </a:p>
        </p:txBody>
      </p:sp>
      <p:sp>
        <p:nvSpPr>
          <p:cNvPr id="506" name="Google Shape;506;p61"/>
          <p:cNvSpPr txBox="1"/>
          <p:nvPr/>
        </p:nvSpPr>
        <p:spPr>
          <a:xfrm>
            <a:off x="5044764" y="2680606"/>
            <a:ext cx="2376225" cy="1543050"/>
          </a:xfrm>
          <a:prstGeom prst="rect">
            <a:avLst/>
          </a:prstGeom>
          <a:noFill/>
          <a:ln>
            <a:noFill/>
          </a:ln>
        </p:spPr>
        <p:txBody>
          <a:bodyPr spcFirstLastPara="1" wrap="square" lIns="34275" tIns="17125" rIns="34275" bIns="17125" anchor="t" anchorCtr="0">
            <a:noAutofit/>
          </a:bodyPr>
          <a:lstStyle/>
          <a:p>
            <a:pPr marL="192881" marR="0" lvl="0" indent="-192881" algn="l" rtl="0">
              <a:lnSpc>
                <a:spcPct val="150000"/>
              </a:lnSpc>
              <a:spcBef>
                <a:spcPts val="0"/>
              </a:spcBef>
              <a:spcAft>
                <a:spcPts val="0"/>
              </a:spcAft>
              <a:buClr>
                <a:srgbClr val="0078C0"/>
              </a:buClr>
              <a:buSzPts val="810"/>
              <a:buFont typeface="Roboto Condensed"/>
              <a:buAutoNum type="arabicPeriod" startAt="6"/>
            </a:pPr>
            <a:r>
              <a:rPr lang="en-US" sz="1013" b="1" i="0" u="none" strike="noStrike" cap="none">
                <a:solidFill>
                  <a:schemeClr val="dk1"/>
                </a:solidFill>
                <a:latin typeface="Roboto"/>
                <a:ea typeface="Roboto"/>
                <a:cs typeface="Roboto"/>
                <a:sym typeface="Roboto"/>
              </a:rPr>
              <a:t>Emotional intelligence</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startAt="6"/>
            </a:pPr>
            <a:r>
              <a:rPr lang="en-US" sz="1013" b="1" i="0" u="none" strike="noStrike" cap="none">
                <a:solidFill>
                  <a:schemeClr val="dk1"/>
                </a:solidFill>
                <a:latin typeface="Roboto"/>
                <a:ea typeface="Roboto"/>
                <a:cs typeface="Roboto"/>
                <a:sym typeface="Roboto"/>
              </a:rPr>
              <a:t>Judgment and decision-making</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startAt="6"/>
            </a:pPr>
            <a:r>
              <a:rPr lang="en-US" sz="1013" b="1" i="0" u="none" strike="noStrike" cap="none">
                <a:solidFill>
                  <a:schemeClr val="dk1"/>
                </a:solidFill>
                <a:latin typeface="Roboto"/>
                <a:ea typeface="Roboto"/>
                <a:cs typeface="Roboto"/>
                <a:sym typeface="Roboto"/>
              </a:rPr>
              <a:t>Service orientation</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startAt="6"/>
            </a:pPr>
            <a:r>
              <a:rPr lang="en-US" sz="1013" b="1" i="0" u="none" strike="noStrike" cap="none">
                <a:solidFill>
                  <a:schemeClr val="dk1"/>
                </a:solidFill>
                <a:latin typeface="Roboto"/>
                <a:ea typeface="Roboto"/>
                <a:cs typeface="Roboto"/>
                <a:sym typeface="Roboto"/>
              </a:rPr>
              <a:t>Negotiation</a:t>
            </a:r>
            <a:endParaRPr sz="233" b="0" i="0" u="none" strike="noStrike" cap="none">
              <a:solidFill>
                <a:schemeClr val="dk1"/>
              </a:solidFill>
              <a:latin typeface="Arial"/>
              <a:ea typeface="Arial"/>
              <a:cs typeface="Arial"/>
              <a:sym typeface="Arial"/>
            </a:endParaRPr>
          </a:p>
          <a:p>
            <a:pPr marL="192881" marR="0" lvl="0" indent="-192881" algn="l" rtl="0">
              <a:lnSpc>
                <a:spcPct val="150000"/>
              </a:lnSpc>
              <a:spcBef>
                <a:spcPts val="0"/>
              </a:spcBef>
              <a:spcAft>
                <a:spcPts val="0"/>
              </a:spcAft>
              <a:buClr>
                <a:srgbClr val="0078C0"/>
              </a:buClr>
              <a:buSzPts val="810"/>
              <a:buFont typeface="Roboto Condensed"/>
              <a:buAutoNum type="arabicPeriod" startAt="6"/>
            </a:pPr>
            <a:r>
              <a:rPr lang="en-US" sz="1013" b="1" i="0" u="none" strike="noStrike" cap="none">
                <a:solidFill>
                  <a:schemeClr val="dk1"/>
                </a:solidFill>
                <a:latin typeface="Roboto"/>
                <a:ea typeface="Roboto"/>
                <a:cs typeface="Roboto"/>
                <a:sym typeface="Roboto"/>
              </a:rPr>
              <a:t>Cognitive flexibility</a:t>
            </a:r>
            <a:endParaRPr sz="233" b="0" i="0" u="none" strike="noStrike" cap="none">
              <a:solidFill>
                <a:schemeClr val="dk1"/>
              </a:solidFill>
              <a:latin typeface="Arial"/>
              <a:ea typeface="Arial"/>
              <a:cs typeface="Arial"/>
              <a:sym typeface="Arial"/>
            </a:endParaRPr>
          </a:p>
        </p:txBody>
      </p:sp>
      <p:pic>
        <p:nvPicPr>
          <p:cNvPr id="507" name="Google Shape;507;p61"/>
          <p:cNvPicPr preferRelativeResize="0"/>
          <p:nvPr/>
        </p:nvPicPr>
        <p:blipFill rotWithShape="1">
          <a:blip r:embed="rId3">
            <a:alphaModFix/>
          </a:blip>
          <a:srcRect/>
          <a:stretch/>
        </p:blipFill>
        <p:spPr>
          <a:xfrm>
            <a:off x="1800225" y="2776075"/>
            <a:ext cx="738400" cy="1017236"/>
          </a:xfrm>
          <a:prstGeom prst="rect">
            <a:avLst/>
          </a:prstGeom>
          <a:noFill/>
          <a:ln>
            <a:noFill/>
          </a:ln>
        </p:spPr>
      </p:pic>
      <p:pic>
        <p:nvPicPr>
          <p:cNvPr id="508" name="Google Shape;508;p61" descr="Escala - Atos"/>
          <p:cNvPicPr preferRelativeResize="0"/>
          <p:nvPr/>
        </p:nvPicPr>
        <p:blipFill rotWithShape="1">
          <a:blip r:embed="rId4">
            <a:alphaModFix/>
          </a:blip>
          <a:srcRect/>
          <a:stretch/>
        </p:blipFill>
        <p:spPr>
          <a:xfrm>
            <a:off x="985456" y="1154885"/>
            <a:ext cx="942376" cy="56890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2"/>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Employers</a:t>
            </a:r>
            <a:br>
              <a:rPr lang="en-US" sz="1875">
                <a:solidFill>
                  <a:srgbClr val="0078C0"/>
                </a:solidFill>
              </a:rPr>
            </a:br>
            <a:r>
              <a:rPr lang="en-US" sz="1875"/>
              <a:t>value SEL</a:t>
            </a:r>
            <a:endParaRPr sz="1875"/>
          </a:p>
        </p:txBody>
      </p:sp>
      <p:sp>
        <p:nvSpPr>
          <p:cNvPr id="515" name="Google Shape;515;p62"/>
          <p:cNvSpPr txBox="1"/>
          <p:nvPr/>
        </p:nvSpPr>
        <p:spPr>
          <a:xfrm>
            <a:off x="2928257" y="2171700"/>
            <a:ext cx="5486400" cy="5886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7 top characteristics of success at the company are all SEL-related skills, such as communicating and listening well; possessing insights into others; and having empathy.</a:t>
            </a:r>
            <a:endParaRPr sz="1500" b="0" i="0" u="none" strike="noStrike" cap="none">
              <a:solidFill>
                <a:srgbClr val="000000"/>
              </a:solidFill>
              <a:latin typeface="Arial"/>
              <a:ea typeface="Arial"/>
              <a:cs typeface="Arial"/>
              <a:sym typeface="Arial"/>
            </a:endParaRPr>
          </a:p>
        </p:txBody>
      </p:sp>
      <p:grpSp>
        <p:nvGrpSpPr>
          <p:cNvPr id="516" name="Google Shape;516;p62"/>
          <p:cNvGrpSpPr/>
          <p:nvPr/>
        </p:nvGrpSpPr>
        <p:grpSpPr>
          <a:xfrm>
            <a:off x="1206643" y="2372069"/>
            <a:ext cx="1414463" cy="2244020"/>
            <a:chOff x="1066800" y="3431273"/>
            <a:chExt cx="4191000" cy="6770119"/>
          </a:xfrm>
        </p:grpSpPr>
        <p:pic>
          <p:nvPicPr>
            <p:cNvPr id="517" name="Google Shape;517;p62"/>
            <p:cNvPicPr preferRelativeResize="0"/>
            <p:nvPr/>
          </p:nvPicPr>
          <p:blipFill rotWithShape="1">
            <a:blip r:embed="rId3">
              <a:alphaModFix/>
            </a:blip>
            <a:srcRect t="23000" b="19999"/>
            <a:stretch/>
          </p:blipFill>
          <p:spPr>
            <a:xfrm>
              <a:off x="1066800" y="3431273"/>
              <a:ext cx="4191000" cy="1592580"/>
            </a:xfrm>
            <a:prstGeom prst="rect">
              <a:avLst/>
            </a:prstGeom>
            <a:noFill/>
            <a:ln>
              <a:noFill/>
            </a:ln>
          </p:spPr>
        </p:pic>
        <p:pic>
          <p:nvPicPr>
            <p:cNvPr id="518" name="Google Shape;518;p62"/>
            <p:cNvPicPr preferRelativeResize="0"/>
            <p:nvPr/>
          </p:nvPicPr>
          <p:blipFill rotWithShape="1">
            <a:blip r:embed="rId4">
              <a:alphaModFix/>
            </a:blip>
            <a:srcRect/>
            <a:stretch/>
          </p:blipFill>
          <p:spPr>
            <a:xfrm>
              <a:off x="1087016" y="5311531"/>
              <a:ext cx="4170784" cy="1665258"/>
            </a:xfrm>
            <a:prstGeom prst="rect">
              <a:avLst/>
            </a:prstGeom>
            <a:noFill/>
            <a:ln>
              <a:noFill/>
            </a:ln>
          </p:spPr>
        </p:pic>
        <p:pic>
          <p:nvPicPr>
            <p:cNvPr id="519" name="Google Shape;519;p62"/>
            <p:cNvPicPr preferRelativeResize="0"/>
            <p:nvPr/>
          </p:nvPicPr>
          <p:blipFill rotWithShape="1">
            <a:blip r:embed="rId5">
              <a:alphaModFix/>
            </a:blip>
            <a:srcRect/>
            <a:stretch/>
          </p:blipFill>
          <p:spPr>
            <a:xfrm>
              <a:off x="1193800" y="7153392"/>
              <a:ext cx="4064000" cy="3048000"/>
            </a:xfrm>
            <a:prstGeom prst="rect">
              <a:avLst/>
            </a:prstGeom>
            <a:noFill/>
            <a:ln>
              <a:noFill/>
            </a:ln>
          </p:spPr>
        </p:pic>
      </p:grpSp>
      <p:sp>
        <p:nvSpPr>
          <p:cNvPr id="520" name="Google Shape;520;p62"/>
          <p:cNvSpPr txBox="1"/>
          <p:nvPr/>
        </p:nvSpPr>
        <p:spPr>
          <a:xfrm>
            <a:off x="2928258" y="3215081"/>
            <a:ext cx="5509170" cy="40398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Priorities: Conflict resolution, leadership, and civic engagement</a:t>
            </a:r>
            <a:endParaRPr sz="1500" b="0" i="0" u="none" strike="noStrike" cap="none">
              <a:solidFill>
                <a:srgbClr val="000000"/>
              </a:solidFill>
              <a:latin typeface="Arial"/>
              <a:ea typeface="Arial"/>
              <a:cs typeface="Arial"/>
              <a:sym typeface="Arial"/>
            </a:endParaRPr>
          </a:p>
        </p:txBody>
      </p:sp>
      <p:sp>
        <p:nvSpPr>
          <p:cNvPr id="521" name="Google Shape;521;p62"/>
          <p:cNvSpPr txBox="1"/>
          <p:nvPr/>
        </p:nvSpPr>
        <p:spPr>
          <a:xfrm>
            <a:off x="2928257" y="3871799"/>
            <a:ext cx="5638699" cy="773325"/>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1" i="0" u="none" strike="noStrike" cap="none">
                <a:solidFill>
                  <a:schemeClr val="dk1"/>
                </a:solidFill>
                <a:latin typeface="Roboto"/>
                <a:ea typeface="Roboto"/>
                <a:cs typeface="Roboto"/>
                <a:sym typeface="Roboto"/>
              </a:rPr>
              <a:t>Wanted: Employees Who Can Shake Hands, Make Small Talk</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Bank of America teaches empathy in-house; Subaru pays for soft-skills training </a:t>
            </a:r>
            <a:r>
              <a:rPr lang="en-US" sz="1125" b="0" i="1" u="none" strike="noStrike" cap="none">
                <a:solidFill>
                  <a:schemeClr val="dk1"/>
                </a:solidFill>
                <a:latin typeface="Roboto"/>
                <a:ea typeface="Roboto"/>
                <a:cs typeface="Roboto"/>
                <a:sym typeface="Roboto"/>
              </a:rPr>
              <a:t>(Dec. 10, 2018)</a:t>
            </a:r>
            <a:endParaRPr sz="1125" b="0" i="1" u="none" strike="noStrike" cap="none">
              <a:solidFill>
                <a:srgbClr val="000000"/>
              </a:solidFill>
              <a:latin typeface="Arial"/>
              <a:ea typeface="Arial"/>
              <a:cs typeface="Arial"/>
              <a:sym typeface="Arial"/>
            </a:endParaRPr>
          </a:p>
        </p:txBody>
      </p:sp>
      <p:sp>
        <p:nvSpPr>
          <p:cNvPr id="522" name="Google Shape;522;p62"/>
          <p:cNvSpPr txBox="1"/>
          <p:nvPr/>
        </p:nvSpPr>
        <p:spPr>
          <a:xfrm>
            <a:off x="2775957" y="1093671"/>
            <a:ext cx="5661470" cy="62324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Roboto"/>
                <a:ea typeface="Roboto"/>
                <a:cs typeface="Roboto"/>
                <a:sym typeface="Roboto"/>
              </a:rPr>
              <a:t>Of surveyed executives say they’d rather colleges build up students’ life skills.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900" b="0" i="1" u="none" strike="noStrike" cap="none">
              <a:solidFill>
                <a:srgbClr val="04040D"/>
              </a:solidFill>
              <a:latin typeface="Roboto"/>
              <a:ea typeface="Roboto"/>
              <a:cs typeface="Roboto"/>
              <a:sym typeface="Roboto"/>
            </a:endParaRPr>
          </a:p>
          <a:p>
            <a:pPr marL="0" marR="0" lvl="0" indent="0" algn="l" rtl="0">
              <a:lnSpc>
                <a:spcPct val="100000"/>
              </a:lnSpc>
              <a:spcBef>
                <a:spcPts val="0"/>
              </a:spcBef>
              <a:spcAft>
                <a:spcPts val="0"/>
              </a:spcAft>
              <a:buNone/>
            </a:pPr>
            <a:r>
              <a:rPr lang="en-US" sz="525" b="0" i="1" u="none" strike="noStrike" cap="none">
                <a:solidFill>
                  <a:srgbClr val="04040D"/>
                </a:solidFill>
                <a:latin typeface="Roboto"/>
                <a:ea typeface="Roboto"/>
                <a:cs typeface="Roboto"/>
                <a:sym typeface="Roboto"/>
              </a:rPr>
              <a:t>High Point University survey, 2018</a:t>
            </a:r>
            <a:endParaRPr sz="525" b="0" i="1" u="none" strike="noStrike" cap="none">
              <a:solidFill>
                <a:srgbClr val="04040D"/>
              </a:solidFill>
              <a:latin typeface="Roboto"/>
              <a:ea typeface="Roboto"/>
              <a:cs typeface="Roboto"/>
              <a:sym typeface="Roboto"/>
            </a:endParaRPr>
          </a:p>
        </p:txBody>
      </p:sp>
      <p:pic>
        <p:nvPicPr>
          <p:cNvPr id="523" name="Google Shape;523;p62" descr="Candidates Share 5 Things That Will Make Your Interview Process Stand Out |  LinkedIn Talent Blog"/>
          <p:cNvPicPr preferRelativeResize="0"/>
          <p:nvPr/>
        </p:nvPicPr>
        <p:blipFill rotWithShape="1">
          <a:blip r:embed="rId6">
            <a:alphaModFix/>
          </a:blip>
          <a:srcRect l="2122" r="47481"/>
          <a:stretch/>
        </p:blipFill>
        <p:spPr>
          <a:xfrm>
            <a:off x="1611086" y="880805"/>
            <a:ext cx="1010020" cy="9877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3"/>
          <p:cNvSpPr txBox="1">
            <a:spLocks noGrp="1"/>
          </p:cNvSpPr>
          <p:nvPr>
            <p:ph type="title"/>
          </p:nvPr>
        </p:nvSpPr>
        <p:spPr>
          <a:xfrm>
            <a:off x="438150" y="285707"/>
            <a:ext cx="4591050" cy="450123"/>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Administrators, Parents, and Teachers</a:t>
            </a:r>
            <a:br>
              <a:rPr lang="en-US" sz="1875">
                <a:solidFill>
                  <a:srgbClr val="0078C0"/>
                </a:solidFill>
              </a:rPr>
            </a:br>
            <a:r>
              <a:rPr lang="en-US" sz="1875"/>
              <a:t>value SEL</a:t>
            </a:r>
            <a:endParaRPr sz="1875"/>
          </a:p>
        </p:txBody>
      </p:sp>
      <p:sp>
        <p:nvSpPr>
          <p:cNvPr id="530" name="Google Shape;530;p63"/>
          <p:cNvSpPr txBox="1"/>
          <p:nvPr/>
        </p:nvSpPr>
        <p:spPr>
          <a:xfrm>
            <a:off x="1110343" y="1113677"/>
            <a:ext cx="7184570" cy="2718052"/>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The overwhelming majority of administrators (</a:t>
            </a:r>
            <a:r>
              <a:rPr lang="en-US" sz="1600" b="0" i="0" u="none" strike="noStrike" cap="none">
                <a:solidFill>
                  <a:srgbClr val="0078C0"/>
                </a:solidFill>
                <a:latin typeface="Calibri"/>
                <a:ea typeface="Calibri"/>
                <a:cs typeface="Calibri"/>
                <a:sym typeface="Calibri"/>
              </a:rPr>
              <a:t>96%</a:t>
            </a:r>
            <a:r>
              <a:rPr lang="en-US" sz="1600" b="0" i="0" u="none" strike="noStrike" cap="none">
                <a:solidFill>
                  <a:schemeClr val="dk1"/>
                </a:solidFill>
                <a:latin typeface="Calibri"/>
                <a:ea typeface="Calibri"/>
                <a:cs typeface="Calibri"/>
                <a:sym typeface="Calibri"/>
              </a:rPr>
              <a:t>), teachers (</a:t>
            </a:r>
            <a:r>
              <a:rPr lang="en-US" sz="1600" b="0" i="0" u="none" strike="noStrike" cap="none">
                <a:solidFill>
                  <a:srgbClr val="0078C0"/>
                </a:solidFill>
                <a:latin typeface="Calibri"/>
                <a:ea typeface="Calibri"/>
                <a:cs typeface="Calibri"/>
                <a:sym typeface="Calibri"/>
              </a:rPr>
              <a:t>93%</a:t>
            </a:r>
            <a:r>
              <a:rPr lang="en-US" sz="1600" b="0" i="0" u="none" strike="noStrike" cap="none">
                <a:solidFill>
                  <a:schemeClr val="dk1"/>
                </a:solidFill>
                <a:latin typeface="Calibri"/>
                <a:ea typeface="Calibri"/>
                <a:cs typeface="Calibri"/>
                <a:sym typeface="Calibri"/>
              </a:rPr>
              <a:t>) and parents (</a:t>
            </a:r>
            <a:r>
              <a:rPr lang="en-US" sz="1600" b="0" i="0" u="none" strike="noStrike" cap="none">
                <a:solidFill>
                  <a:srgbClr val="0078C0"/>
                </a:solidFill>
                <a:latin typeface="Calibri"/>
                <a:ea typeface="Calibri"/>
                <a:cs typeface="Calibri"/>
                <a:sym typeface="Calibri"/>
              </a:rPr>
              <a:t>81%</a:t>
            </a:r>
            <a:r>
              <a:rPr lang="en-US" sz="1600" b="0" i="0" u="none" strike="noStrike" cap="none">
                <a:solidFill>
                  <a:schemeClr val="dk1"/>
                </a:solidFill>
                <a:latin typeface="Calibri"/>
                <a:ea typeface="Calibri"/>
                <a:cs typeface="Calibri"/>
                <a:sym typeface="Calibri"/>
              </a:rPr>
              <a:t>) believe that </a:t>
            </a:r>
            <a:r>
              <a:rPr lang="en-US" sz="1600" b="1" i="0" u="none" strike="noStrike" cap="none">
                <a:solidFill>
                  <a:schemeClr val="dk1"/>
                </a:solidFill>
                <a:latin typeface="Calibri"/>
                <a:ea typeface="Calibri"/>
                <a:cs typeface="Calibri"/>
                <a:sym typeface="Calibri"/>
              </a:rPr>
              <a:t>social and emotional learning is just as important as academic learning.</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313"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500" b="0" i="0" u="none" strike="noStrike" cap="none">
                <a:solidFill>
                  <a:srgbClr val="0078C0"/>
                </a:solidFill>
                <a:latin typeface="Calibri"/>
                <a:ea typeface="Calibri"/>
                <a:cs typeface="Calibri"/>
                <a:sym typeface="Calibri"/>
              </a:rPr>
              <a:t>Teaching SEL skills in the classroom is most important for improving: </a:t>
            </a:r>
            <a:endParaRPr sz="1500" b="1" i="0" u="none" strike="noStrike" cap="none">
              <a:solidFill>
                <a:srgbClr val="0078C0"/>
              </a:solidFill>
              <a:latin typeface="Calibri"/>
              <a:ea typeface="Calibri"/>
              <a:cs typeface="Calibri"/>
              <a:sym typeface="Calibri"/>
            </a:endParaRPr>
          </a:p>
          <a:p>
            <a:pPr marL="0" marR="0" lvl="0" indent="0" algn="l" rtl="0">
              <a:lnSpc>
                <a:spcPct val="100000"/>
              </a:lnSpc>
              <a:spcBef>
                <a:spcPts val="0"/>
              </a:spcBef>
              <a:spcAft>
                <a:spcPts val="0"/>
              </a:spcAft>
              <a:buNone/>
            </a:pPr>
            <a:endParaRPr sz="1313" b="1" i="0" u="none" strike="noStrike" cap="none">
              <a:solidFill>
                <a:srgbClr val="0078C0"/>
              </a:solidFill>
              <a:latin typeface="Calibri"/>
              <a:ea typeface="Calibri"/>
              <a:cs typeface="Calibri"/>
              <a:sym typeface="Calibri"/>
            </a:endParaRPr>
          </a:p>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Negative student behaviors such</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as bullying</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 </a:t>
            </a:r>
            <a:r>
              <a:rPr lang="en-US" sz="1500" b="0" i="0" u="none" strike="noStrike" cap="none">
                <a:solidFill>
                  <a:schemeClr val="dk1"/>
                </a:solidFill>
                <a:latin typeface="Calibri"/>
                <a:ea typeface="Calibri"/>
                <a:cs typeface="Calibri"/>
                <a:sym typeface="Calibri"/>
              </a:rPr>
              <a:t>according to teachers</a:t>
            </a:r>
            <a:r>
              <a:rPr lang="en-US" sz="233" b="0" i="0" u="none" strike="noStrike" cap="none">
                <a:solidFill>
                  <a:srgbClr val="000000"/>
                </a:solidFill>
                <a:latin typeface="Arial"/>
                <a:ea typeface="Arial"/>
                <a:cs typeface="Arial"/>
                <a:sym typeface="Arial"/>
              </a:rPr>
              <a:t> </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0" i="0" u="none" strike="noStrike" cap="none">
                <a:solidFill>
                  <a:schemeClr val="dk1"/>
                </a:solidFill>
                <a:latin typeface="Calibri"/>
                <a:ea typeface="Calibri"/>
                <a:cs typeface="Calibri"/>
                <a:sym typeface="Calibri"/>
              </a:rPr>
              <a:t>   and administrators</a:t>
            </a:r>
            <a:endParaRPr sz="1500" b="1" i="0" u="none" strike="noStrike" cap="none">
              <a:solidFill>
                <a:schemeClr val="dk1"/>
              </a:solidFill>
              <a:latin typeface="Calibri"/>
              <a:ea typeface="Calibri"/>
              <a:cs typeface="Calibri"/>
              <a:sym typeface="Calibri"/>
            </a:endParaRPr>
          </a:p>
        </p:txBody>
      </p:sp>
      <p:sp>
        <p:nvSpPr>
          <p:cNvPr id="531" name="Google Shape;531;p63"/>
          <p:cNvSpPr txBox="1"/>
          <p:nvPr/>
        </p:nvSpPr>
        <p:spPr>
          <a:xfrm>
            <a:off x="-94855" y="4701981"/>
            <a:ext cx="2531894" cy="155812"/>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a:t>
            </a:r>
            <a:r>
              <a:rPr lang="en-US" sz="525" b="0" i="1" u="none" strike="noStrike" cap="none">
                <a:solidFill>
                  <a:schemeClr val="dk1"/>
                </a:solidFill>
                <a:latin typeface="Roboto"/>
                <a:ea typeface="Roboto"/>
                <a:cs typeface="Roboto"/>
                <a:sym typeface="Roboto"/>
              </a:rPr>
              <a:t>2018 Social and Emotional Learning report, 2018</a:t>
            </a:r>
            <a:endParaRPr sz="233" b="0" i="0" u="none" strike="noStrike" cap="none">
              <a:solidFill>
                <a:srgbClr val="000000"/>
              </a:solidFill>
              <a:latin typeface="Arial"/>
              <a:ea typeface="Arial"/>
              <a:cs typeface="Arial"/>
              <a:sym typeface="Arial"/>
            </a:endParaRPr>
          </a:p>
        </p:txBody>
      </p:sp>
      <p:sp>
        <p:nvSpPr>
          <p:cNvPr id="532" name="Google Shape;532;p63"/>
          <p:cNvSpPr/>
          <p:nvPr/>
        </p:nvSpPr>
        <p:spPr>
          <a:xfrm>
            <a:off x="5543550" y="2753994"/>
            <a:ext cx="2314575" cy="727122"/>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School safety</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500" b="1" i="0" u="none" strike="noStrike" cap="none">
                <a:solidFill>
                  <a:schemeClr val="dk1"/>
                </a:solidFill>
                <a:latin typeface="Calibri"/>
                <a:ea typeface="Calibri"/>
                <a:cs typeface="Calibri"/>
                <a:sym typeface="Calibri"/>
              </a:rPr>
              <a:t>– </a:t>
            </a:r>
            <a:r>
              <a:rPr lang="en-US" sz="1500" b="0" i="0" u="none" strike="noStrike" cap="none">
                <a:solidFill>
                  <a:schemeClr val="dk1"/>
                </a:solidFill>
                <a:latin typeface="Calibri"/>
                <a:ea typeface="Calibri"/>
                <a:cs typeface="Calibri"/>
                <a:sym typeface="Calibri"/>
              </a:rPr>
              <a:t>according to parents</a:t>
            </a:r>
            <a:endParaRPr sz="1500" b="1" i="0" u="none" strike="noStrike" cap="none">
              <a:solidFill>
                <a:schemeClr val="dk1"/>
              </a:solidFill>
              <a:latin typeface="Calibri"/>
              <a:ea typeface="Calibri"/>
              <a:cs typeface="Calibri"/>
              <a:sym typeface="Calibri"/>
            </a:endParaRPr>
          </a:p>
        </p:txBody>
      </p:sp>
      <p:cxnSp>
        <p:nvCxnSpPr>
          <p:cNvPr id="533" name="Google Shape;533;p63"/>
          <p:cNvCxnSpPr/>
          <p:nvPr/>
        </p:nvCxnSpPr>
        <p:spPr>
          <a:xfrm>
            <a:off x="4914900" y="2628453"/>
            <a:ext cx="0" cy="1229172"/>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4"/>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Principals</a:t>
            </a:r>
            <a:br>
              <a:rPr lang="en-US" sz="1875"/>
            </a:br>
            <a:r>
              <a:rPr lang="en-US" sz="1875"/>
              <a:t>value SEL</a:t>
            </a:r>
            <a:endParaRPr sz="1875"/>
          </a:p>
        </p:txBody>
      </p:sp>
      <p:grpSp>
        <p:nvGrpSpPr>
          <p:cNvPr id="540" name="Google Shape;540;p64"/>
          <p:cNvGrpSpPr/>
          <p:nvPr/>
        </p:nvGrpSpPr>
        <p:grpSpPr>
          <a:xfrm>
            <a:off x="0" y="3425652"/>
            <a:ext cx="7826829" cy="1432141"/>
            <a:chOff x="-3693155" y="3264200"/>
            <a:chExt cx="17249206" cy="3819043"/>
          </a:xfrm>
        </p:grpSpPr>
        <p:sp>
          <p:nvSpPr>
            <p:cNvPr id="541" name="Google Shape;541;p64"/>
            <p:cNvSpPr txBox="1"/>
            <p:nvPr/>
          </p:nvSpPr>
          <p:spPr>
            <a:xfrm>
              <a:off x="5213221" y="3264200"/>
              <a:ext cx="8342830" cy="11694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believe students from all types of background would benefit from SEL</a:t>
              </a:r>
              <a:endParaRPr sz="2000" b="0" i="0" u="none" strike="noStrike" cap="none">
                <a:solidFill>
                  <a:schemeClr val="dk1"/>
                </a:solidFill>
                <a:latin typeface="Calibri"/>
                <a:ea typeface="Calibri"/>
                <a:cs typeface="Calibri"/>
                <a:sym typeface="Calibri"/>
              </a:endParaRPr>
            </a:p>
          </p:txBody>
        </p:sp>
        <p:sp>
          <p:nvSpPr>
            <p:cNvPr id="542" name="Google Shape;542;p64"/>
            <p:cNvSpPr txBox="1"/>
            <p:nvPr/>
          </p:nvSpPr>
          <p:spPr>
            <a:xfrm>
              <a:off x="-3693155" y="6667744"/>
              <a:ext cx="3778511" cy="415499"/>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a:t>
              </a:r>
              <a:r>
                <a:rPr lang="en-US" sz="525" b="0" i="1" u="none" strike="noStrike" cap="none">
                  <a:solidFill>
                    <a:schemeClr val="dk1"/>
                  </a:solidFill>
                  <a:latin typeface="Roboto"/>
                  <a:ea typeface="Roboto"/>
                  <a:cs typeface="Roboto"/>
                  <a:sym typeface="Roboto"/>
                </a:rPr>
                <a:t>Ready to Lead, 2017</a:t>
              </a:r>
              <a:endParaRPr sz="233" b="0" i="0" u="none" strike="noStrike" cap="none">
                <a:solidFill>
                  <a:srgbClr val="000000"/>
                </a:solidFill>
                <a:latin typeface="Arial"/>
                <a:ea typeface="Arial"/>
                <a:cs typeface="Arial"/>
                <a:sym typeface="Arial"/>
              </a:endParaRPr>
            </a:p>
          </p:txBody>
        </p:sp>
      </p:grpSp>
      <p:sp>
        <p:nvSpPr>
          <p:cNvPr id="543" name="Google Shape;543;p64"/>
          <p:cNvSpPr txBox="1"/>
          <p:nvPr/>
        </p:nvSpPr>
        <p:spPr>
          <a:xfrm>
            <a:off x="1304513" y="1180706"/>
            <a:ext cx="2554200" cy="141963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Calibri"/>
                <a:ea typeface="Calibri"/>
                <a:cs typeface="Calibri"/>
                <a:sym typeface="Calibri"/>
              </a:rPr>
              <a:t>Social and emotional skills </a:t>
            </a:r>
            <a:r>
              <a:rPr lang="en-US" sz="1500" b="0" i="0" u="none" strike="noStrike" cap="none">
                <a:solidFill>
                  <a:srgbClr val="0078C0"/>
                </a:solidFill>
                <a:latin typeface="Calibri"/>
                <a:ea typeface="Calibri"/>
                <a:cs typeface="Calibri"/>
                <a:sym typeface="Calibri"/>
              </a:rPr>
              <a:t>are teachable in a school setting.</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225"/>
              </a:spcBef>
              <a:spcAft>
                <a:spcPts val="0"/>
              </a:spcAft>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225"/>
              </a:spcBef>
              <a:spcAft>
                <a:spcPts val="0"/>
              </a:spcAft>
              <a:buNone/>
            </a:pPr>
            <a:r>
              <a:rPr lang="en-US" sz="1500" b="0" i="0" u="none" strike="noStrike" cap="none">
                <a:solidFill>
                  <a:srgbClr val="0078C0"/>
                </a:solidFill>
                <a:latin typeface="Calibri"/>
                <a:ea typeface="Calibri"/>
                <a:cs typeface="Calibri"/>
                <a:sym typeface="Calibri"/>
              </a:rPr>
              <a:t>I am very/fairly committed </a:t>
            </a:r>
            <a:r>
              <a:rPr lang="en-US" sz="1500" b="0" i="0" u="none" strike="noStrike" cap="none">
                <a:solidFill>
                  <a:schemeClr val="dk1"/>
                </a:solidFill>
                <a:latin typeface="Calibri"/>
                <a:ea typeface="Calibri"/>
                <a:cs typeface="Calibri"/>
                <a:sym typeface="Calibri"/>
              </a:rPr>
              <a:t>to developing students’ social and emotional skills in my school.</a:t>
            </a:r>
            <a:endParaRPr sz="1500" b="0" i="0" u="none" strike="noStrike" cap="none">
              <a:solidFill>
                <a:srgbClr val="000000"/>
              </a:solidFill>
              <a:latin typeface="Arial"/>
              <a:ea typeface="Arial"/>
              <a:cs typeface="Arial"/>
              <a:sym typeface="Arial"/>
            </a:endParaRPr>
          </a:p>
          <a:p>
            <a:pPr marL="128588" marR="0" lvl="0" indent="-80963" algn="l" rtl="0">
              <a:lnSpc>
                <a:spcPct val="100000"/>
              </a:lnSpc>
              <a:spcBef>
                <a:spcPts val="225"/>
              </a:spcBef>
              <a:spcAft>
                <a:spcPts val="0"/>
              </a:spcAft>
              <a:buNone/>
            </a:pPr>
            <a:endParaRPr sz="750" b="0" i="0" u="none" strike="noStrike" cap="none">
              <a:solidFill>
                <a:schemeClr val="dk1"/>
              </a:solidFill>
              <a:latin typeface="Roboto"/>
              <a:ea typeface="Roboto"/>
              <a:cs typeface="Roboto"/>
              <a:sym typeface="Roboto"/>
            </a:endParaRPr>
          </a:p>
        </p:txBody>
      </p:sp>
      <p:sp>
        <p:nvSpPr>
          <p:cNvPr id="544" name="Google Shape;544;p64"/>
          <p:cNvSpPr txBox="1"/>
          <p:nvPr/>
        </p:nvSpPr>
        <p:spPr>
          <a:xfrm>
            <a:off x="7106753" y="1371600"/>
            <a:ext cx="1265722" cy="346249"/>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None/>
            </a:pPr>
            <a:r>
              <a:rPr lang="en-US" sz="2250" b="1" i="0" u="none" strike="noStrike" cap="none">
                <a:solidFill>
                  <a:srgbClr val="0078C0"/>
                </a:solidFill>
                <a:latin typeface="Arial Narrow"/>
                <a:ea typeface="Arial Narrow"/>
                <a:cs typeface="Arial Narrow"/>
                <a:sym typeface="Arial Narrow"/>
              </a:rPr>
              <a:t>99%</a:t>
            </a:r>
            <a:endParaRPr sz="233" b="0" i="0" u="none" strike="noStrike" cap="none">
              <a:solidFill>
                <a:srgbClr val="000000"/>
              </a:solidFill>
              <a:latin typeface="Arial"/>
              <a:ea typeface="Arial"/>
              <a:cs typeface="Arial"/>
              <a:sym typeface="Arial"/>
            </a:endParaRPr>
          </a:p>
        </p:txBody>
      </p:sp>
      <p:sp>
        <p:nvSpPr>
          <p:cNvPr id="545" name="Google Shape;545;p64"/>
          <p:cNvSpPr/>
          <p:nvPr/>
        </p:nvSpPr>
        <p:spPr>
          <a:xfrm>
            <a:off x="3829364" y="1261598"/>
            <a:ext cx="2413433" cy="524034"/>
          </a:xfrm>
          <a:prstGeom prst="rect">
            <a:avLst/>
          </a:prstGeom>
          <a:solidFill>
            <a:srgbClr val="0078C0"/>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None/>
            </a:pPr>
            <a:r>
              <a:rPr lang="en-US" sz="1013" b="0" i="0" u="none" strike="noStrike" cap="none">
                <a:solidFill>
                  <a:schemeClr val="lt1"/>
                </a:solidFill>
                <a:latin typeface="Roboto"/>
                <a:ea typeface="Roboto"/>
                <a:cs typeface="Roboto"/>
                <a:sym typeface="Roboto"/>
              </a:rPr>
              <a:t>Definitely teachable 74%</a:t>
            </a:r>
            <a:endParaRPr sz="233" b="0" i="0" u="none" strike="noStrike" cap="none">
              <a:solidFill>
                <a:srgbClr val="000000"/>
              </a:solidFill>
              <a:latin typeface="Arial"/>
              <a:ea typeface="Arial"/>
              <a:cs typeface="Arial"/>
              <a:sym typeface="Arial"/>
            </a:endParaRPr>
          </a:p>
        </p:txBody>
      </p:sp>
      <p:sp>
        <p:nvSpPr>
          <p:cNvPr id="546" name="Google Shape;546;p64"/>
          <p:cNvSpPr/>
          <p:nvPr/>
        </p:nvSpPr>
        <p:spPr>
          <a:xfrm>
            <a:off x="6242797" y="1261598"/>
            <a:ext cx="806806" cy="524034"/>
          </a:xfrm>
          <a:prstGeom prst="rect">
            <a:avLst/>
          </a:prstGeom>
          <a:solidFill>
            <a:srgbClr val="0078C0">
              <a:alpha val="62352"/>
            </a:srgbClr>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None/>
            </a:pPr>
            <a:r>
              <a:rPr lang="en-US" sz="1013" b="0" i="0" u="none" strike="noStrike" cap="none">
                <a:solidFill>
                  <a:schemeClr val="lt1"/>
                </a:solidFill>
                <a:latin typeface="Roboto"/>
                <a:ea typeface="Roboto"/>
                <a:cs typeface="Roboto"/>
                <a:sym typeface="Roboto"/>
              </a:rPr>
              <a:t>Probably teachable 25%</a:t>
            </a:r>
            <a:endParaRPr sz="233" b="0" i="0" u="none" strike="noStrike" cap="none">
              <a:solidFill>
                <a:srgbClr val="000000"/>
              </a:solidFill>
              <a:latin typeface="Arial"/>
              <a:ea typeface="Arial"/>
              <a:cs typeface="Arial"/>
              <a:sym typeface="Arial"/>
            </a:endParaRPr>
          </a:p>
        </p:txBody>
      </p:sp>
      <p:sp>
        <p:nvSpPr>
          <p:cNvPr id="547" name="Google Shape;547;p64"/>
          <p:cNvSpPr/>
          <p:nvPr/>
        </p:nvSpPr>
        <p:spPr>
          <a:xfrm>
            <a:off x="3829364" y="2013234"/>
            <a:ext cx="2250719" cy="524034"/>
          </a:xfrm>
          <a:prstGeom prst="rect">
            <a:avLst/>
          </a:prstGeom>
          <a:solidFill>
            <a:srgbClr val="0078C0"/>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None/>
            </a:pPr>
            <a:r>
              <a:rPr lang="en-US" sz="1013" b="0" i="0" u="none" strike="noStrike" cap="none">
                <a:solidFill>
                  <a:schemeClr val="lt1"/>
                </a:solidFill>
                <a:latin typeface="Roboto"/>
                <a:ea typeface="Roboto"/>
                <a:cs typeface="Roboto"/>
                <a:sym typeface="Roboto"/>
              </a:rPr>
              <a:t>Very committed 69%</a:t>
            </a:r>
            <a:endParaRPr sz="233" b="0" i="0" u="none" strike="noStrike" cap="none">
              <a:solidFill>
                <a:srgbClr val="000000"/>
              </a:solidFill>
              <a:latin typeface="Arial"/>
              <a:ea typeface="Arial"/>
              <a:cs typeface="Arial"/>
              <a:sym typeface="Arial"/>
            </a:endParaRPr>
          </a:p>
        </p:txBody>
      </p:sp>
      <p:sp>
        <p:nvSpPr>
          <p:cNvPr id="548" name="Google Shape;548;p64"/>
          <p:cNvSpPr/>
          <p:nvPr/>
        </p:nvSpPr>
        <p:spPr>
          <a:xfrm>
            <a:off x="6080083" y="2013234"/>
            <a:ext cx="863956" cy="524034"/>
          </a:xfrm>
          <a:prstGeom prst="rect">
            <a:avLst/>
          </a:prstGeom>
          <a:solidFill>
            <a:srgbClr val="0078C0">
              <a:alpha val="62352"/>
            </a:srgbClr>
          </a:solidFill>
          <a:ln>
            <a:noFill/>
          </a:ln>
        </p:spPr>
        <p:txBody>
          <a:bodyPr spcFirstLastPara="1" wrap="square" lIns="34275" tIns="17125" rIns="34275" bIns="17125" anchor="ctr" anchorCtr="0">
            <a:noAutofit/>
          </a:bodyPr>
          <a:lstStyle/>
          <a:p>
            <a:pPr marL="0" marR="0" lvl="0" indent="0" algn="l" rtl="0">
              <a:lnSpc>
                <a:spcPct val="100000"/>
              </a:lnSpc>
              <a:spcBef>
                <a:spcPts val="0"/>
              </a:spcBef>
              <a:spcAft>
                <a:spcPts val="0"/>
              </a:spcAft>
              <a:buNone/>
            </a:pPr>
            <a:r>
              <a:rPr lang="en-US" sz="1013" b="0" i="0" u="none" strike="noStrike" cap="none">
                <a:solidFill>
                  <a:schemeClr val="lt1"/>
                </a:solidFill>
                <a:latin typeface="Roboto"/>
                <a:ea typeface="Roboto"/>
                <a:cs typeface="Roboto"/>
                <a:sym typeface="Roboto"/>
              </a:rPr>
              <a:t>Fairly committed 26%</a:t>
            </a:r>
            <a:endParaRPr sz="233" b="0" i="0" u="none" strike="noStrike" cap="none">
              <a:solidFill>
                <a:srgbClr val="000000"/>
              </a:solidFill>
              <a:latin typeface="Arial"/>
              <a:ea typeface="Arial"/>
              <a:cs typeface="Arial"/>
              <a:sym typeface="Arial"/>
            </a:endParaRPr>
          </a:p>
        </p:txBody>
      </p:sp>
      <p:sp>
        <p:nvSpPr>
          <p:cNvPr id="549" name="Google Shape;549;p64"/>
          <p:cNvSpPr/>
          <p:nvPr/>
        </p:nvSpPr>
        <p:spPr>
          <a:xfrm>
            <a:off x="7022715" y="2067502"/>
            <a:ext cx="542937" cy="380874"/>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2250" b="1" i="0" u="none" strike="noStrike" cap="none">
                <a:solidFill>
                  <a:srgbClr val="0078C0"/>
                </a:solidFill>
                <a:latin typeface="Arial Narrow"/>
                <a:ea typeface="Arial Narrow"/>
                <a:cs typeface="Arial Narrow"/>
                <a:sym typeface="Arial Narrow"/>
              </a:rPr>
              <a:t>95%</a:t>
            </a:r>
            <a:endParaRPr sz="2250" b="1" i="0" u="none" strike="noStrike" cap="none">
              <a:solidFill>
                <a:schemeClr val="dk1"/>
              </a:solidFill>
              <a:latin typeface="Arial Narrow"/>
              <a:ea typeface="Arial Narrow"/>
              <a:cs typeface="Arial Narrow"/>
              <a:sym typeface="Arial Narrow"/>
            </a:endParaRPr>
          </a:p>
        </p:txBody>
      </p:sp>
      <p:pic>
        <p:nvPicPr>
          <p:cNvPr id="550" name="Google Shape;550;p64" descr="75% of Marketers Still Need to Master Understanding of Data"/>
          <p:cNvPicPr preferRelativeResize="0"/>
          <p:nvPr/>
        </p:nvPicPr>
        <p:blipFill rotWithShape="1">
          <a:blip r:embed="rId3">
            <a:alphaModFix/>
          </a:blip>
          <a:srcRect/>
          <a:stretch/>
        </p:blipFill>
        <p:spPr>
          <a:xfrm>
            <a:off x="2567250" y="3053326"/>
            <a:ext cx="1262114" cy="12621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38"/>
          <p:cNvGrpSpPr/>
          <p:nvPr/>
        </p:nvGrpSpPr>
        <p:grpSpPr>
          <a:xfrm>
            <a:off x="-2" y="0"/>
            <a:ext cx="3635830" cy="5145341"/>
            <a:chOff x="-2" y="0"/>
            <a:chExt cx="3635830" cy="5145341"/>
          </a:xfrm>
        </p:grpSpPr>
        <p:pic>
          <p:nvPicPr>
            <p:cNvPr id="254" name="Google Shape;254;p38"/>
            <p:cNvPicPr preferRelativeResize="0"/>
            <p:nvPr/>
          </p:nvPicPr>
          <p:blipFill rotWithShape="1">
            <a:blip r:embed="rId3">
              <a:alphaModFix/>
            </a:blip>
            <a:srcRect l="22876" r="30895"/>
            <a:stretch/>
          </p:blipFill>
          <p:spPr>
            <a:xfrm>
              <a:off x="-1" y="0"/>
              <a:ext cx="3635829" cy="5143500"/>
            </a:xfrm>
            <a:prstGeom prst="rect">
              <a:avLst/>
            </a:prstGeom>
            <a:noFill/>
            <a:ln>
              <a:noFill/>
            </a:ln>
          </p:spPr>
        </p:pic>
        <p:sp>
          <p:nvSpPr>
            <p:cNvPr id="255" name="Google Shape;255;p38"/>
            <p:cNvSpPr/>
            <p:nvPr/>
          </p:nvSpPr>
          <p:spPr>
            <a:xfrm>
              <a:off x="-2" y="16433"/>
              <a:ext cx="3635829" cy="5128908"/>
            </a:xfrm>
            <a:prstGeom prst="rect">
              <a:avLst/>
            </a:prstGeom>
            <a:solidFill>
              <a:srgbClr val="858591">
                <a:alpha val="87450"/>
              </a:srgbClr>
            </a:solidFill>
            <a:ln>
              <a:noFill/>
            </a:ln>
          </p:spPr>
          <p:txBody>
            <a:bodyPr spcFirstLastPara="1" wrap="square" lIns="34925" tIns="17450" rIns="34925" bIns="17450"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Calibri"/>
                <a:ea typeface="Calibri"/>
                <a:cs typeface="Calibri"/>
                <a:sym typeface="Calibri"/>
              </a:endParaRPr>
            </a:p>
          </p:txBody>
        </p:sp>
      </p:grpSp>
      <p:sp>
        <p:nvSpPr>
          <p:cNvPr id="256" name="Google Shape;256;p38"/>
          <p:cNvSpPr/>
          <p:nvPr/>
        </p:nvSpPr>
        <p:spPr>
          <a:xfrm>
            <a:off x="3904468" y="245266"/>
            <a:ext cx="5004600" cy="4466700"/>
          </a:xfrm>
          <a:prstGeom prst="rect">
            <a:avLst/>
          </a:prstGeom>
          <a:noFill/>
          <a:ln>
            <a:noFill/>
          </a:ln>
        </p:spPr>
        <p:txBody>
          <a:bodyPr spcFirstLastPara="1" wrap="square" lIns="34925" tIns="17450" rIns="34925" bIns="17450" anchor="ctr" anchorCtr="0">
            <a:no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Social and emotional learning (SEL) is an integral part of education and human development.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endParaRPr sz="1600"/>
          </a:p>
          <a:p>
            <a:pPr marL="0" marR="0" lvl="0" indent="0" algn="l" rtl="0">
              <a:lnSpc>
                <a:spcPct val="100000"/>
              </a:lnSpc>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chemeClr val="dk1"/>
                </a:solidFill>
                <a:latin typeface="Calibri"/>
                <a:ea typeface="Calibri"/>
                <a:cs typeface="Calibri"/>
                <a:sym typeface="Calibri"/>
              </a:rPr>
              <a:t>SEL advances educational equity and excellence through authentic school-family-community partnerships to establish learning environments and experiences that feature trusting and collaborative relationships, rigorous and meaningful curriculum and instruction, and ongoing evaluation. SEL can help address various forms of inequity and empower young people and adults to co-create thriving schools and contribute to safe, healthy, and just communities.</a:t>
            </a:r>
            <a:endParaRPr sz="1600"/>
          </a:p>
        </p:txBody>
      </p:sp>
      <p:pic>
        <p:nvPicPr>
          <p:cNvPr id="257" name="Google Shape;257;p38" descr="CASEL"/>
          <p:cNvPicPr preferRelativeResize="0"/>
          <p:nvPr/>
        </p:nvPicPr>
        <p:blipFill rotWithShape="1">
          <a:blip r:embed="rId4">
            <a:alphaModFix/>
          </a:blip>
          <a:srcRect/>
          <a:stretch/>
        </p:blipFill>
        <p:spPr>
          <a:xfrm>
            <a:off x="8575562" y="4638299"/>
            <a:ext cx="306801" cy="306801"/>
          </a:xfrm>
          <a:prstGeom prst="rect">
            <a:avLst/>
          </a:prstGeom>
          <a:noFill/>
          <a:ln>
            <a:noFill/>
          </a:ln>
        </p:spPr>
      </p:pic>
      <p:sp>
        <p:nvSpPr>
          <p:cNvPr id="258" name="Google Shape;258;p38"/>
          <p:cNvSpPr/>
          <p:nvPr/>
        </p:nvSpPr>
        <p:spPr>
          <a:xfrm>
            <a:off x="7929228" y="4746369"/>
            <a:ext cx="1055400" cy="236700"/>
          </a:xfrm>
          <a:prstGeom prst="rect">
            <a:avLst/>
          </a:prstGeom>
          <a:noFill/>
          <a:ln>
            <a:noFill/>
          </a:ln>
        </p:spPr>
        <p:txBody>
          <a:bodyPr spcFirstLastPara="1" wrap="square" lIns="93125" tIns="46550" rIns="93125" bIns="46550" anchor="t" anchorCtr="0">
            <a:noAutofit/>
          </a:bodyPr>
          <a:lstStyle/>
          <a:p>
            <a:pPr marL="0" marR="0" lvl="0" indent="0" algn="l" rtl="0">
              <a:lnSpc>
                <a:spcPct val="100000"/>
              </a:lnSpc>
              <a:spcBef>
                <a:spcPts val="0"/>
              </a:spcBef>
              <a:spcAft>
                <a:spcPts val="0"/>
              </a:spcAft>
              <a:buNone/>
            </a:pPr>
            <a:r>
              <a:rPr lang="en-US" sz="1000" b="0" i="0" u="none" strike="noStrike" cap="none">
                <a:solidFill>
                  <a:srgbClr val="0070C0"/>
                </a:solidFill>
                <a:latin typeface="Calibri"/>
                <a:ea typeface="Calibri"/>
                <a:cs typeface="Calibri"/>
                <a:sym typeface="Calibri"/>
              </a:rPr>
              <a:t>casel.org</a:t>
            </a:r>
            <a:endParaRPr sz="1000" b="0" i="0" u="none" strike="noStrike" cap="none">
              <a:solidFill>
                <a:srgbClr val="0070C0"/>
              </a:solidFill>
              <a:latin typeface="Arial"/>
              <a:ea typeface="Arial"/>
              <a:cs typeface="Arial"/>
              <a:sym typeface="Arial"/>
            </a:endParaRPr>
          </a:p>
        </p:txBody>
      </p:sp>
      <p:sp>
        <p:nvSpPr>
          <p:cNvPr id="259" name="Google Shape;259;p38"/>
          <p:cNvSpPr txBox="1"/>
          <p:nvPr/>
        </p:nvSpPr>
        <p:spPr>
          <a:xfrm>
            <a:off x="159370" y="4294527"/>
            <a:ext cx="2991000" cy="687600"/>
          </a:xfrm>
          <a:prstGeom prst="rect">
            <a:avLst/>
          </a:prstGeom>
          <a:noFill/>
          <a:ln>
            <a:noFill/>
          </a:ln>
        </p:spPr>
        <p:txBody>
          <a:bodyPr spcFirstLastPara="1" wrap="square" lIns="34925" tIns="17450" rIns="34925" bIns="17450" anchor="t" anchorCtr="0">
            <a:noAutofit/>
          </a:bodyPr>
          <a:lstStyle/>
          <a:p>
            <a:pPr marL="0" marR="0" lvl="0" indent="0" algn="l" rtl="0">
              <a:lnSpc>
                <a:spcPct val="100000"/>
              </a:lnSpc>
              <a:spcBef>
                <a:spcPts val="0"/>
              </a:spcBef>
              <a:spcAft>
                <a:spcPts val="0"/>
              </a:spcAft>
              <a:buNone/>
            </a:pPr>
            <a:r>
              <a:rPr lang="en-US" sz="4600" b="1" i="0" u="none" strike="noStrike" cap="none">
                <a:solidFill>
                  <a:schemeClr val="lt2"/>
                </a:solidFill>
                <a:latin typeface="Calibri"/>
                <a:ea typeface="Calibri"/>
                <a:cs typeface="Calibri"/>
                <a:sym typeface="Calibri"/>
              </a:rPr>
              <a:t>SEL is…</a:t>
            </a:r>
            <a:endParaRPr sz="4600" b="0" i="0" u="none" strike="noStrike" cap="none">
              <a:solidFill>
                <a:schemeClr val="lt2"/>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5"/>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Parents</a:t>
            </a:r>
            <a:br>
              <a:rPr lang="en-US" sz="1875"/>
            </a:br>
            <a:r>
              <a:rPr lang="en-US" sz="1875"/>
              <a:t>value SEL</a:t>
            </a:r>
            <a:endParaRPr sz="1875"/>
          </a:p>
        </p:txBody>
      </p:sp>
      <p:grpSp>
        <p:nvGrpSpPr>
          <p:cNvPr id="557" name="Google Shape;557;p65"/>
          <p:cNvGrpSpPr/>
          <p:nvPr/>
        </p:nvGrpSpPr>
        <p:grpSpPr>
          <a:xfrm>
            <a:off x="25316" y="1093265"/>
            <a:ext cx="7985769" cy="3764528"/>
            <a:chOff x="-3393311" y="3519576"/>
            <a:chExt cx="21295383" cy="10038740"/>
          </a:xfrm>
        </p:grpSpPr>
        <p:grpSp>
          <p:nvGrpSpPr>
            <p:cNvPr id="558" name="Google Shape;558;p65"/>
            <p:cNvGrpSpPr/>
            <p:nvPr/>
          </p:nvGrpSpPr>
          <p:grpSpPr>
            <a:xfrm>
              <a:off x="-3393311" y="3519576"/>
              <a:ext cx="21295383" cy="10038740"/>
              <a:chOff x="-1648165" y="2043159"/>
              <a:chExt cx="17599486" cy="10038740"/>
            </a:xfrm>
          </p:grpSpPr>
          <p:sp>
            <p:nvSpPr>
              <p:cNvPr id="559" name="Google Shape;559;p65"/>
              <p:cNvSpPr txBox="1"/>
              <p:nvPr/>
            </p:nvSpPr>
            <p:spPr>
              <a:xfrm>
                <a:off x="7267820" y="2043159"/>
                <a:ext cx="8683501" cy="1323301"/>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rgbClr val="0078C0"/>
                    </a:solidFill>
                    <a:latin typeface="Calibri"/>
                    <a:ea typeface="Calibri"/>
                    <a:cs typeface="Calibri"/>
                    <a:sym typeface="Calibri"/>
                  </a:rPr>
                  <a:t>say “being happy/not overly stressed”</a:t>
                </a:r>
                <a:r>
                  <a:rPr lang="en-US" sz="1500" b="0" i="0" u="none" strike="noStrike" cap="none">
                    <a:solidFill>
                      <a:schemeClr val="dk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500" b="0" i="0" u="none" strike="noStrike" cap="none">
                    <a:solidFill>
                      <a:schemeClr val="dk1"/>
                    </a:solidFill>
                    <a:latin typeface="Calibri"/>
                    <a:ea typeface="Calibri"/>
                    <a:cs typeface="Calibri"/>
                    <a:sym typeface="Calibri"/>
                  </a:rPr>
                  <a:t>is more important than academics. </a:t>
                </a:r>
                <a:endParaRPr sz="1500" b="0" i="0" u="none" strike="noStrike" cap="none">
                  <a:solidFill>
                    <a:srgbClr val="000000"/>
                  </a:solidFill>
                  <a:latin typeface="Arial"/>
                  <a:ea typeface="Arial"/>
                  <a:cs typeface="Arial"/>
                  <a:sym typeface="Arial"/>
                </a:endParaRPr>
              </a:p>
            </p:txBody>
          </p:sp>
          <p:sp>
            <p:nvSpPr>
              <p:cNvPr id="560" name="Google Shape;560;p65"/>
              <p:cNvSpPr txBox="1"/>
              <p:nvPr/>
            </p:nvSpPr>
            <p:spPr>
              <a:xfrm>
                <a:off x="-1648165" y="11666398"/>
                <a:ext cx="3778501" cy="415501"/>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a:t>
                </a:r>
                <a:r>
                  <a:rPr lang="en-US" sz="525" b="0" i="1" u="none" strike="noStrike" cap="none">
                    <a:solidFill>
                      <a:schemeClr val="dk1"/>
                    </a:solidFill>
                    <a:latin typeface="Roboto"/>
                    <a:ea typeface="Roboto"/>
                    <a:cs typeface="Roboto"/>
                    <a:sym typeface="Roboto"/>
                  </a:rPr>
                  <a:t>Learning Heroes, 2017</a:t>
                </a:r>
                <a:endParaRPr sz="233" b="0" i="0" u="none" strike="noStrike" cap="none">
                  <a:solidFill>
                    <a:srgbClr val="000000"/>
                  </a:solidFill>
                  <a:latin typeface="Arial"/>
                  <a:ea typeface="Arial"/>
                  <a:cs typeface="Arial"/>
                  <a:sym typeface="Arial"/>
                </a:endParaRPr>
              </a:p>
            </p:txBody>
          </p:sp>
        </p:grpSp>
        <p:sp>
          <p:nvSpPr>
            <p:cNvPr id="561" name="Google Shape;561;p65"/>
            <p:cNvSpPr txBox="1"/>
            <p:nvPr/>
          </p:nvSpPr>
          <p:spPr>
            <a:xfrm>
              <a:off x="2005211" y="4842877"/>
              <a:ext cx="5610899" cy="1754400"/>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None/>
              </a:pPr>
              <a:r>
                <a:rPr lang="en-US" sz="2250" b="1" i="0" u="none" strike="noStrike" cap="none">
                  <a:solidFill>
                    <a:schemeClr val="dk1"/>
                  </a:solidFill>
                  <a:latin typeface="Calibri"/>
                  <a:ea typeface="Calibri"/>
                  <a:cs typeface="Calibri"/>
                  <a:sym typeface="Calibri"/>
                </a:rPr>
                <a:t>3 out 5 parents </a:t>
              </a:r>
              <a:endParaRPr sz="233" b="0" i="0" u="none" strike="noStrike" cap="none">
                <a:solidFill>
                  <a:srgbClr val="000000"/>
                </a:solidFill>
                <a:latin typeface="Arial"/>
                <a:ea typeface="Arial"/>
                <a:cs typeface="Arial"/>
                <a:sym typeface="Arial"/>
              </a:endParaRPr>
            </a:p>
          </p:txBody>
        </p:sp>
      </p:grpSp>
      <p:sp>
        <p:nvSpPr>
          <p:cNvPr id="562" name="Google Shape;562;p65"/>
          <p:cNvSpPr/>
          <p:nvPr/>
        </p:nvSpPr>
        <p:spPr>
          <a:xfrm>
            <a:off x="1141226" y="2085741"/>
            <a:ext cx="7371401" cy="2655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088" b="0" i="1" u="none" strike="noStrike" cap="none">
                <a:solidFill>
                  <a:schemeClr val="dk1"/>
                </a:solidFill>
                <a:latin typeface="Calibri"/>
                <a:ea typeface="Calibri"/>
                <a:cs typeface="Calibri"/>
                <a:sym typeface="Calibri"/>
              </a:rPr>
              <a:t>*The research says this is a false choice: social and emotional well-being contributes to academic success, among other benefits. </a:t>
            </a:r>
            <a:endParaRPr sz="1088" b="0" i="1" u="none" strike="noStrike" cap="none">
              <a:solidFill>
                <a:schemeClr val="dk1"/>
              </a:solidFill>
              <a:latin typeface="Calibri"/>
              <a:ea typeface="Calibri"/>
              <a:cs typeface="Calibri"/>
              <a:sym typeface="Calibri"/>
            </a:endParaRPr>
          </a:p>
        </p:txBody>
      </p:sp>
      <p:pic>
        <p:nvPicPr>
          <p:cNvPr id="563" name="Google Shape;563;p65"/>
          <p:cNvPicPr preferRelativeResize="0"/>
          <p:nvPr/>
        </p:nvPicPr>
        <p:blipFill rotWithShape="1">
          <a:blip r:embed="rId3">
            <a:alphaModFix/>
          </a:blip>
          <a:srcRect/>
          <a:stretch/>
        </p:blipFill>
        <p:spPr>
          <a:xfrm>
            <a:off x="2049762" y="871019"/>
            <a:ext cx="1386866" cy="657872"/>
          </a:xfrm>
          <a:prstGeom prst="rect">
            <a:avLst/>
          </a:prstGeom>
          <a:noFill/>
          <a:ln>
            <a:noFill/>
          </a:ln>
        </p:spPr>
      </p:pic>
      <p:pic>
        <p:nvPicPr>
          <p:cNvPr id="564" name="Google Shape;564;p65"/>
          <p:cNvPicPr preferRelativeResize="0"/>
          <p:nvPr/>
        </p:nvPicPr>
        <p:blipFill rotWithShape="1">
          <a:blip r:embed="rId4">
            <a:alphaModFix/>
          </a:blip>
          <a:srcRect/>
          <a:stretch/>
        </p:blipFill>
        <p:spPr>
          <a:xfrm>
            <a:off x="1898456" y="2509556"/>
            <a:ext cx="5547373" cy="24869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6"/>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5000"/>
              <a:buNone/>
            </a:pPr>
            <a:r>
              <a:rPr lang="en-US" sz="1875">
                <a:solidFill>
                  <a:srgbClr val="0078C0"/>
                </a:solidFill>
              </a:rPr>
              <a:t>Teachers</a:t>
            </a:r>
            <a:br>
              <a:rPr lang="en-US" sz="1875"/>
            </a:br>
            <a:r>
              <a:rPr lang="en-US" sz="1875"/>
              <a:t>value SEL</a:t>
            </a:r>
            <a:endParaRPr sz="1875"/>
          </a:p>
        </p:txBody>
      </p:sp>
      <p:grpSp>
        <p:nvGrpSpPr>
          <p:cNvPr id="571" name="Google Shape;571;p66"/>
          <p:cNvGrpSpPr/>
          <p:nvPr/>
        </p:nvGrpSpPr>
        <p:grpSpPr>
          <a:xfrm>
            <a:off x="4300433" y="1023314"/>
            <a:ext cx="3914775" cy="742950"/>
            <a:chOff x="1931713" y="7313547"/>
            <a:chExt cx="10439399" cy="1981200"/>
          </a:xfrm>
        </p:grpSpPr>
        <p:grpSp>
          <p:nvGrpSpPr>
            <p:cNvPr id="572" name="Google Shape;572;p66"/>
            <p:cNvGrpSpPr/>
            <p:nvPr/>
          </p:nvGrpSpPr>
          <p:grpSpPr>
            <a:xfrm>
              <a:off x="1931713" y="7313547"/>
              <a:ext cx="10439399" cy="1981200"/>
              <a:chOff x="2628900" y="2781300"/>
              <a:chExt cx="10439399" cy="1981200"/>
            </a:xfrm>
          </p:grpSpPr>
          <p:sp>
            <p:nvSpPr>
              <p:cNvPr id="573" name="Google Shape;573;p66"/>
              <p:cNvSpPr/>
              <p:nvPr/>
            </p:nvSpPr>
            <p:spPr>
              <a:xfrm>
                <a:off x="2628900" y="2781300"/>
                <a:ext cx="1981200" cy="1981200"/>
              </a:xfrm>
              <a:prstGeom prst="ellipse">
                <a:avLst/>
              </a:prstGeom>
              <a:noFill/>
              <a:ln w="25400" cap="flat" cmpd="sng">
                <a:solidFill>
                  <a:schemeClr val="accent2"/>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Roboto"/>
                  <a:ea typeface="Roboto"/>
                  <a:cs typeface="Roboto"/>
                  <a:sym typeface="Roboto"/>
                </a:endParaRPr>
              </a:p>
            </p:txBody>
          </p:sp>
          <p:sp>
            <p:nvSpPr>
              <p:cNvPr id="574" name="Google Shape;574;p66"/>
              <p:cNvSpPr txBox="1"/>
              <p:nvPr/>
            </p:nvSpPr>
            <p:spPr>
              <a:xfrm>
                <a:off x="4761184" y="3488314"/>
                <a:ext cx="8307115" cy="630942"/>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Calibri"/>
                    <a:ea typeface="Calibri"/>
                    <a:cs typeface="Calibri"/>
                    <a:sym typeface="Calibri"/>
                  </a:rPr>
                  <a:t>Teachers cite </a:t>
                </a:r>
                <a:r>
                  <a:rPr lang="en-US" sz="1500" b="0" i="0" u="none" strike="noStrike" cap="none">
                    <a:solidFill>
                      <a:srgbClr val="0078C0"/>
                    </a:solidFill>
                    <a:latin typeface="Calibri"/>
                    <a:ea typeface="Calibri"/>
                    <a:cs typeface="Calibri"/>
                    <a:sym typeface="Calibri"/>
                  </a:rPr>
                  <a:t>positive effects on:</a:t>
                </a:r>
                <a:endParaRPr sz="1500" b="0" i="0" u="none" strike="noStrike" cap="none">
                  <a:solidFill>
                    <a:schemeClr val="dk1"/>
                  </a:solidFill>
                  <a:latin typeface="Calibri"/>
                  <a:ea typeface="Calibri"/>
                  <a:cs typeface="Calibri"/>
                  <a:sym typeface="Calibri"/>
                </a:endParaRPr>
              </a:p>
            </p:txBody>
          </p:sp>
        </p:grpSp>
        <p:sp>
          <p:nvSpPr>
            <p:cNvPr id="575" name="Google Shape;575;p66"/>
            <p:cNvSpPr/>
            <p:nvPr/>
          </p:nvSpPr>
          <p:spPr>
            <a:xfrm>
              <a:off x="2514095" y="7953728"/>
              <a:ext cx="816436" cy="762002"/>
            </a:xfrm>
            <a:custGeom>
              <a:avLst/>
              <a:gdLst/>
              <a:ahLst/>
              <a:cxnLst/>
              <a:rect l="l" t="t" r="r" b="b"/>
              <a:pathLst>
                <a:path w="176" h="160" extrusionOk="0">
                  <a:moveTo>
                    <a:pt x="172" y="136"/>
                  </a:moveTo>
                  <a:cubicBezTo>
                    <a:pt x="96" y="136"/>
                    <a:pt x="96" y="136"/>
                    <a:pt x="96" y="136"/>
                  </a:cubicBezTo>
                  <a:cubicBezTo>
                    <a:pt x="94" y="127"/>
                    <a:pt x="86" y="120"/>
                    <a:pt x="76" y="120"/>
                  </a:cubicBezTo>
                  <a:cubicBezTo>
                    <a:pt x="66" y="120"/>
                    <a:pt x="58" y="127"/>
                    <a:pt x="56" y="136"/>
                  </a:cubicBezTo>
                  <a:cubicBezTo>
                    <a:pt x="4" y="136"/>
                    <a:pt x="4" y="136"/>
                    <a:pt x="4" y="136"/>
                  </a:cubicBezTo>
                  <a:cubicBezTo>
                    <a:pt x="2" y="136"/>
                    <a:pt x="0" y="138"/>
                    <a:pt x="0" y="140"/>
                  </a:cubicBezTo>
                  <a:cubicBezTo>
                    <a:pt x="0" y="142"/>
                    <a:pt x="2" y="144"/>
                    <a:pt x="4" y="144"/>
                  </a:cubicBezTo>
                  <a:cubicBezTo>
                    <a:pt x="56" y="144"/>
                    <a:pt x="56" y="144"/>
                    <a:pt x="56" y="144"/>
                  </a:cubicBezTo>
                  <a:cubicBezTo>
                    <a:pt x="58" y="153"/>
                    <a:pt x="66" y="160"/>
                    <a:pt x="76" y="160"/>
                  </a:cubicBezTo>
                  <a:cubicBezTo>
                    <a:pt x="86" y="160"/>
                    <a:pt x="94" y="153"/>
                    <a:pt x="96" y="144"/>
                  </a:cubicBezTo>
                  <a:cubicBezTo>
                    <a:pt x="172" y="144"/>
                    <a:pt x="172" y="144"/>
                    <a:pt x="172" y="144"/>
                  </a:cubicBezTo>
                  <a:cubicBezTo>
                    <a:pt x="174" y="144"/>
                    <a:pt x="176" y="142"/>
                    <a:pt x="176" y="140"/>
                  </a:cubicBezTo>
                  <a:cubicBezTo>
                    <a:pt x="176" y="138"/>
                    <a:pt x="174" y="136"/>
                    <a:pt x="172" y="136"/>
                  </a:cubicBezTo>
                  <a:moveTo>
                    <a:pt x="76" y="152"/>
                  </a:moveTo>
                  <a:cubicBezTo>
                    <a:pt x="69" y="152"/>
                    <a:pt x="64" y="147"/>
                    <a:pt x="64" y="140"/>
                  </a:cubicBezTo>
                  <a:cubicBezTo>
                    <a:pt x="64" y="133"/>
                    <a:pt x="69" y="128"/>
                    <a:pt x="76" y="128"/>
                  </a:cubicBezTo>
                  <a:cubicBezTo>
                    <a:pt x="83" y="128"/>
                    <a:pt x="88" y="133"/>
                    <a:pt x="88" y="140"/>
                  </a:cubicBezTo>
                  <a:cubicBezTo>
                    <a:pt x="88" y="147"/>
                    <a:pt x="83" y="152"/>
                    <a:pt x="76" y="152"/>
                  </a:cubicBezTo>
                  <a:moveTo>
                    <a:pt x="4" y="24"/>
                  </a:moveTo>
                  <a:cubicBezTo>
                    <a:pt x="24" y="24"/>
                    <a:pt x="24" y="24"/>
                    <a:pt x="24" y="24"/>
                  </a:cubicBezTo>
                  <a:cubicBezTo>
                    <a:pt x="26" y="33"/>
                    <a:pt x="34" y="40"/>
                    <a:pt x="44" y="40"/>
                  </a:cubicBezTo>
                  <a:cubicBezTo>
                    <a:pt x="54" y="40"/>
                    <a:pt x="62" y="33"/>
                    <a:pt x="64" y="24"/>
                  </a:cubicBezTo>
                  <a:cubicBezTo>
                    <a:pt x="172" y="24"/>
                    <a:pt x="172" y="24"/>
                    <a:pt x="172" y="24"/>
                  </a:cubicBezTo>
                  <a:cubicBezTo>
                    <a:pt x="174" y="24"/>
                    <a:pt x="176" y="22"/>
                    <a:pt x="176" y="20"/>
                  </a:cubicBezTo>
                  <a:cubicBezTo>
                    <a:pt x="176" y="18"/>
                    <a:pt x="174" y="16"/>
                    <a:pt x="172" y="16"/>
                  </a:cubicBezTo>
                  <a:cubicBezTo>
                    <a:pt x="64" y="16"/>
                    <a:pt x="64" y="16"/>
                    <a:pt x="64" y="16"/>
                  </a:cubicBezTo>
                  <a:cubicBezTo>
                    <a:pt x="62" y="7"/>
                    <a:pt x="54" y="0"/>
                    <a:pt x="44" y="0"/>
                  </a:cubicBezTo>
                  <a:cubicBezTo>
                    <a:pt x="34" y="0"/>
                    <a:pt x="26" y="7"/>
                    <a:pt x="24" y="16"/>
                  </a:cubicBezTo>
                  <a:cubicBezTo>
                    <a:pt x="4" y="16"/>
                    <a:pt x="4" y="16"/>
                    <a:pt x="4" y="16"/>
                  </a:cubicBezTo>
                  <a:cubicBezTo>
                    <a:pt x="2" y="16"/>
                    <a:pt x="0" y="18"/>
                    <a:pt x="0" y="20"/>
                  </a:cubicBezTo>
                  <a:cubicBezTo>
                    <a:pt x="0" y="22"/>
                    <a:pt x="2" y="24"/>
                    <a:pt x="4" y="24"/>
                  </a:cubicBezTo>
                  <a:moveTo>
                    <a:pt x="44" y="8"/>
                  </a:moveTo>
                  <a:cubicBezTo>
                    <a:pt x="51" y="8"/>
                    <a:pt x="56" y="13"/>
                    <a:pt x="56" y="20"/>
                  </a:cubicBezTo>
                  <a:cubicBezTo>
                    <a:pt x="56" y="27"/>
                    <a:pt x="51" y="32"/>
                    <a:pt x="44" y="32"/>
                  </a:cubicBezTo>
                  <a:cubicBezTo>
                    <a:pt x="37" y="32"/>
                    <a:pt x="32" y="27"/>
                    <a:pt x="32" y="20"/>
                  </a:cubicBezTo>
                  <a:cubicBezTo>
                    <a:pt x="32" y="13"/>
                    <a:pt x="37" y="8"/>
                    <a:pt x="44" y="8"/>
                  </a:cubicBezTo>
                  <a:moveTo>
                    <a:pt x="172" y="76"/>
                  </a:moveTo>
                  <a:cubicBezTo>
                    <a:pt x="160" y="76"/>
                    <a:pt x="160" y="76"/>
                    <a:pt x="160" y="76"/>
                  </a:cubicBezTo>
                  <a:cubicBezTo>
                    <a:pt x="158" y="67"/>
                    <a:pt x="150" y="60"/>
                    <a:pt x="140" y="60"/>
                  </a:cubicBezTo>
                  <a:cubicBezTo>
                    <a:pt x="130" y="60"/>
                    <a:pt x="122" y="67"/>
                    <a:pt x="120" y="76"/>
                  </a:cubicBezTo>
                  <a:cubicBezTo>
                    <a:pt x="4" y="76"/>
                    <a:pt x="4" y="76"/>
                    <a:pt x="4" y="76"/>
                  </a:cubicBezTo>
                  <a:cubicBezTo>
                    <a:pt x="2" y="76"/>
                    <a:pt x="0" y="78"/>
                    <a:pt x="0" y="80"/>
                  </a:cubicBezTo>
                  <a:cubicBezTo>
                    <a:pt x="0" y="82"/>
                    <a:pt x="2" y="84"/>
                    <a:pt x="4" y="84"/>
                  </a:cubicBezTo>
                  <a:cubicBezTo>
                    <a:pt x="120" y="84"/>
                    <a:pt x="120" y="84"/>
                    <a:pt x="120" y="84"/>
                  </a:cubicBezTo>
                  <a:cubicBezTo>
                    <a:pt x="122" y="93"/>
                    <a:pt x="130" y="100"/>
                    <a:pt x="140" y="100"/>
                  </a:cubicBezTo>
                  <a:cubicBezTo>
                    <a:pt x="150" y="100"/>
                    <a:pt x="158" y="93"/>
                    <a:pt x="160" y="84"/>
                  </a:cubicBezTo>
                  <a:cubicBezTo>
                    <a:pt x="172" y="84"/>
                    <a:pt x="172" y="84"/>
                    <a:pt x="172" y="84"/>
                  </a:cubicBezTo>
                  <a:cubicBezTo>
                    <a:pt x="174" y="84"/>
                    <a:pt x="176" y="82"/>
                    <a:pt x="176" y="80"/>
                  </a:cubicBezTo>
                  <a:cubicBezTo>
                    <a:pt x="176" y="78"/>
                    <a:pt x="174" y="76"/>
                    <a:pt x="172" y="76"/>
                  </a:cubicBezTo>
                  <a:moveTo>
                    <a:pt x="140" y="92"/>
                  </a:moveTo>
                  <a:cubicBezTo>
                    <a:pt x="133" y="92"/>
                    <a:pt x="128" y="87"/>
                    <a:pt x="128" y="80"/>
                  </a:cubicBezTo>
                  <a:cubicBezTo>
                    <a:pt x="128" y="73"/>
                    <a:pt x="133" y="68"/>
                    <a:pt x="140" y="68"/>
                  </a:cubicBezTo>
                  <a:cubicBezTo>
                    <a:pt x="147" y="68"/>
                    <a:pt x="152" y="73"/>
                    <a:pt x="152" y="80"/>
                  </a:cubicBezTo>
                  <a:cubicBezTo>
                    <a:pt x="152" y="87"/>
                    <a:pt x="147" y="92"/>
                    <a:pt x="140" y="92"/>
                  </a:cubicBezTo>
                </a:path>
              </a:pathLst>
            </a:custGeom>
            <a:solidFill>
              <a:srgbClr val="0078C0"/>
            </a:solid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1013" b="0" i="0" u="none" strike="noStrike" cap="none">
                <a:solidFill>
                  <a:schemeClr val="dk1"/>
                </a:solidFill>
                <a:latin typeface="Roboto"/>
                <a:ea typeface="Roboto"/>
                <a:cs typeface="Roboto"/>
                <a:sym typeface="Roboto"/>
              </a:endParaRPr>
            </a:p>
          </p:txBody>
        </p:sp>
      </p:grpSp>
      <p:grpSp>
        <p:nvGrpSpPr>
          <p:cNvPr id="576" name="Google Shape;576;p66"/>
          <p:cNvGrpSpPr/>
          <p:nvPr/>
        </p:nvGrpSpPr>
        <p:grpSpPr>
          <a:xfrm>
            <a:off x="225694" y="1509975"/>
            <a:ext cx="3267988" cy="3457960"/>
            <a:chOff x="-3133345" y="3317106"/>
            <a:chExt cx="8714634" cy="9221228"/>
          </a:xfrm>
        </p:grpSpPr>
        <p:grpSp>
          <p:nvGrpSpPr>
            <p:cNvPr id="577" name="Google Shape;577;p66"/>
            <p:cNvGrpSpPr/>
            <p:nvPr/>
          </p:nvGrpSpPr>
          <p:grpSpPr>
            <a:xfrm>
              <a:off x="-3133345" y="4010901"/>
              <a:ext cx="8714634" cy="8527433"/>
              <a:chOff x="-1433317" y="2534484"/>
              <a:chExt cx="7202176" cy="8527433"/>
            </a:xfrm>
          </p:grpSpPr>
          <p:sp>
            <p:nvSpPr>
              <p:cNvPr id="578" name="Google Shape;578;p66"/>
              <p:cNvSpPr txBox="1"/>
              <p:nvPr/>
            </p:nvSpPr>
            <p:spPr>
              <a:xfrm>
                <a:off x="1912959" y="2534484"/>
                <a:ext cx="3855900" cy="1169699"/>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rgbClr val="0078C0"/>
                    </a:solidFill>
                    <a:latin typeface="Calibri"/>
                    <a:ea typeface="Calibri"/>
                    <a:cs typeface="Calibri"/>
                    <a:sym typeface="Calibri"/>
                  </a:rPr>
                  <a:t>want a greater focus on SEL </a:t>
                </a:r>
                <a:r>
                  <a:rPr lang="en-US" sz="1500" b="0" i="0" u="none" strike="noStrike" cap="none">
                    <a:solidFill>
                      <a:schemeClr val="dk1"/>
                    </a:solidFill>
                    <a:latin typeface="Calibri"/>
                    <a:ea typeface="Calibri"/>
                    <a:cs typeface="Calibri"/>
                    <a:sym typeface="Calibri"/>
                  </a:rPr>
                  <a:t>in schools</a:t>
                </a:r>
                <a:endParaRPr sz="1500" b="0" i="0" u="none" strike="noStrike" cap="none">
                  <a:solidFill>
                    <a:schemeClr val="accent1"/>
                  </a:solidFill>
                  <a:latin typeface="Calibri"/>
                  <a:ea typeface="Calibri"/>
                  <a:cs typeface="Calibri"/>
                  <a:sym typeface="Calibri"/>
                </a:endParaRPr>
              </a:p>
            </p:txBody>
          </p:sp>
          <p:sp>
            <p:nvSpPr>
              <p:cNvPr id="579" name="Google Shape;579;p66"/>
              <p:cNvSpPr txBox="1"/>
              <p:nvPr/>
            </p:nvSpPr>
            <p:spPr>
              <a:xfrm>
                <a:off x="-1433317" y="10646418"/>
                <a:ext cx="3778512" cy="415499"/>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a:t>
                </a:r>
                <a:r>
                  <a:rPr lang="en-US" sz="525" b="0" i="1" u="none" strike="noStrike" cap="none">
                    <a:solidFill>
                      <a:schemeClr val="dk1"/>
                    </a:solidFill>
                    <a:latin typeface="Roboto"/>
                    <a:ea typeface="Roboto"/>
                    <a:cs typeface="Roboto"/>
                    <a:sym typeface="Roboto"/>
                  </a:rPr>
                  <a:t>The Missing Piece, 2013</a:t>
                </a:r>
                <a:endParaRPr sz="233" b="0" i="0" u="none" strike="noStrike" cap="none">
                  <a:solidFill>
                    <a:srgbClr val="000000"/>
                  </a:solidFill>
                  <a:latin typeface="Arial"/>
                  <a:ea typeface="Arial"/>
                  <a:cs typeface="Arial"/>
                  <a:sym typeface="Arial"/>
                </a:endParaRPr>
              </a:p>
            </p:txBody>
          </p:sp>
        </p:grpSp>
        <p:sp>
          <p:nvSpPr>
            <p:cNvPr id="580" name="Google Shape;580;p66"/>
            <p:cNvSpPr/>
            <p:nvPr/>
          </p:nvSpPr>
          <p:spPr>
            <a:xfrm rot="-1499238">
              <a:off x="2360194" y="3386311"/>
              <a:ext cx="456573" cy="581784"/>
            </a:xfrm>
            <a:prstGeom prst="roundRect">
              <a:avLst>
                <a:gd name="adj" fmla="val 16667"/>
              </a:avLst>
            </a:prstGeom>
            <a:solidFill>
              <a:schemeClr val="lt2"/>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grpSp>
      <p:grpSp>
        <p:nvGrpSpPr>
          <p:cNvPr id="581" name="Google Shape;581;p66"/>
          <p:cNvGrpSpPr/>
          <p:nvPr/>
        </p:nvGrpSpPr>
        <p:grpSpPr>
          <a:xfrm>
            <a:off x="4228477" y="1766264"/>
            <a:ext cx="4433114" cy="1147121"/>
            <a:chOff x="1600200" y="8095232"/>
            <a:chExt cx="11821638" cy="3058989"/>
          </a:xfrm>
        </p:grpSpPr>
        <p:sp>
          <p:nvSpPr>
            <p:cNvPr id="582" name="Google Shape;582;p66"/>
            <p:cNvSpPr txBox="1"/>
            <p:nvPr/>
          </p:nvSpPr>
          <p:spPr>
            <a:xfrm>
              <a:off x="1600200" y="8153400"/>
              <a:ext cx="5871883" cy="3000821"/>
            </a:xfrm>
            <a:prstGeom prst="rect">
              <a:avLst/>
            </a:prstGeom>
            <a:noFill/>
            <a:ln>
              <a:noFill/>
            </a:ln>
          </p:spPr>
          <p:txBody>
            <a:bodyPr spcFirstLastPara="1" wrap="square" lIns="34275" tIns="17125" rIns="34275" bIns="17125" anchor="t" anchorCtr="0">
              <a:noAutofit/>
            </a:bodyPr>
            <a:lstStyle/>
            <a:p>
              <a:pPr marL="0" marR="0" lvl="0" indent="0" algn="r" rtl="0">
                <a:lnSpc>
                  <a:spcPct val="100000"/>
                </a:lnSpc>
                <a:spcBef>
                  <a:spcPts val="0"/>
                </a:spcBef>
                <a:spcAft>
                  <a:spcPts val="0"/>
                </a:spcAft>
                <a:buNone/>
              </a:pPr>
              <a:r>
                <a:rPr lang="en-US" sz="1050" b="0" i="0" u="none" strike="noStrike" cap="none">
                  <a:solidFill>
                    <a:schemeClr val="dk1"/>
                  </a:solidFill>
                  <a:latin typeface="Calibri"/>
                  <a:ea typeface="Calibri"/>
                  <a:cs typeface="Calibri"/>
                  <a:sym typeface="Calibri"/>
                </a:rPr>
                <a:t>Workforce readiness</a:t>
              </a:r>
              <a:endParaRPr sz="233" b="0" i="0" u="none" strike="noStrike" cap="none">
                <a:solidFill>
                  <a:srgbClr val="000000"/>
                </a:solidFill>
                <a:latin typeface="Arial"/>
                <a:ea typeface="Arial"/>
                <a:cs typeface="Arial"/>
                <a:sym typeface="Arial"/>
              </a:endParaRPr>
            </a:p>
            <a:p>
              <a:pPr marL="0" marR="0" lvl="0" indent="0" algn="r" rtl="0">
                <a:lnSpc>
                  <a:spcPct val="100000"/>
                </a:lnSpc>
                <a:spcBef>
                  <a:spcPts val="225"/>
                </a:spcBef>
                <a:spcAft>
                  <a:spcPts val="0"/>
                </a:spcAft>
                <a:buNone/>
              </a:pPr>
              <a:r>
                <a:rPr lang="en-US" sz="1050" b="0" i="0" u="none" strike="noStrike" cap="none">
                  <a:solidFill>
                    <a:schemeClr val="dk1"/>
                  </a:solidFill>
                  <a:latin typeface="Calibri"/>
                  <a:ea typeface="Calibri"/>
                  <a:cs typeface="Calibri"/>
                  <a:sym typeface="Calibri"/>
                </a:rPr>
                <a:t>Life success</a:t>
              </a:r>
              <a:endParaRPr sz="233" b="0" i="0" u="none" strike="noStrike" cap="none">
                <a:solidFill>
                  <a:srgbClr val="000000"/>
                </a:solidFill>
                <a:latin typeface="Arial"/>
                <a:ea typeface="Arial"/>
                <a:cs typeface="Arial"/>
                <a:sym typeface="Arial"/>
              </a:endParaRPr>
            </a:p>
            <a:p>
              <a:pPr marL="0" marR="0" lvl="0" indent="0" algn="r" rtl="0">
                <a:lnSpc>
                  <a:spcPct val="100000"/>
                </a:lnSpc>
                <a:spcBef>
                  <a:spcPts val="225"/>
                </a:spcBef>
                <a:spcAft>
                  <a:spcPts val="0"/>
                </a:spcAft>
                <a:buNone/>
              </a:pPr>
              <a:r>
                <a:rPr lang="en-US" sz="1050" b="0" i="0" u="none" strike="noStrike" cap="none">
                  <a:solidFill>
                    <a:schemeClr val="dk1"/>
                  </a:solidFill>
                  <a:latin typeface="Calibri"/>
                  <a:ea typeface="Calibri"/>
                  <a:cs typeface="Calibri"/>
                  <a:sym typeface="Calibri"/>
                </a:rPr>
                <a:t>Attendance/graduation</a:t>
              </a:r>
              <a:endParaRPr sz="233" b="0" i="0" u="none" strike="noStrike" cap="none">
                <a:solidFill>
                  <a:srgbClr val="000000"/>
                </a:solidFill>
                <a:latin typeface="Arial"/>
                <a:ea typeface="Arial"/>
                <a:cs typeface="Arial"/>
                <a:sym typeface="Arial"/>
              </a:endParaRPr>
            </a:p>
            <a:p>
              <a:pPr marL="0" marR="0" lvl="0" indent="0" algn="r" rtl="0">
                <a:lnSpc>
                  <a:spcPct val="100000"/>
                </a:lnSpc>
                <a:spcBef>
                  <a:spcPts val="225"/>
                </a:spcBef>
                <a:spcAft>
                  <a:spcPts val="0"/>
                </a:spcAft>
                <a:buNone/>
              </a:pPr>
              <a:r>
                <a:rPr lang="en-US" sz="1050" b="0" i="0" u="none" strike="noStrike" cap="none">
                  <a:solidFill>
                    <a:schemeClr val="dk1"/>
                  </a:solidFill>
                  <a:latin typeface="Calibri"/>
                  <a:ea typeface="Calibri"/>
                  <a:cs typeface="Calibri"/>
                  <a:sym typeface="Calibri"/>
                </a:rPr>
                <a:t>College preparation</a:t>
              </a:r>
              <a:endParaRPr sz="233" b="0" i="0" u="none" strike="noStrike" cap="none">
                <a:solidFill>
                  <a:srgbClr val="000000"/>
                </a:solidFill>
                <a:latin typeface="Arial"/>
                <a:ea typeface="Arial"/>
                <a:cs typeface="Arial"/>
                <a:sym typeface="Arial"/>
              </a:endParaRPr>
            </a:p>
            <a:p>
              <a:pPr marL="0" marR="0" lvl="0" indent="0" algn="r" rtl="0">
                <a:lnSpc>
                  <a:spcPct val="100000"/>
                </a:lnSpc>
                <a:spcBef>
                  <a:spcPts val="225"/>
                </a:spcBef>
                <a:spcAft>
                  <a:spcPts val="0"/>
                </a:spcAft>
                <a:buNone/>
              </a:pPr>
              <a:r>
                <a:rPr lang="en-US" sz="1050" b="0" i="0" u="none" strike="noStrike" cap="none">
                  <a:solidFill>
                    <a:schemeClr val="dk1"/>
                  </a:solidFill>
                  <a:latin typeface="Calibri"/>
                  <a:ea typeface="Calibri"/>
                  <a:cs typeface="Calibri"/>
                  <a:sym typeface="Calibri"/>
                </a:rPr>
                <a:t>Academic success</a:t>
              </a:r>
              <a:endParaRPr sz="233" b="0" i="0" u="none" strike="noStrike" cap="none">
                <a:solidFill>
                  <a:srgbClr val="000000"/>
                </a:solidFill>
                <a:latin typeface="Arial"/>
                <a:ea typeface="Arial"/>
                <a:cs typeface="Arial"/>
                <a:sym typeface="Arial"/>
              </a:endParaRPr>
            </a:p>
            <a:p>
              <a:pPr marL="128588" marR="0" lvl="0" indent="-71438" algn="l" rtl="0">
                <a:lnSpc>
                  <a:spcPct val="100000"/>
                </a:lnSpc>
                <a:spcBef>
                  <a:spcPts val="225"/>
                </a:spcBef>
                <a:spcAft>
                  <a:spcPts val="0"/>
                </a:spcAft>
                <a:buNone/>
              </a:pPr>
              <a:endParaRPr sz="900" b="0" i="0" u="none" strike="noStrike" cap="none">
                <a:solidFill>
                  <a:schemeClr val="dk1"/>
                </a:solidFill>
                <a:latin typeface="Roboto"/>
                <a:ea typeface="Roboto"/>
                <a:cs typeface="Roboto"/>
                <a:sym typeface="Roboto"/>
              </a:endParaRPr>
            </a:p>
          </p:txBody>
        </p:sp>
        <p:sp>
          <p:nvSpPr>
            <p:cNvPr id="583" name="Google Shape;583;p66"/>
            <p:cNvSpPr/>
            <p:nvPr/>
          </p:nvSpPr>
          <p:spPr>
            <a:xfrm>
              <a:off x="7603292" y="8229703"/>
              <a:ext cx="4893784" cy="304697"/>
            </a:xfrm>
            <a:prstGeom prst="rect">
              <a:avLst/>
            </a:prstGeom>
            <a:solidFill>
              <a:srgbClr val="0078C0"/>
            </a:solidFill>
            <a:ln w="12700" cap="flat" cmpd="sng">
              <a:solidFill>
                <a:srgbClr val="0078C0"/>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sp>
          <p:nvSpPr>
            <p:cNvPr id="584" name="Google Shape;584;p66"/>
            <p:cNvSpPr/>
            <p:nvPr/>
          </p:nvSpPr>
          <p:spPr>
            <a:xfrm>
              <a:off x="7603292" y="8729598"/>
              <a:ext cx="4893784" cy="304697"/>
            </a:xfrm>
            <a:prstGeom prst="rect">
              <a:avLst/>
            </a:prstGeom>
            <a:solidFill>
              <a:srgbClr val="0078C0"/>
            </a:solidFill>
            <a:ln w="12700" cap="flat" cmpd="sng">
              <a:solidFill>
                <a:srgbClr val="0078C0"/>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sp>
          <p:nvSpPr>
            <p:cNvPr id="585" name="Google Shape;585;p66"/>
            <p:cNvSpPr/>
            <p:nvPr/>
          </p:nvSpPr>
          <p:spPr>
            <a:xfrm>
              <a:off x="7608371" y="9229493"/>
              <a:ext cx="4553425" cy="340219"/>
            </a:xfrm>
            <a:prstGeom prst="rect">
              <a:avLst/>
            </a:prstGeom>
            <a:solidFill>
              <a:srgbClr val="0078C0"/>
            </a:solidFill>
            <a:ln w="12700" cap="flat" cmpd="sng">
              <a:solidFill>
                <a:srgbClr val="0078C0"/>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sp>
          <p:nvSpPr>
            <p:cNvPr id="586" name="Google Shape;586;p66"/>
            <p:cNvSpPr/>
            <p:nvPr/>
          </p:nvSpPr>
          <p:spPr>
            <a:xfrm>
              <a:off x="7603291" y="9764910"/>
              <a:ext cx="4436585" cy="340117"/>
            </a:xfrm>
            <a:prstGeom prst="rect">
              <a:avLst/>
            </a:prstGeom>
            <a:solidFill>
              <a:srgbClr val="0078C0"/>
            </a:solidFill>
            <a:ln w="12700" cap="flat" cmpd="sng">
              <a:solidFill>
                <a:srgbClr val="0078C0"/>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sp>
          <p:nvSpPr>
            <p:cNvPr id="587" name="Google Shape;587;p66"/>
            <p:cNvSpPr/>
            <p:nvPr/>
          </p:nvSpPr>
          <p:spPr>
            <a:xfrm>
              <a:off x="7603291" y="10300226"/>
              <a:ext cx="4284185" cy="358551"/>
            </a:xfrm>
            <a:prstGeom prst="rect">
              <a:avLst/>
            </a:prstGeom>
            <a:solidFill>
              <a:srgbClr val="0078C0"/>
            </a:solidFill>
            <a:ln w="12700" cap="flat" cmpd="sng">
              <a:solidFill>
                <a:srgbClr val="0078C0"/>
              </a:solidFill>
              <a:prstDash val="solid"/>
              <a:miter lim="800000"/>
              <a:headEnd type="none" w="sm" len="sm"/>
              <a:tailEnd type="none" w="sm" len="sm"/>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13" b="0" i="0" u="none" strike="noStrike" cap="none">
                <a:solidFill>
                  <a:schemeClr val="lt1"/>
                </a:solidFill>
                <a:latin typeface="Roboto"/>
                <a:ea typeface="Roboto"/>
                <a:cs typeface="Roboto"/>
                <a:sym typeface="Roboto"/>
              </a:endParaRPr>
            </a:p>
          </p:txBody>
        </p:sp>
        <p:sp>
          <p:nvSpPr>
            <p:cNvPr id="588" name="Google Shape;588;p66"/>
            <p:cNvSpPr/>
            <p:nvPr/>
          </p:nvSpPr>
          <p:spPr>
            <a:xfrm>
              <a:off x="12562307" y="8095232"/>
              <a:ext cx="859531" cy="265713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200" b="0" i="0" u="none" strike="noStrike" cap="none">
                  <a:solidFill>
                    <a:srgbClr val="0078C0"/>
                  </a:solidFill>
                  <a:latin typeface="Arial Narrow"/>
                  <a:ea typeface="Arial Narrow"/>
                  <a:cs typeface="Arial Narrow"/>
                  <a:sym typeface="Arial Narrow"/>
                </a:rPr>
                <a:t>87%</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75"/>
                </a:spcBef>
                <a:spcAft>
                  <a:spcPts val="0"/>
                </a:spcAft>
                <a:buNone/>
              </a:pPr>
              <a:r>
                <a:rPr lang="en-US" sz="1200" b="0" i="0" u="none" strike="noStrike" cap="none">
                  <a:solidFill>
                    <a:srgbClr val="0078C0"/>
                  </a:solidFill>
                  <a:latin typeface="Arial Narrow"/>
                  <a:ea typeface="Arial Narrow"/>
                  <a:cs typeface="Arial Narrow"/>
                  <a:sym typeface="Arial Narrow"/>
                </a:rPr>
                <a:t>87%</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75"/>
                </a:spcBef>
                <a:spcAft>
                  <a:spcPts val="0"/>
                </a:spcAft>
                <a:buNone/>
              </a:pPr>
              <a:r>
                <a:rPr lang="en-US" sz="1200" b="0" i="0" u="none" strike="noStrike" cap="none">
                  <a:solidFill>
                    <a:srgbClr val="0078C0"/>
                  </a:solidFill>
                  <a:latin typeface="Arial Narrow"/>
                  <a:ea typeface="Arial Narrow"/>
                  <a:cs typeface="Arial Narrow"/>
                  <a:sym typeface="Arial Narrow"/>
                </a:rPr>
                <a:t>80%</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75"/>
                </a:spcBef>
                <a:spcAft>
                  <a:spcPts val="0"/>
                </a:spcAft>
                <a:buNone/>
              </a:pPr>
              <a:r>
                <a:rPr lang="en-US" sz="1200" b="0" i="0" u="none" strike="noStrike" cap="none">
                  <a:solidFill>
                    <a:srgbClr val="0078C0"/>
                  </a:solidFill>
                  <a:latin typeface="Arial Narrow"/>
                  <a:ea typeface="Arial Narrow"/>
                  <a:cs typeface="Arial Narrow"/>
                  <a:sym typeface="Arial Narrow"/>
                </a:rPr>
                <a:t>78%</a:t>
              </a:r>
              <a:endParaRPr sz="233" b="0" i="0" u="none" strike="noStrike" cap="none">
                <a:solidFill>
                  <a:srgbClr val="000000"/>
                </a:solidFill>
                <a:latin typeface="Arial"/>
                <a:ea typeface="Arial"/>
                <a:cs typeface="Arial"/>
                <a:sym typeface="Arial"/>
              </a:endParaRPr>
            </a:p>
            <a:p>
              <a:pPr marL="0" marR="0" lvl="0" indent="0" algn="l" rtl="0">
                <a:lnSpc>
                  <a:spcPct val="100000"/>
                </a:lnSpc>
                <a:spcBef>
                  <a:spcPts val="75"/>
                </a:spcBef>
                <a:spcAft>
                  <a:spcPts val="0"/>
                </a:spcAft>
                <a:buNone/>
              </a:pPr>
              <a:r>
                <a:rPr lang="en-US" sz="1200" b="0" i="0" u="none" strike="noStrike" cap="none">
                  <a:solidFill>
                    <a:srgbClr val="0078C0"/>
                  </a:solidFill>
                  <a:latin typeface="Arial Narrow"/>
                  <a:ea typeface="Arial Narrow"/>
                  <a:cs typeface="Arial Narrow"/>
                  <a:sym typeface="Arial Narrow"/>
                </a:rPr>
                <a:t>75%</a:t>
              </a:r>
              <a:endParaRPr sz="1200" b="0" i="0" u="none" strike="noStrike" cap="none">
                <a:solidFill>
                  <a:schemeClr val="dk1"/>
                </a:solidFill>
                <a:latin typeface="Arial Narrow"/>
                <a:ea typeface="Arial Narrow"/>
                <a:cs typeface="Arial Narrow"/>
                <a:sym typeface="Arial Narrow"/>
              </a:endParaRPr>
            </a:p>
          </p:txBody>
        </p:sp>
      </p:grpSp>
      <p:sp>
        <p:nvSpPr>
          <p:cNvPr id="589" name="Google Shape;589;p66"/>
          <p:cNvSpPr/>
          <p:nvPr/>
        </p:nvSpPr>
        <p:spPr>
          <a:xfrm>
            <a:off x="723967" y="1187422"/>
            <a:ext cx="2365425" cy="29430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87" b="1" i="0" u="none" strike="noStrike" cap="none">
                <a:solidFill>
                  <a:schemeClr val="dk1"/>
                </a:solidFill>
                <a:latin typeface="Calibri"/>
                <a:ea typeface="Calibri"/>
                <a:cs typeface="Calibri"/>
                <a:sym typeface="Calibri"/>
              </a:rPr>
              <a:t>In 2013, we learned that: </a:t>
            </a:r>
            <a:endParaRPr sz="1687" b="1" i="0" u="none" strike="noStrike" cap="none">
              <a:solidFill>
                <a:schemeClr val="dk1"/>
              </a:solidFill>
              <a:latin typeface="Roboto"/>
              <a:ea typeface="Roboto"/>
              <a:cs typeface="Roboto"/>
              <a:sym typeface="Roboto"/>
            </a:endParaRPr>
          </a:p>
        </p:txBody>
      </p:sp>
      <p:sp>
        <p:nvSpPr>
          <p:cNvPr id="590" name="Google Shape;590;p66"/>
          <p:cNvSpPr/>
          <p:nvPr/>
        </p:nvSpPr>
        <p:spPr>
          <a:xfrm>
            <a:off x="1386143" y="3689140"/>
            <a:ext cx="1443183" cy="294311"/>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687" b="1" i="0" u="none" strike="noStrike" cap="none">
                <a:solidFill>
                  <a:schemeClr val="dk1"/>
                </a:solidFill>
                <a:latin typeface="Calibri"/>
                <a:ea typeface="Calibri"/>
                <a:cs typeface="Calibri"/>
                <a:sym typeface="Calibri"/>
              </a:rPr>
              <a:t>More recently: </a:t>
            </a:r>
            <a:endParaRPr sz="1687" b="1" i="0" u="none" strike="noStrike" cap="none">
              <a:solidFill>
                <a:schemeClr val="dk1"/>
              </a:solidFill>
              <a:latin typeface="Roboto"/>
              <a:ea typeface="Roboto"/>
              <a:cs typeface="Roboto"/>
              <a:sym typeface="Roboto"/>
            </a:endParaRPr>
          </a:p>
        </p:txBody>
      </p:sp>
      <p:sp>
        <p:nvSpPr>
          <p:cNvPr id="591" name="Google Shape;591;p66"/>
          <p:cNvSpPr txBox="1"/>
          <p:nvPr/>
        </p:nvSpPr>
        <p:spPr>
          <a:xfrm>
            <a:off x="-15580" y="4674417"/>
            <a:ext cx="2531925" cy="155813"/>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Source: </a:t>
            </a:r>
            <a:r>
              <a:rPr lang="en-US" sz="525" b="0" i="1" u="none" strike="noStrike" cap="none">
                <a:solidFill>
                  <a:schemeClr val="dk1"/>
                </a:solidFill>
                <a:latin typeface="Roboto"/>
                <a:ea typeface="Roboto"/>
                <a:cs typeface="Roboto"/>
                <a:sym typeface="Roboto"/>
              </a:rPr>
              <a:t>2018 Social and Emotional Learning report, 2018</a:t>
            </a:r>
            <a:endParaRPr sz="233" b="0" i="0" u="none" strike="noStrike" cap="none">
              <a:solidFill>
                <a:srgbClr val="000000"/>
              </a:solidFill>
              <a:latin typeface="Arial"/>
              <a:ea typeface="Arial"/>
              <a:cs typeface="Arial"/>
              <a:sym typeface="Arial"/>
            </a:endParaRPr>
          </a:p>
        </p:txBody>
      </p:sp>
      <p:sp>
        <p:nvSpPr>
          <p:cNvPr id="592" name="Google Shape;592;p66"/>
          <p:cNvSpPr/>
          <p:nvPr/>
        </p:nvSpPr>
        <p:spPr>
          <a:xfrm>
            <a:off x="4300433" y="3900867"/>
            <a:ext cx="4266624" cy="43863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rgbClr val="444444"/>
                </a:solidFill>
                <a:latin typeface="Calibri"/>
                <a:ea typeface="Calibri"/>
                <a:cs typeface="Calibri"/>
                <a:sym typeface="Calibri"/>
              </a:rPr>
              <a:t>Report that they are devoting </a:t>
            </a:r>
            <a:r>
              <a:rPr lang="en-US" sz="1500" b="0" i="0" u="none" strike="noStrike" cap="none">
                <a:solidFill>
                  <a:srgbClr val="0078C0"/>
                </a:solidFill>
                <a:latin typeface="Calibri"/>
                <a:ea typeface="Calibri"/>
                <a:cs typeface="Calibri"/>
                <a:sym typeface="Calibri"/>
              </a:rPr>
              <a:t>more time to teaching SEL skills today</a:t>
            </a:r>
            <a:r>
              <a:rPr lang="en-US" sz="1500" b="0" i="0" u="none" strike="noStrike" cap="none">
                <a:solidFill>
                  <a:srgbClr val="444444"/>
                </a:solidFill>
                <a:latin typeface="Calibri"/>
                <a:ea typeface="Calibri"/>
                <a:cs typeface="Calibri"/>
                <a:sym typeface="Calibri"/>
              </a:rPr>
              <a:t> compared to five years ago.</a:t>
            </a:r>
            <a:endParaRPr sz="1500" b="0" i="0" u="none" strike="noStrike" cap="none">
              <a:solidFill>
                <a:srgbClr val="000000"/>
              </a:solidFill>
              <a:latin typeface="Arial"/>
              <a:ea typeface="Arial"/>
              <a:cs typeface="Arial"/>
              <a:sym typeface="Arial"/>
            </a:endParaRPr>
          </a:p>
        </p:txBody>
      </p:sp>
      <p:grpSp>
        <p:nvGrpSpPr>
          <p:cNvPr id="593" name="Google Shape;593;p66"/>
          <p:cNvGrpSpPr/>
          <p:nvPr/>
        </p:nvGrpSpPr>
        <p:grpSpPr>
          <a:xfrm>
            <a:off x="3039757" y="3598165"/>
            <a:ext cx="1632151" cy="1232065"/>
            <a:chOff x="3039757" y="3598165"/>
            <a:chExt cx="1632151" cy="1232065"/>
          </a:xfrm>
        </p:grpSpPr>
        <p:pic>
          <p:nvPicPr>
            <p:cNvPr id="594" name="Google Shape;594;p66" descr="Study: 92% Of Consumers Using Yelp Make A Purchase After Visiting The  Platform - Yelp"/>
            <p:cNvPicPr preferRelativeResize="0"/>
            <p:nvPr/>
          </p:nvPicPr>
          <p:blipFill rotWithShape="1">
            <a:blip r:embed="rId3">
              <a:alphaModFix/>
            </a:blip>
            <a:srcRect l="4977" t="11294" r="50000" b="6486"/>
            <a:stretch/>
          </p:blipFill>
          <p:spPr>
            <a:xfrm>
              <a:off x="3039757" y="3598165"/>
              <a:ext cx="1188720" cy="1232065"/>
            </a:xfrm>
            <a:prstGeom prst="rect">
              <a:avLst/>
            </a:prstGeom>
            <a:noFill/>
            <a:ln>
              <a:noFill/>
            </a:ln>
          </p:spPr>
        </p:pic>
        <p:sp>
          <p:nvSpPr>
            <p:cNvPr id="595" name="Google Shape;595;p66"/>
            <p:cNvSpPr txBox="1"/>
            <p:nvPr/>
          </p:nvSpPr>
          <p:spPr>
            <a:xfrm>
              <a:off x="3406186" y="4080833"/>
              <a:ext cx="1265722" cy="346249"/>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None/>
              </a:pPr>
              <a:r>
                <a:rPr lang="en-US" sz="1800" b="1" i="0" u="none" strike="noStrike" cap="none">
                  <a:solidFill>
                    <a:schemeClr val="dk1"/>
                  </a:solidFill>
                  <a:latin typeface="Arial Narrow"/>
                  <a:ea typeface="Arial Narrow"/>
                  <a:cs typeface="Arial Narrow"/>
                  <a:sym typeface="Arial Narrow"/>
                </a:rPr>
                <a:t>74%</a:t>
              </a:r>
              <a:endParaRPr sz="1800" b="1" i="0" u="none" strike="noStrike" cap="none">
                <a:solidFill>
                  <a:schemeClr val="dk1"/>
                </a:solidFill>
                <a:latin typeface="Arial Narrow"/>
                <a:ea typeface="Arial Narrow"/>
                <a:cs typeface="Arial Narrow"/>
                <a:sym typeface="Arial Narrow"/>
              </a:endParaRPr>
            </a:p>
          </p:txBody>
        </p:sp>
      </p:grpSp>
      <p:pic>
        <p:nvPicPr>
          <p:cNvPr id="596" name="Google Shape;596;p66" descr="Enterprise | Accelerate Digital Transformation at Scale | Pendo.io"/>
          <p:cNvPicPr preferRelativeResize="0"/>
          <p:nvPr/>
        </p:nvPicPr>
        <p:blipFill rotWithShape="1">
          <a:blip r:embed="rId4">
            <a:alphaModFix/>
          </a:blip>
          <a:srcRect/>
          <a:stretch/>
        </p:blipFill>
        <p:spPr>
          <a:xfrm>
            <a:off x="383232" y="1551371"/>
            <a:ext cx="1242633" cy="12426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7"/>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Clr>
                <a:srgbClr val="0078C0"/>
              </a:buClr>
              <a:buSzPts val="4800"/>
              <a:buNone/>
            </a:pPr>
            <a:r>
              <a:rPr lang="en-US" sz="1800">
                <a:solidFill>
                  <a:srgbClr val="0078C0"/>
                </a:solidFill>
              </a:rPr>
              <a:t>Students</a:t>
            </a:r>
            <a:br>
              <a:rPr lang="en-US" sz="1800"/>
            </a:br>
            <a:r>
              <a:rPr lang="en-US" sz="1800"/>
              <a:t>value SEL</a:t>
            </a:r>
            <a:endParaRPr/>
          </a:p>
        </p:txBody>
      </p:sp>
      <p:sp>
        <p:nvSpPr>
          <p:cNvPr id="603" name="Google Shape;603;p67"/>
          <p:cNvSpPr txBox="1"/>
          <p:nvPr/>
        </p:nvSpPr>
        <p:spPr>
          <a:xfrm>
            <a:off x="438150" y="971550"/>
            <a:ext cx="8444593" cy="49629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500" b="0" i="0" u="none" strike="noStrike" cap="none">
                <a:solidFill>
                  <a:schemeClr val="dk1"/>
                </a:solidFill>
                <a:latin typeface="Calibri"/>
                <a:ea typeface="Calibri"/>
                <a:cs typeface="Calibri"/>
                <a:sym typeface="Calibri"/>
              </a:rPr>
              <a:t>Recent high school graduates see </a:t>
            </a:r>
            <a:r>
              <a:rPr lang="en-US" sz="1500" b="0" i="0" u="none" strike="noStrike" cap="none">
                <a:solidFill>
                  <a:srgbClr val="0078C0"/>
                </a:solidFill>
                <a:latin typeface="Calibri"/>
                <a:ea typeface="Calibri"/>
                <a:cs typeface="Calibri"/>
                <a:sym typeface="Calibri"/>
              </a:rPr>
              <a:t>significant deficits in high schools preparing for life after school. </a:t>
            </a:r>
            <a:endParaRPr sz="233" b="0" i="0" u="none" strike="noStrike" cap="none">
              <a:solidFill>
                <a:srgbClr val="000000"/>
              </a:solidFill>
              <a:latin typeface="Arial"/>
              <a:ea typeface="Arial"/>
              <a:cs typeface="Arial"/>
              <a:sym typeface="Arial"/>
            </a:endParaRPr>
          </a:p>
        </p:txBody>
      </p:sp>
      <p:sp>
        <p:nvSpPr>
          <p:cNvPr id="604" name="Google Shape;604;p67"/>
          <p:cNvSpPr txBox="1"/>
          <p:nvPr/>
        </p:nvSpPr>
        <p:spPr>
          <a:xfrm>
            <a:off x="-283028" y="4728347"/>
            <a:ext cx="3771900" cy="155673"/>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endParaRPr sz="263" b="0" i="0" u="none" strike="noStrike" cap="none">
              <a:solidFill>
                <a:schemeClr val="dk1"/>
              </a:solidFill>
              <a:latin typeface="Roboto"/>
              <a:ea typeface="Roboto"/>
              <a:cs typeface="Roboto"/>
              <a:sym typeface="Roboto"/>
            </a:endParaRPr>
          </a:p>
          <a:p>
            <a:pPr marL="0" marR="0" lvl="0" indent="0" algn="r"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 </a:t>
            </a:r>
            <a:r>
              <a:rPr lang="en-US" sz="525" b="0" i="1" u="none" strike="noStrike" cap="none">
                <a:solidFill>
                  <a:schemeClr val="dk1"/>
                </a:solidFill>
                <a:latin typeface="Roboto"/>
                <a:ea typeface="Roboto"/>
                <a:cs typeface="Roboto"/>
                <a:sym typeface="Roboto"/>
              </a:rPr>
              <a:t>Source</a:t>
            </a:r>
            <a:r>
              <a:rPr lang="en-US" sz="525" b="0" i="0" u="none" strike="noStrike" cap="none">
                <a:solidFill>
                  <a:schemeClr val="dk1"/>
                </a:solidFill>
                <a:latin typeface="Roboto"/>
                <a:ea typeface="Roboto"/>
                <a:cs typeface="Roboto"/>
                <a:sym typeface="Roboto"/>
              </a:rPr>
              <a:t>: </a:t>
            </a:r>
            <a:r>
              <a:rPr lang="en-US" sz="525" b="0" i="1" u="none" strike="noStrike" cap="none">
                <a:solidFill>
                  <a:schemeClr val="dk1"/>
                </a:solidFill>
                <a:latin typeface="Roboto"/>
                <a:ea typeface="Roboto"/>
                <a:cs typeface="Roboto"/>
                <a:sym typeface="Roboto"/>
              </a:rPr>
              <a:t>Respected: Perspectives of Youth on High School &amp; Social and Emotional Learning (2018)</a:t>
            </a:r>
            <a:endParaRPr sz="233" b="0" i="0" u="none" strike="noStrike" cap="none">
              <a:solidFill>
                <a:srgbClr val="000000"/>
              </a:solidFill>
              <a:latin typeface="Arial"/>
              <a:ea typeface="Arial"/>
              <a:cs typeface="Arial"/>
              <a:sym typeface="Arial"/>
            </a:endParaRPr>
          </a:p>
        </p:txBody>
      </p:sp>
      <p:pic>
        <p:nvPicPr>
          <p:cNvPr id="605" name="Google Shape;605;p67"/>
          <p:cNvPicPr preferRelativeResize="0"/>
          <p:nvPr/>
        </p:nvPicPr>
        <p:blipFill rotWithShape="1">
          <a:blip r:embed="rId3">
            <a:alphaModFix/>
          </a:blip>
          <a:srcRect/>
          <a:stretch/>
        </p:blipFill>
        <p:spPr>
          <a:xfrm>
            <a:off x="1800225" y="1347548"/>
            <a:ext cx="5783118" cy="33590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8"/>
          <p:cNvSpPr txBox="1">
            <a:spLocks noGrp="1"/>
          </p:cNvSpPr>
          <p:nvPr>
            <p:ph type="sldNum" idx="12"/>
          </p:nvPr>
        </p:nvSpPr>
        <p:spPr>
          <a:xfrm>
            <a:off x="8710613" y="4886325"/>
            <a:ext cx="866700" cy="95100"/>
          </a:xfrm>
          <a:prstGeom prst="rect">
            <a:avLst/>
          </a:prstGeom>
        </p:spPr>
        <p:txBody>
          <a:bodyPr spcFirstLastPara="1" wrap="square" lIns="41900" tIns="20950" rIns="41900" bIns="2095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a:p>
        </p:txBody>
      </p:sp>
      <p:pic>
        <p:nvPicPr>
          <p:cNvPr id="612" name="Google Shape;612;p68"/>
          <p:cNvPicPr preferRelativeResize="0"/>
          <p:nvPr/>
        </p:nvPicPr>
        <p:blipFill>
          <a:blip r:embed="rId3">
            <a:alphaModFix/>
          </a:blip>
          <a:stretch>
            <a:fillRect/>
          </a:stretch>
        </p:blipFill>
        <p:spPr>
          <a:xfrm>
            <a:off x="489100" y="325731"/>
            <a:ext cx="2943225" cy="609600"/>
          </a:xfrm>
          <a:prstGeom prst="rect">
            <a:avLst/>
          </a:prstGeom>
          <a:noFill/>
          <a:ln>
            <a:noFill/>
          </a:ln>
        </p:spPr>
      </p:pic>
      <p:pic>
        <p:nvPicPr>
          <p:cNvPr id="613" name="Google Shape;613;p68">
            <a:hlinkClick r:id="rId4"/>
          </p:cNvPr>
          <p:cNvPicPr preferRelativeResize="0"/>
          <p:nvPr/>
        </p:nvPicPr>
        <p:blipFill>
          <a:blip r:embed="rId5">
            <a:alphaModFix/>
          </a:blip>
          <a:stretch>
            <a:fillRect/>
          </a:stretch>
        </p:blipFill>
        <p:spPr>
          <a:xfrm>
            <a:off x="243825" y="935325"/>
            <a:ext cx="2355500" cy="2067350"/>
          </a:xfrm>
          <a:prstGeom prst="rect">
            <a:avLst/>
          </a:prstGeom>
          <a:noFill/>
          <a:ln>
            <a:noFill/>
          </a:ln>
        </p:spPr>
      </p:pic>
      <p:pic>
        <p:nvPicPr>
          <p:cNvPr id="614" name="Google Shape;614;p68">
            <a:hlinkClick r:id="rId6"/>
          </p:cNvPr>
          <p:cNvPicPr preferRelativeResize="0"/>
          <p:nvPr/>
        </p:nvPicPr>
        <p:blipFill>
          <a:blip r:embed="rId7">
            <a:alphaModFix/>
          </a:blip>
          <a:stretch>
            <a:fillRect/>
          </a:stretch>
        </p:blipFill>
        <p:spPr>
          <a:xfrm>
            <a:off x="243825" y="3252450"/>
            <a:ext cx="2677125" cy="1438250"/>
          </a:xfrm>
          <a:prstGeom prst="rect">
            <a:avLst/>
          </a:prstGeom>
          <a:noFill/>
          <a:ln>
            <a:noFill/>
          </a:ln>
        </p:spPr>
      </p:pic>
      <p:pic>
        <p:nvPicPr>
          <p:cNvPr id="615" name="Google Shape;615;p68">
            <a:hlinkClick r:id="rId8"/>
          </p:cNvPr>
          <p:cNvPicPr preferRelativeResize="0"/>
          <p:nvPr/>
        </p:nvPicPr>
        <p:blipFill>
          <a:blip r:embed="rId9">
            <a:alphaModFix/>
          </a:blip>
          <a:stretch>
            <a:fillRect/>
          </a:stretch>
        </p:blipFill>
        <p:spPr>
          <a:xfrm>
            <a:off x="2989650" y="935325"/>
            <a:ext cx="2355500" cy="1878797"/>
          </a:xfrm>
          <a:prstGeom prst="rect">
            <a:avLst/>
          </a:prstGeom>
          <a:noFill/>
          <a:ln>
            <a:noFill/>
          </a:ln>
        </p:spPr>
      </p:pic>
      <p:pic>
        <p:nvPicPr>
          <p:cNvPr id="616" name="Google Shape;616;p68">
            <a:hlinkClick r:id="rId10"/>
          </p:cNvPr>
          <p:cNvPicPr preferRelativeResize="0"/>
          <p:nvPr/>
        </p:nvPicPr>
        <p:blipFill>
          <a:blip r:embed="rId11">
            <a:alphaModFix/>
          </a:blip>
          <a:stretch>
            <a:fillRect/>
          </a:stretch>
        </p:blipFill>
        <p:spPr>
          <a:xfrm>
            <a:off x="2989650" y="3075500"/>
            <a:ext cx="2104475" cy="1810825"/>
          </a:xfrm>
          <a:prstGeom prst="rect">
            <a:avLst/>
          </a:prstGeom>
          <a:noFill/>
          <a:ln>
            <a:noFill/>
          </a:ln>
        </p:spPr>
      </p:pic>
      <p:pic>
        <p:nvPicPr>
          <p:cNvPr id="617" name="Google Shape;617;p68">
            <a:hlinkClick r:id="rId12"/>
          </p:cNvPr>
          <p:cNvPicPr preferRelativeResize="0"/>
          <p:nvPr/>
        </p:nvPicPr>
        <p:blipFill>
          <a:blip r:embed="rId13">
            <a:alphaModFix/>
          </a:blip>
          <a:stretch>
            <a:fillRect/>
          </a:stretch>
        </p:blipFill>
        <p:spPr>
          <a:xfrm>
            <a:off x="5353150" y="935325"/>
            <a:ext cx="2104475" cy="1853942"/>
          </a:xfrm>
          <a:prstGeom prst="rect">
            <a:avLst/>
          </a:prstGeom>
          <a:noFill/>
          <a:ln>
            <a:noFill/>
          </a:ln>
        </p:spPr>
      </p:pic>
      <p:pic>
        <p:nvPicPr>
          <p:cNvPr id="618" name="Google Shape;618;p68">
            <a:hlinkClick r:id="rId14"/>
          </p:cNvPr>
          <p:cNvPicPr preferRelativeResize="0"/>
          <p:nvPr/>
        </p:nvPicPr>
        <p:blipFill>
          <a:blip r:embed="rId15">
            <a:alphaModFix/>
          </a:blip>
          <a:stretch>
            <a:fillRect/>
          </a:stretch>
        </p:blipFill>
        <p:spPr>
          <a:xfrm>
            <a:off x="5433775" y="3135364"/>
            <a:ext cx="2104475" cy="1691096"/>
          </a:xfrm>
          <a:prstGeom prst="rect">
            <a:avLst/>
          </a:prstGeom>
          <a:noFill/>
          <a:ln>
            <a:noFill/>
          </a:ln>
        </p:spPr>
      </p:pic>
      <p:pic>
        <p:nvPicPr>
          <p:cNvPr id="619" name="Google Shape;619;p68">
            <a:hlinkClick r:id="rId16"/>
          </p:cNvPr>
          <p:cNvPicPr preferRelativeResize="0"/>
          <p:nvPr/>
        </p:nvPicPr>
        <p:blipFill>
          <a:blip r:embed="rId17">
            <a:alphaModFix/>
          </a:blip>
          <a:stretch>
            <a:fillRect/>
          </a:stretch>
        </p:blipFill>
        <p:spPr>
          <a:xfrm>
            <a:off x="7538250" y="935325"/>
            <a:ext cx="1567425" cy="3551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39"/>
          <p:cNvGrpSpPr/>
          <p:nvPr/>
        </p:nvGrpSpPr>
        <p:grpSpPr>
          <a:xfrm>
            <a:off x="0" y="-43106"/>
            <a:ext cx="9144000" cy="4619189"/>
            <a:chOff x="0" y="-43106"/>
            <a:chExt cx="9144000" cy="4619189"/>
          </a:xfrm>
        </p:grpSpPr>
        <p:pic>
          <p:nvPicPr>
            <p:cNvPr id="266" name="Google Shape;266;p39"/>
            <p:cNvPicPr preferRelativeResize="0"/>
            <p:nvPr/>
          </p:nvPicPr>
          <p:blipFill rotWithShape="1">
            <a:blip r:embed="rId3">
              <a:alphaModFix/>
            </a:blip>
            <a:srcRect t="6006" b="15069"/>
            <a:stretch/>
          </p:blipFill>
          <p:spPr>
            <a:xfrm>
              <a:off x="0" y="0"/>
              <a:ext cx="9144000" cy="4576083"/>
            </a:xfrm>
            <a:prstGeom prst="rect">
              <a:avLst/>
            </a:prstGeom>
            <a:noFill/>
            <a:ln>
              <a:noFill/>
            </a:ln>
          </p:spPr>
        </p:pic>
        <p:sp>
          <p:nvSpPr>
            <p:cNvPr id="267" name="Google Shape;267;p39"/>
            <p:cNvSpPr/>
            <p:nvPr/>
          </p:nvSpPr>
          <p:spPr>
            <a:xfrm>
              <a:off x="0" y="-43106"/>
              <a:ext cx="9144000" cy="4619189"/>
            </a:xfrm>
            <a:prstGeom prst="rect">
              <a:avLst/>
            </a:prstGeom>
            <a:solidFill>
              <a:srgbClr val="858591">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33" b="0" i="0" u="none" strike="noStrike" cap="none">
                <a:solidFill>
                  <a:schemeClr val="lt1"/>
                </a:solidFill>
                <a:latin typeface="Arial"/>
                <a:ea typeface="Arial"/>
                <a:cs typeface="Arial"/>
                <a:sym typeface="Arial"/>
              </a:endParaRPr>
            </a:p>
          </p:txBody>
        </p:sp>
      </p:grpSp>
      <p:sp>
        <p:nvSpPr>
          <p:cNvPr id="268" name="Google Shape;268;p39"/>
          <p:cNvSpPr txBox="1"/>
          <p:nvPr/>
        </p:nvSpPr>
        <p:spPr>
          <a:xfrm>
            <a:off x="326571" y="420398"/>
            <a:ext cx="6331332" cy="687544"/>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6000" b="1" i="0" u="none" strike="noStrike" cap="none">
                <a:solidFill>
                  <a:schemeClr val="lt2"/>
                </a:solidFill>
                <a:latin typeface="Calibri"/>
                <a:ea typeface="Calibri"/>
                <a:cs typeface="Calibri"/>
                <a:sym typeface="Calibri"/>
              </a:rPr>
              <a:t>BENEFITS </a:t>
            </a:r>
            <a:endParaRPr/>
          </a:p>
          <a:p>
            <a:pPr marL="0" marR="0" lvl="0" indent="0" algn="l" rtl="0">
              <a:lnSpc>
                <a:spcPct val="100000"/>
              </a:lnSpc>
              <a:spcBef>
                <a:spcPts val="0"/>
              </a:spcBef>
              <a:spcAft>
                <a:spcPts val="0"/>
              </a:spcAft>
              <a:buNone/>
            </a:pPr>
            <a:r>
              <a:rPr lang="en-US" sz="6000" b="1" i="0" u="none" strike="noStrike" cap="none">
                <a:solidFill>
                  <a:schemeClr val="lt2"/>
                </a:solidFill>
                <a:latin typeface="Calibri"/>
                <a:ea typeface="Calibri"/>
                <a:cs typeface="Calibri"/>
                <a:sym typeface="Calibri"/>
              </a:rPr>
              <a:t>OF SEL… </a:t>
            </a:r>
            <a:endParaRPr sz="6000" b="0" i="0" u="none" strike="noStrike" cap="none">
              <a:solidFill>
                <a:schemeClr val="lt2"/>
              </a:solidFill>
              <a:latin typeface="Arial"/>
              <a:ea typeface="Arial"/>
              <a:cs typeface="Arial"/>
              <a:sym typeface="Arial"/>
            </a:endParaRPr>
          </a:p>
        </p:txBody>
      </p:sp>
      <p:pic>
        <p:nvPicPr>
          <p:cNvPr id="269" name="Google Shape;269;p39" descr="CASEL"/>
          <p:cNvPicPr preferRelativeResize="0"/>
          <p:nvPr/>
        </p:nvPicPr>
        <p:blipFill rotWithShape="1">
          <a:blip r:embed="rId4">
            <a:alphaModFix/>
          </a:blip>
          <a:srcRect/>
          <a:stretch/>
        </p:blipFill>
        <p:spPr>
          <a:xfrm>
            <a:off x="207589" y="4662283"/>
            <a:ext cx="409068" cy="409068"/>
          </a:xfrm>
          <a:prstGeom prst="rect">
            <a:avLst/>
          </a:prstGeom>
          <a:noFill/>
          <a:ln>
            <a:noFill/>
          </a:ln>
        </p:spPr>
      </p:pic>
      <p:sp>
        <p:nvSpPr>
          <p:cNvPr id="270" name="Google Shape;270;p39"/>
          <p:cNvSpPr/>
          <p:nvPr/>
        </p:nvSpPr>
        <p:spPr>
          <a:xfrm>
            <a:off x="616657" y="4748483"/>
            <a:ext cx="934133" cy="2366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38" b="0" i="0" u="none" strike="noStrike" cap="none">
                <a:solidFill>
                  <a:srgbClr val="0070C0"/>
                </a:solidFill>
                <a:latin typeface="Calibri"/>
                <a:ea typeface="Calibri"/>
                <a:cs typeface="Calibri"/>
                <a:sym typeface="Calibri"/>
              </a:rPr>
              <a:t>casel.org</a:t>
            </a:r>
            <a:endParaRPr sz="938" b="0" i="0" u="none" strike="noStrike" cap="none">
              <a:solidFill>
                <a:srgbClr val="0070C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sldNum" idx="12"/>
          </p:nvPr>
        </p:nvSpPr>
        <p:spPr>
          <a:xfrm>
            <a:off x="8710613" y="4886325"/>
            <a:ext cx="866700" cy="115500"/>
          </a:xfrm>
          <a:prstGeom prst="rect">
            <a:avLst/>
          </a:prstGeom>
        </p:spPr>
        <p:txBody>
          <a:bodyPr spcFirstLastPara="1" wrap="square" lIns="41900" tIns="20950" rIns="41900" bIns="2095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pic>
        <p:nvPicPr>
          <p:cNvPr id="277" name="Google Shape;277;p40"/>
          <p:cNvPicPr preferRelativeResize="0"/>
          <p:nvPr/>
        </p:nvPicPr>
        <p:blipFill>
          <a:blip r:embed="rId3">
            <a:alphaModFix/>
          </a:blip>
          <a:stretch>
            <a:fillRect/>
          </a:stretch>
        </p:blipFill>
        <p:spPr>
          <a:xfrm>
            <a:off x="-152400" y="0"/>
            <a:ext cx="2242364" cy="5143500"/>
          </a:xfrm>
          <a:prstGeom prst="rect">
            <a:avLst/>
          </a:prstGeom>
          <a:noFill/>
          <a:ln>
            <a:noFill/>
          </a:ln>
        </p:spPr>
      </p:pic>
      <p:pic>
        <p:nvPicPr>
          <p:cNvPr id="278" name="Google Shape;278;p40"/>
          <p:cNvPicPr preferRelativeResize="0"/>
          <p:nvPr/>
        </p:nvPicPr>
        <p:blipFill>
          <a:blip r:embed="rId4">
            <a:alphaModFix/>
          </a:blip>
          <a:stretch>
            <a:fillRect/>
          </a:stretch>
        </p:blipFill>
        <p:spPr>
          <a:xfrm>
            <a:off x="2242375" y="152400"/>
            <a:ext cx="6688375" cy="4521125"/>
          </a:xfrm>
          <a:prstGeom prst="rect">
            <a:avLst/>
          </a:prstGeom>
          <a:noFill/>
          <a:ln>
            <a:noFill/>
          </a:ln>
        </p:spPr>
      </p:pic>
      <p:pic>
        <p:nvPicPr>
          <p:cNvPr id="279" name="Google Shape;279;p40"/>
          <p:cNvPicPr preferRelativeResize="0"/>
          <p:nvPr/>
        </p:nvPicPr>
        <p:blipFill>
          <a:blip r:embed="rId5">
            <a:alphaModFix/>
          </a:blip>
          <a:stretch>
            <a:fillRect/>
          </a:stretch>
        </p:blipFill>
        <p:spPr>
          <a:xfrm>
            <a:off x="2230225" y="1175700"/>
            <a:ext cx="813075" cy="3532750"/>
          </a:xfrm>
          <a:prstGeom prst="rect">
            <a:avLst/>
          </a:prstGeom>
          <a:noFill/>
          <a:ln>
            <a:noFill/>
          </a:ln>
        </p:spPr>
      </p:pic>
      <p:pic>
        <p:nvPicPr>
          <p:cNvPr id="280" name="Google Shape;280;p40" descr="CASEL"/>
          <p:cNvPicPr preferRelativeResize="0"/>
          <p:nvPr/>
        </p:nvPicPr>
        <p:blipFill rotWithShape="1">
          <a:blip r:embed="rId6">
            <a:alphaModFix/>
          </a:blip>
          <a:srcRect/>
          <a:stretch/>
        </p:blipFill>
        <p:spPr>
          <a:xfrm>
            <a:off x="8521689" y="4592758"/>
            <a:ext cx="409068" cy="4090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sldNum" idx="12"/>
          </p:nvPr>
        </p:nvSpPr>
        <p:spPr>
          <a:xfrm>
            <a:off x="8710613" y="4886325"/>
            <a:ext cx="866700" cy="115500"/>
          </a:xfrm>
          <a:prstGeom prst="rect">
            <a:avLst/>
          </a:prstGeom>
        </p:spPr>
        <p:txBody>
          <a:bodyPr spcFirstLastPara="1" wrap="square" lIns="41900" tIns="20950" rIns="41900" bIns="2095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pic>
        <p:nvPicPr>
          <p:cNvPr id="287" name="Google Shape;287;p41"/>
          <p:cNvPicPr preferRelativeResize="0"/>
          <p:nvPr/>
        </p:nvPicPr>
        <p:blipFill>
          <a:blip r:embed="rId3">
            <a:alphaModFix/>
          </a:blip>
          <a:stretch>
            <a:fillRect/>
          </a:stretch>
        </p:blipFill>
        <p:spPr>
          <a:xfrm>
            <a:off x="-66440" y="0"/>
            <a:ext cx="2242366" cy="5143500"/>
          </a:xfrm>
          <a:prstGeom prst="rect">
            <a:avLst/>
          </a:prstGeom>
          <a:noFill/>
          <a:ln>
            <a:noFill/>
          </a:ln>
        </p:spPr>
      </p:pic>
      <p:pic>
        <p:nvPicPr>
          <p:cNvPr id="288" name="Google Shape;288;p41"/>
          <p:cNvPicPr preferRelativeResize="0"/>
          <p:nvPr/>
        </p:nvPicPr>
        <p:blipFill>
          <a:blip r:embed="rId4">
            <a:alphaModFix/>
          </a:blip>
          <a:stretch>
            <a:fillRect/>
          </a:stretch>
        </p:blipFill>
        <p:spPr>
          <a:xfrm>
            <a:off x="2263050" y="465700"/>
            <a:ext cx="6624525" cy="3280950"/>
          </a:xfrm>
          <a:prstGeom prst="rect">
            <a:avLst/>
          </a:prstGeom>
          <a:noFill/>
          <a:ln>
            <a:noFill/>
          </a:ln>
        </p:spPr>
      </p:pic>
      <p:pic>
        <p:nvPicPr>
          <p:cNvPr id="289" name="Google Shape;289;p41" descr="CASEL"/>
          <p:cNvPicPr preferRelativeResize="0"/>
          <p:nvPr/>
        </p:nvPicPr>
        <p:blipFill rotWithShape="1">
          <a:blip r:embed="rId5">
            <a:alphaModFix/>
          </a:blip>
          <a:srcRect/>
          <a:stretch/>
        </p:blipFill>
        <p:spPr>
          <a:xfrm>
            <a:off x="8521689" y="4592758"/>
            <a:ext cx="409068" cy="4090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551854" y="285006"/>
            <a:ext cx="5469515" cy="484748"/>
          </a:xfrm>
          <a:prstGeom prst="rect">
            <a:avLst/>
          </a:prstGeom>
          <a:noFill/>
          <a:ln>
            <a:noFill/>
          </a:ln>
        </p:spPr>
        <p:txBody>
          <a:bodyPr spcFirstLastPara="1" wrap="square" lIns="34275" tIns="17125" rIns="34275" bIns="17125" anchor="t" anchorCtr="0">
            <a:noAutofit/>
          </a:bodyPr>
          <a:lstStyle/>
          <a:p>
            <a:pPr marL="0" lvl="0" indent="0" algn="l" rtl="0">
              <a:lnSpc>
                <a:spcPct val="90000"/>
              </a:lnSpc>
              <a:spcBef>
                <a:spcPts val="0"/>
              </a:spcBef>
              <a:spcAft>
                <a:spcPts val="0"/>
              </a:spcAft>
              <a:buSzPts val="4600"/>
              <a:buNone/>
            </a:pPr>
            <a:r>
              <a:rPr lang="en-US" sz="1725"/>
              <a:t>Science Links SEL to Student Gains: </a:t>
            </a:r>
            <a:br>
              <a:rPr lang="en-US" sz="1725"/>
            </a:br>
            <a:r>
              <a:rPr lang="en-US" sz="1725">
                <a:solidFill>
                  <a:srgbClr val="0078C0"/>
                </a:solidFill>
              </a:rPr>
              <a:t>Landmark study documented </a:t>
            </a:r>
            <a:r>
              <a:rPr lang="en-US" sz="1725">
                <a:solidFill>
                  <a:srgbClr val="0370C0"/>
                </a:solidFill>
              </a:rPr>
              <a:t>multiple benefits of SEL</a:t>
            </a:r>
            <a:endParaRPr sz="1725">
              <a:solidFill>
                <a:srgbClr val="0370C0"/>
              </a:solidFill>
            </a:endParaRPr>
          </a:p>
        </p:txBody>
      </p:sp>
      <p:sp>
        <p:nvSpPr>
          <p:cNvPr id="299" name="Google Shape;299;p42"/>
          <p:cNvSpPr txBox="1">
            <a:spLocks noGrp="1"/>
          </p:cNvSpPr>
          <p:nvPr>
            <p:ph type="body" idx="1"/>
          </p:nvPr>
        </p:nvSpPr>
        <p:spPr>
          <a:xfrm>
            <a:off x="2789484" y="1327495"/>
            <a:ext cx="3111164" cy="2178788"/>
          </a:xfrm>
          <a:prstGeom prst="rect">
            <a:avLst/>
          </a:prstGeom>
          <a:noFill/>
          <a:ln>
            <a:noFill/>
          </a:ln>
        </p:spPr>
        <p:txBody>
          <a:bodyPr spcFirstLastPara="1" wrap="square" lIns="34275" tIns="17125" rIns="34275" bIns="17125" anchor="t" anchorCtr="0">
            <a:noAutofit/>
          </a:bodyPr>
          <a:lstStyle/>
          <a:p>
            <a:pPr marL="3572" marR="0" lvl="1" indent="0" algn="l" rtl="0">
              <a:lnSpc>
                <a:spcPct val="100000"/>
              </a:lnSpc>
              <a:spcBef>
                <a:spcPts val="0"/>
              </a:spcBef>
              <a:spcAft>
                <a:spcPts val="0"/>
              </a:spcAft>
              <a:buNone/>
            </a:pPr>
            <a:r>
              <a:rPr lang="en-US" sz="1650" b="1" i="0" u="none" strike="noStrike" cap="none">
                <a:solidFill>
                  <a:srgbClr val="8BBC41"/>
                </a:solidFill>
                <a:latin typeface="Calibri"/>
                <a:ea typeface="Calibri"/>
                <a:cs typeface="Calibri"/>
                <a:sym typeface="Calibri"/>
              </a:rPr>
              <a:t>Science Links SEL to Student Gains:</a:t>
            </a:r>
            <a:r>
              <a:rPr lang="en-US" sz="1650" b="0" i="0" u="none" strike="noStrike" cap="none">
                <a:solidFill>
                  <a:srgbClr val="8BBC41"/>
                </a:solidFill>
                <a:latin typeface="Calibri"/>
                <a:ea typeface="Calibri"/>
                <a:cs typeface="Calibri"/>
                <a:sym typeface="Calibri"/>
              </a:rPr>
              <a:t> </a:t>
            </a:r>
            <a:endParaRPr sz="750" b="0" i="0" u="none" strike="noStrike" cap="none">
              <a:solidFill>
                <a:srgbClr val="8BBC41"/>
              </a:solidFill>
              <a:latin typeface="Calibri"/>
              <a:ea typeface="Calibri"/>
              <a:cs typeface="Calibri"/>
              <a:sym typeface="Calibri"/>
            </a:endParaRPr>
          </a:p>
          <a:p>
            <a:pPr marL="3572" marR="0" lvl="1" indent="0" algn="l" rtl="0">
              <a:lnSpc>
                <a:spcPct val="100000"/>
              </a:lnSpc>
              <a:spcBef>
                <a:spcPts val="0"/>
              </a:spcBef>
              <a:spcAft>
                <a:spcPts val="0"/>
              </a:spcAft>
              <a:buNone/>
            </a:pPr>
            <a:endParaRPr sz="750" b="0" i="0" u="none" strike="noStrike" cap="none">
              <a:solidFill>
                <a:srgbClr val="8BBC41"/>
              </a:solidFill>
              <a:latin typeface="Calibri"/>
              <a:ea typeface="Calibri"/>
              <a:cs typeface="Calibri"/>
              <a:sym typeface="Calibri"/>
            </a:endParaRPr>
          </a:p>
          <a:p>
            <a:pPr marL="292893" marR="0" lvl="2" indent="-285750" algn="l" rtl="0">
              <a:lnSpc>
                <a:spcPct val="80000"/>
              </a:lnSpc>
              <a:spcBef>
                <a:spcPts val="1575"/>
              </a:spcBef>
              <a:spcAft>
                <a:spcPts val="0"/>
              </a:spcAft>
              <a:buClr>
                <a:srgbClr val="8BBC41"/>
              </a:buClr>
              <a:buSzPts val="1200"/>
              <a:buFont typeface="Noto Sans Symbols"/>
              <a:buChar char="✔"/>
            </a:pPr>
            <a:r>
              <a:rPr lang="en-US" sz="1500" b="0" i="0" u="none" strike="noStrike" cap="none">
                <a:solidFill>
                  <a:schemeClr val="dk1"/>
                </a:solidFill>
                <a:latin typeface="Calibri"/>
                <a:ea typeface="Calibri"/>
                <a:cs typeface="Calibri"/>
                <a:sym typeface="Calibri"/>
              </a:rPr>
              <a:t>Social-emotional skills </a:t>
            </a:r>
            <a:endParaRPr sz="525" b="0" i="0" u="none" strike="noStrike" cap="none">
              <a:solidFill>
                <a:srgbClr val="000000"/>
              </a:solidFill>
              <a:latin typeface="Arial"/>
              <a:ea typeface="Arial"/>
              <a:cs typeface="Arial"/>
              <a:sym typeface="Arial"/>
            </a:endParaRPr>
          </a:p>
          <a:p>
            <a:pPr marL="292893" marR="0" lvl="2" indent="-285750" algn="l" rtl="0">
              <a:lnSpc>
                <a:spcPct val="80000"/>
              </a:lnSpc>
              <a:spcBef>
                <a:spcPts val="1575"/>
              </a:spcBef>
              <a:spcAft>
                <a:spcPts val="0"/>
              </a:spcAft>
              <a:buClr>
                <a:srgbClr val="8BBC41"/>
              </a:buClr>
              <a:buSzPts val="1200"/>
              <a:buFont typeface="Noto Sans Symbols"/>
              <a:buChar char="✔"/>
            </a:pPr>
            <a:r>
              <a:rPr lang="en-US" sz="1500" b="0" i="0" u="none" strike="noStrike" cap="none">
                <a:solidFill>
                  <a:schemeClr val="dk1"/>
                </a:solidFill>
                <a:latin typeface="Calibri"/>
                <a:ea typeface="Calibri"/>
                <a:cs typeface="Calibri"/>
                <a:sym typeface="Calibri"/>
              </a:rPr>
              <a:t>Improved attitudes about self, others, and school</a:t>
            </a:r>
            <a:endParaRPr sz="525" b="0" i="0" u="none" strike="noStrike" cap="none">
              <a:solidFill>
                <a:srgbClr val="000000"/>
              </a:solidFill>
              <a:latin typeface="Arial"/>
              <a:ea typeface="Arial"/>
              <a:cs typeface="Arial"/>
              <a:sym typeface="Arial"/>
            </a:endParaRPr>
          </a:p>
          <a:p>
            <a:pPr marL="292893" marR="0" lvl="2" indent="-285750" algn="l" rtl="0">
              <a:lnSpc>
                <a:spcPct val="80000"/>
              </a:lnSpc>
              <a:spcBef>
                <a:spcPts val="1575"/>
              </a:spcBef>
              <a:spcAft>
                <a:spcPts val="0"/>
              </a:spcAft>
              <a:buClr>
                <a:srgbClr val="8BBC41"/>
              </a:buClr>
              <a:buSzPts val="1200"/>
              <a:buFont typeface="Noto Sans Symbols"/>
              <a:buChar char="✔"/>
            </a:pPr>
            <a:r>
              <a:rPr lang="en-US" sz="1500" b="0" i="0" u="none" strike="noStrike" cap="none">
                <a:solidFill>
                  <a:schemeClr val="dk1"/>
                </a:solidFill>
                <a:latin typeface="Calibri"/>
                <a:ea typeface="Calibri"/>
                <a:cs typeface="Calibri"/>
                <a:sym typeface="Calibri"/>
              </a:rPr>
              <a:t>Positive classroom behavior </a:t>
            </a:r>
            <a:endParaRPr sz="525" b="0" i="0" u="none" strike="noStrike" cap="none">
              <a:solidFill>
                <a:srgbClr val="000000"/>
              </a:solidFill>
              <a:latin typeface="Arial"/>
              <a:ea typeface="Arial"/>
              <a:cs typeface="Arial"/>
              <a:sym typeface="Arial"/>
            </a:endParaRPr>
          </a:p>
          <a:p>
            <a:pPr marL="292893" marR="0" lvl="2" indent="-285750" algn="l" rtl="0">
              <a:lnSpc>
                <a:spcPct val="80000"/>
              </a:lnSpc>
              <a:spcBef>
                <a:spcPts val="1575"/>
              </a:spcBef>
              <a:spcAft>
                <a:spcPts val="1200"/>
              </a:spcAft>
              <a:buClr>
                <a:srgbClr val="8BBC41"/>
              </a:buClr>
              <a:buSzPts val="1200"/>
              <a:buFont typeface="Noto Sans Symbols"/>
              <a:buChar char="✔"/>
            </a:pPr>
            <a:r>
              <a:rPr lang="en-US" sz="1500" b="0" i="0" u="none" strike="noStrike" cap="none">
                <a:solidFill>
                  <a:schemeClr val="dk1"/>
                </a:solidFill>
                <a:latin typeface="Calibri"/>
                <a:ea typeface="Calibri"/>
                <a:cs typeface="Calibri"/>
                <a:sym typeface="Calibri"/>
              </a:rPr>
              <a:t>11 percentile-point gain on standardized achievement tests</a:t>
            </a:r>
            <a:endParaRPr sz="525" b="0" i="0" u="none" strike="noStrike" cap="none">
              <a:solidFill>
                <a:srgbClr val="000000"/>
              </a:solidFill>
              <a:latin typeface="Arial"/>
              <a:ea typeface="Arial"/>
              <a:cs typeface="Arial"/>
              <a:sym typeface="Arial"/>
            </a:endParaRPr>
          </a:p>
        </p:txBody>
      </p:sp>
      <p:sp>
        <p:nvSpPr>
          <p:cNvPr id="300" name="Google Shape;300;p42"/>
          <p:cNvSpPr txBox="1"/>
          <p:nvPr/>
        </p:nvSpPr>
        <p:spPr>
          <a:xfrm>
            <a:off x="218943" y="1804567"/>
            <a:ext cx="2162829" cy="539122"/>
          </a:xfrm>
          <a:prstGeom prst="rect">
            <a:avLst/>
          </a:prstGeom>
          <a:noFill/>
          <a:ln>
            <a:noFill/>
          </a:ln>
        </p:spPr>
        <p:txBody>
          <a:bodyPr spcFirstLastPara="1" wrap="square" lIns="68550" tIns="34275" rIns="68550" bIns="34275" anchor="t" anchorCtr="0">
            <a:noAutofit/>
          </a:bodyPr>
          <a:lstStyle/>
          <a:p>
            <a:pPr marL="0" marR="0" lvl="0" indent="0" algn="l" rtl="0">
              <a:lnSpc>
                <a:spcPct val="110000"/>
              </a:lnSpc>
              <a:spcBef>
                <a:spcPts val="0"/>
              </a:spcBef>
              <a:spcAft>
                <a:spcPts val="0"/>
              </a:spcAft>
              <a:buNone/>
            </a:pPr>
            <a:r>
              <a:rPr lang="en-US" sz="1500" b="1" i="0" u="none" strike="noStrike" cap="none">
                <a:solidFill>
                  <a:schemeClr val="dk1"/>
                </a:solidFill>
                <a:latin typeface="Calibri"/>
                <a:ea typeface="Calibri"/>
                <a:cs typeface="Calibri"/>
                <a:sym typeface="Calibri"/>
              </a:rPr>
              <a:t>2011 meta-analysis of 213 studies involving school-based, universal SEL programs including over 270,000 students in K-12 revealed:</a:t>
            </a:r>
            <a:endParaRPr sz="1500" b="1" i="0" u="none" strike="noStrike" cap="none">
              <a:solidFill>
                <a:schemeClr val="dk1"/>
              </a:solidFill>
              <a:latin typeface="Arial"/>
              <a:ea typeface="Arial"/>
              <a:cs typeface="Arial"/>
              <a:sym typeface="Arial"/>
            </a:endParaRPr>
          </a:p>
        </p:txBody>
      </p:sp>
      <p:sp>
        <p:nvSpPr>
          <p:cNvPr id="301" name="Google Shape;301;p42"/>
          <p:cNvSpPr/>
          <p:nvPr/>
        </p:nvSpPr>
        <p:spPr>
          <a:xfrm>
            <a:off x="669471" y="4648328"/>
            <a:ext cx="5994859" cy="278629"/>
          </a:xfrm>
          <a:prstGeom prst="rect">
            <a:avLst/>
          </a:prstGeom>
          <a:noFill/>
          <a:ln>
            <a:noFill/>
          </a:ln>
        </p:spPr>
        <p:txBody>
          <a:bodyPr spcFirstLastPara="1" wrap="square" lIns="67475" tIns="35075" rIns="67475" bIns="35075" anchor="t" anchorCtr="0">
            <a:noAutofit/>
          </a:bodyPr>
          <a:lstStyle/>
          <a:p>
            <a:pPr marL="0" marR="0" lvl="0" indent="0" algn="l" rtl="0">
              <a:lnSpc>
                <a:spcPct val="100000"/>
              </a:lnSpc>
              <a:spcBef>
                <a:spcPts val="0"/>
              </a:spcBef>
              <a:spcAft>
                <a:spcPts val="0"/>
              </a:spcAft>
              <a:buNone/>
            </a:pPr>
            <a:r>
              <a:rPr lang="en-US" sz="675" b="0" i="1" u="none" strike="noStrike" cap="none">
                <a:solidFill>
                  <a:srgbClr val="000000"/>
                </a:solidFill>
                <a:latin typeface="Calibri"/>
                <a:ea typeface="Calibri"/>
                <a:cs typeface="Calibri"/>
                <a:sym typeface="Calibri"/>
              </a:rPr>
              <a:t>Source: Durlak, J.A., Weissberg, R.P., Dymnicki, A.B., Taylor, R.D., &amp; Schellinger, K. (2011) The impact of enhancing students’ social and emotional learning: A meta-analysis of school-based universal interventions. Child Development: 82 (1), 405-432. </a:t>
            </a:r>
            <a:endParaRPr sz="233" b="0" i="0" u="none" strike="noStrike" cap="none">
              <a:solidFill>
                <a:srgbClr val="000000"/>
              </a:solidFill>
              <a:latin typeface="Arial"/>
              <a:ea typeface="Arial"/>
              <a:cs typeface="Arial"/>
              <a:sym typeface="Arial"/>
            </a:endParaRPr>
          </a:p>
        </p:txBody>
      </p:sp>
      <p:sp>
        <p:nvSpPr>
          <p:cNvPr id="302" name="Google Shape;302;p42"/>
          <p:cNvSpPr/>
          <p:nvPr/>
        </p:nvSpPr>
        <p:spPr>
          <a:xfrm>
            <a:off x="1397103" y="169744"/>
            <a:ext cx="6432447" cy="639881"/>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None/>
            </a:pPr>
            <a:endParaRPr sz="2700" b="1" i="0" u="none" strike="noStrike" cap="none">
              <a:solidFill>
                <a:srgbClr val="0070C0"/>
              </a:solidFill>
              <a:latin typeface="Century Gothic"/>
              <a:ea typeface="Century Gothic"/>
              <a:cs typeface="Century Gothic"/>
              <a:sym typeface="Century Gothic"/>
            </a:endParaRPr>
          </a:p>
        </p:txBody>
      </p:sp>
      <p:sp>
        <p:nvSpPr>
          <p:cNvPr id="303" name="Google Shape;303;p42"/>
          <p:cNvSpPr txBox="1"/>
          <p:nvPr/>
        </p:nvSpPr>
        <p:spPr>
          <a:xfrm>
            <a:off x="6229453" y="4926957"/>
            <a:ext cx="1599575" cy="273472"/>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None/>
            </a:pPr>
            <a:endParaRPr sz="825" b="0" i="0" u="none" strike="noStrike" cap="none">
              <a:solidFill>
                <a:srgbClr val="000000"/>
              </a:solidFill>
              <a:latin typeface="Arial"/>
              <a:ea typeface="Arial"/>
              <a:cs typeface="Arial"/>
              <a:sym typeface="Arial"/>
            </a:endParaRPr>
          </a:p>
        </p:txBody>
      </p:sp>
      <p:sp>
        <p:nvSpPr>
          <p:cNvPr id="304" name="Google Shape;304;p42"/>
          <p:cNvSpPr txBox="1"/>
          <p:nvPr/>
        </p:nvSpPr>
        <p:spPr>
          <a:xfrm>
            <a:off x="6388328" y="1334251"/>
            <a:ext cx="2536729" cy="1479754"/>
          </a:xfrm>
          <a:prstGeom prst="rect">
            <a:avLst/>
          </a:prstGeom>
          <a:noFill/>
          <a:ln>
            <a:noFill/>
          </a:ln>
        </p:spPr>
        <p:txBody>
          <a:bodyPr spcFirstLastPara="1" wrap="square" lIns="34275" tIns="17125" rIns="34275" bIns="17125" anchor="t" anchorCtr="0">
            <a:noAutofit/>
          </a:bodyPr>
          <a:lstStyle/>
          <a:p>
            <a:pPr marL="1191" marR="0" lvl="0" indent="0" algn="l" rtl="0">
              <a:lnSpc>
                <a:spcPct val="100000"/>
              </a:lnSpc>
              <a:spcBef>
                <a:spcPts val="0"/>
              </a:spcBef>
              <a:spcAft>
                <a:spcPts val="0"/>
              </a:spcAft>
              <a:buNone/>
            </a:pPr>
            <a:r>
              <a:rPr lang="en-US" sz="1650" b="1" i="0" u="none" strike="noStrike" cap="none">
                <a:solidFill>
                  <a:srgbClr val="FF0000"/>
                </a:solidFill>
                <a:latin typeface="Calibri"/>
                <a:ea typeface="Calibri"/>
                <a:cs typeface="Calibri"/>
                <a:sym typeface="Calibri"/>
              </a:rPr>
              <a:t>Reduced Risks</a:t>
            </a:r>
            <a:r>
              <a:rPr lang="en-US" sz="233" b="0" i="0" u="none" strike="noStrike" cap="none">
                <a:solidFill>
                  <a:srgbClr val="000000"/>
                </a:solidFill>
                <a:latin typeface="Arial"/>
                <a:ea typeface="Arial"/>
                <a:cs typeface="Arial"/>
                <a:sym typeface="Arial"/>
              </a:rPr>
              <a:t> </a:t>
            </a:r>
            <a:r>
              <a:rPr lang="en-US" sz="1650" b="1" i="0" u="none" strike="noStrike" cap="none">
                <a:solidFill>
                  <a:srgbClr val="FF0000"/>
                </a:solidFill>
                <a:latin typeface="Calibri"/>
                <a:ea typeface="Calibri"/>
                <a:cs typeface="Calibri"/>
                <a:sym typeface="Calibri"/>
              </a:rPr>
              <a:t>for Failure:</a:t>
            </a:r>
            <a:endParaRPr/>
          </a:p>
          <a:p>
            <a:pPr marL="1191" marR="0" lvl="0" indent="0" algn="l" rtl="0">
              <a:lnSpc>
                <a:spcPct val="100000"/>
              </a:lnSpc>
              <a:spcBef>
                <a:spcPts val="0"/>
              </a:spcBef>
              <a:spcAft>
                <a:spcPts val="0"/>
              </a:spcAft>
              <a:buNone/>
            </a:pPr>
            <a:r>
              <a:rPr lang="en-US" sz="1650" b="0" i="0" u="none" strike="noStrike" cap="none">
                <a:solidFill>
                  <a:srgbClr val="FF0000"/>
                </a:solidFill>
                <a:latin typeface="Calibri"/>
                <a:ea typeface="Calibri"/>
                <a:cs typeface="Calibri"/>
                <a:sym typeface="Calibri"/>
              </a:rPr>
              <a:t> </a:t>
            </a:r>
            <a:endParaRPr sz="750" b="0" i="0" u="none" strike="noStrike" cap="none">
              <a:solidFill>
                <a:srgbClr val="FF0000"/>
              </a:solidFill>
              <a:latin typeface="Calibri"/>
              <a:ea typeface="Calibri"/>
              <a:cs typeface="Calibri"/>
              <a:sym typeface="Calibri"/>
            </a:endParaRPr>
          </a:p>
          <a:p>
            <a:pPr marL="1191" marR="0" lvl="0" indent="0" algn="l" rtl="0">
              <a:lnSpc>
                <a:spcPct val="100000"/>
              </a:lnSpc>
              <a:spcBef>
                <a:spcPts val="0"/>
              </a:spcBef>
              <a:spcAft>
                <a:spcPts val="0"/>
              </a:spcAft>
              <a:buNone/>
            </a:pPr>
            <a:endParaRPr sz="750" b="0" i="0" u="none" strike="noStrike" cap="none">
              <a:solidFill>
                <a:srgbClr val="FF0000"/>
              </a:solidFill>
              <a:latin typeface="Calibri"/>
              <a:ea typeface="Calibri"/>
              <a:cs typeface="Calibri"/>
              <a:sym typeface="Calibri"/>
            </a:endParaRPr>
          </a:p>
          <a:p>
            <a:pPr marL="292893" marR="0" lvl="2" indent="-285750" algn="l" rtl="0">
              <a:lnSpc>
                <a:spcPct val="80000"/>
              </a:lnSpc>
              <a:spcBef>
                <a:spcPts val="300"/>
              </a:spcBef>
              <a:spcAft>
                <a:spcPts val="0"/>
              </a:spcAft>
              <a:buClr>
                <a:srgbClr val="FF0000"/>
              </a:buClr>
              <a:buSzPts val="1200"/>
              <a:buFont typeface="Arial"/>
              <a:buChar char="•"/>
            </a:pPr>
            <a:r>
              <a:rPr lang="en-US" sz="1500" b="0" i="0" u="none" strike="noStrike" cap="none">
                <a:solidFill>
                  <a:schemeClr val="dk1"/>
                </a:solidFill>
                <a:latin typeface="Calibri"/>
                <a:ea typeface="Calibri"/>
                <a:cs typeface="Calibri"/>
                <a:sym typeface="Calibri"/>
              </a:rPr>
              <a:t>Conduct problems</a:t>
            </a:r>
            <a:endParaRPr/>
          </a:p>
          <a:p>
            <a:pPr marL="292893" marR="0" lvl="2" indent="-285750" algn="l" rtl="0">
              <a:lnSpc>
                <a:spcPct val="80000"/>
              </a:lnSpc>
              <a:spcBef>
                <a:spcPts val="1200"/>
              </a:spcBef>
              <a:spcAft>
                <a:spcPts val="0"/>
              </a:spcAft>
              <a:buClr>
                <a:srgbClr val="FF0000"/>
              </a:buClr>
              <a:buSzPts val="1200"/>
              <a:buFont typeface="Arial"/>
              <a:buChar char="•"/>
            </a:pPr>
            <a:r>
              <a:rPr lang="en-US" sz="1500" b="0" i="0" u="none" strike="noStrike" cap="none">
                <a:solidFill>
                  <a:schemeClr val="dk1"/>
                </a:solidFill>
                <a:latin typeface="Calibri"/>
                <a:ea typeface="Calibri"/>
                <a:cs typeface="Calibri"/>
                <a:sym typeface="Calibri"/>
              </a:rPr>
              <a:t>Emotional distress</a:t>
            </a:r>
            <a:endParaRPr sz="233" b="0" i="0" u="none" strike="noStrike" cap="none">
              <a:solidFill>
                <a:srgbClr val="000000"/>
              </a:solidFill>
              <a:latin typeface="Arial"/>
              <a:ea typeface="Arial"/>
              <a:cs typeface="Arial"/>
              <a:sym typeface="Arial"/>
            </a:endParaRPr>
          </a:p>
        </p:txBody>
      </p:sp>
      <p:cxnSp>
        <p:nvCxnSpPr>
          <p:cNvPr id="305" name="Google Shape;305;p42"/>
          <p:cNvCxnSpPr/>
          <p:nvPr/>
        </p:nvCxnSpPr>
        <p:spPr>
          <a:xfrm>
            <a:off x="2833028" y="1660044"/>
            <a:ext cx="3067620" cy="0"/>
          </a:xfrm>
          <a:prstGeom prst="straightConnector1">
            <a:avLst/>
          </a:prstGeom>
          <a:noFill/>
          <a:ln w="9525" cap="flat" cmpd="sng">
            <a:solidFill>
              <a:srgbClr val="50B24E"/>
            </a:solidFill>
            <a:prstDash val="solid"/>
            <a:miter lim="800000"/>
            <a:headEnd type="none" w="sm" len="sm"/>
            <a:tailEnd type="none" w="sm" len="sm"/>
          </a:ln>
        </p:spPr>
      </p:cxnSp>
      <p:cxnSp>
        <p:nvCxnSpPr>
          <p:cNvPr id="306" name="Google Shape;306;p42"/>
          <p:cNvCxnSpPr/>
          <p:nvPr/>
        </p:nvCxnSpPr>
        <p:spPr>
          <a:xfrm>
            <a:off x="6388328" y="1660044"/>
            <a:ext cx="2231922" cy="0"/>
          </a:xfrm>
          <a:prstGeom prst="straightConnector1">
            <a:avLst/>
          </a:prstGeom>
          <a:noFill/>
          <a:ln w="9525" cap="flat" cmpd="sng">
            <a:solidFill>
              <a:srgbClr val="FF0000"/>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p:nvPr/>
        </p:nvSpPr>
        <p:spPr>
          <a:xfrm>
            <a:off x="1368324" y="947964"/>
            <a:ext cx="6646500" cy="450113"/>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350" b="0" i="0" u="none" strike="noStrike" cap="none">
                <a:solidFill>
                  <a:schemeClr val="dk1"/>
                </a:solidFill>
                <a:latin typeface="Calibri"/>
                <a:ea typeface="Calibri"/>
                <a:cs typeface="Calibri"/>
                <a:sym typeface="Calibri"/>
              </a:rPr>
              <a:t>A 2017 research study finds that SEL programs benefit children for months and even years.</a:t>
            </a:r>
            <a:endParaRPr sz="233" b="0" i="0" u="none" strike="noStrike" cap="none">
              <a:solidFill>
                <a:srgbClr val="000000"/>
              </a:solidFill>
              <a:latin typeface="Arial"/>
              <a:ea typeface="Arial"/>
              <a:cs typeface="Arial"/>
              <a:sym typeface="Arial"/>
            </a:endParaRPr>
          </a:p>
        </p:txBody>
      </p:sp>
      <p:sp>
        <p:nvSpPr>
          <p:cNvPr id="313" name="Google Shape;313;p43"/>
          <p:cNvSpPr txBox="1"/>
          <p:nvPr/>
        </p:nvSpPr>
        <p:spPr>
          <a:xfrm>
            <a:off x="1588359" y="1840884"/>
            <a:ext cx="1847138" cy="357750"/>
          </a:xfrm>
          <a:prstGeom prst="rect">
            <a:avLst/>
          </a:prstGeom>
          <a:noFill/>
          <a:ln>
            <a:noFill/>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None/>
            </a:pPr>
            <a:r>
              <a:rPr lang="en-US" sz="1125" b="0" i="0" u="none" strike="noStrike" cap="none">
                <a:solidFill>
                  <a:schemeClr val="dk1"/>
                </a:solidFill>
                <a:latin typeface="Calibri"/>
                <a:ea typeface="Calibri"/>
                <a:cs typeface="Calibri"/>
                <a:sym typeface="Calibri"/>
              </a:rPr>
              <a:t>different programs reviewed </a:t>
            </a:r>
            <a:br>
              <a:rPr lang="en-US" sz="1125" b="0" i="0" u="none" strike="noStrike" cap="none">
                <a:solidFill>
                  <a:schemeClr val="dk1"/>
                </a:solidFill>
                <a:latin typeface="Calibri"/>
                <a:ea typeface="Calibri"/>
                <a:cs typeface="Calibri"/>
                <a:sym typeface="Calibri"/>
              </a:rPr>
            </a:br>
            <a:r>
              <a:rPr lang="en-US" sz="1125" b="0" i="1" u="none" strike="noStrike" cap="none">
                <a:solidFill>
                  <a:schemeClr val="dk1"/>
                </a:solidFill>
                <a:latin typeface="Calibri"/>
                <a:ea typeface="Calibri"/>
                <a:cs typeface="Calibri"/>
                <a:sym typeface="Calibri"/>
              </a:rPr>
              <a:t>(38 outside U.S.) </a:t>
            </a:r>
            <a:endParaRPr sz="1125" b="0" i="0" u="none" strike="noStrike" cap="none">
              <a:solidFill>
                <a:srgbClr val="000000"/>
              </a:solidFill>
              <a:latin typeface="Arial"/>
              <a:ea typeface="Arial"/>
              <a:cs typeface="Arial"/>
              <a:sym typeface="Arial"/>
            </a:endParaRPr>
          </a:p>
        </p:txBody>
      </p:sp>
      <p:sp>
        <p:nvSpPr>
          <p:cNvPr id="314" name="Google Shape;314;p43"/>
          <p:cNvSpPr txBox="1"/>
          <p:nvPr/>
        </p:nvSpPr>
        <p:spPr>
          <a:xfrm>
            <a:off x="1963472" y="1274320"/>
            <a:ext cx="1111388" cy="62325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4050" b="0" i="0" u="none" strike="noStrike" cap="none">
                <a:solidFill>
                  <a:srgbClr val="EA6826"/>
                </a:solidFill>
                <a:latin typeface="Calibri"/>
                <a:ea typeface="Calibri"/>
                <a:cs typeface="Calibri"/>
                <a:sym typeface="Calibri"/>
              </a:rPr>
              <a:t>82</a:t>
            </a:r>
            <a:endParaRPr sz="4050" b="0" i="1" u="none" strike="noStrike" cap="none">
              <a:solidFill>
                <a:srgbClr val="EA6826"/>
              </a:solidFill>
              <a:latin typeface="Calibri"/>
              <a:ea typeface="Calibri"/>
              <a:cs typeface="Calibri"/>
              <a:sym typeface="Calibri"/>
            </a:endParaRPr>
          </a:p>
        </p:txBody>
      </p:sp>
      <p:sp>
        <p:nvSpPr>
          <p:cNvPr id="315" name="Google Shape;315;p43"/>
          <p:cNvSpPr txBox="1"/>
          <p:nvPr/>
        </p:nvSpPr>
        <p:spPr>
          <a:xfrm>
            <a:off x="3670972" y="1366012"/>
            <a:ext cx="1624163" cy="826425"/>
          </a:xfrm>
          <a:prstGeom prst="rect">
            <a:avLst/>
          </a:prstGeom>
          <a:noFill/>
          <a:ln>
            <a:noFill/>
          </a:ln>
        </p:spPr>
        <p:txBody>
          <a:bodyPr spcFirstLastPara="1" wrap="square" lIns="34275" tIns="17125" rIns="34275" bIns="17125" anchor="t" anchorCtr="0">
            <a:noAutofit/>
          </a:bodyPr>
          <a:lstStyle/>
          <a:p>
            <a:pPr marL="0" marR="0" lvl="0" indent="0" algn="ctr" rtl="0">
              <a:lnSpc>
                <a:spcPct val="70000"/>
              </a:lnSpc>
              <a:spcBef>
                <a:spcPts val="0"/>
              </a:spcBef>
              <a:spcAft>
                <a:spcPts val="0"/>
              </a:spcAft>
              <a:buNone/>
            </a:pPr>
            <a:endParaRPr sz="1050" b="0" i="0" u="none" strike="noStrike" cap="none">
              <a:solidFill>
                <a:schemeClr val="dk1"/>
              </a:solidFill>
              <a:latin typeface="Calibri"/>
              <a:ea typeface="Calibri"/>
              <a:cs typeface="Calibri"/>
              <a:sym typeface="Calibri"/>
            </a:endParaRPr>
          </a:p>
          <a:p>
            <a:pPr marL="0" marR="0" lvl="0" indent="0" algn="ctr" rtl="0">
              <a:lnSpc>
                <a:spcPct val="70000"/>
              </a:lnSpc>
              <a:spcBef>
                <a:spcPts val="0"/>
              </a:spcBef>
              <a:spcAft>
                <a:spcPts val="0"/>
              </a:spcAft>
              <a:buNone/>
            </a:pPr>
            <a:r>
              <a:rPr lang="en-US" sz="1050" b="0" i="0" u="none" strike="noStrike" cap="none">
                <a:solidFill>
                  <a:schemeClr val="dk1"/>
                </a:solidFill>
                <a:latin typeface="Calibri"/>
                <a:ea typeface="Calibri"/>
                <a:cs typeface="Calibri"/>
                <a:sym typeface="Calibri"/>
              </a:rPr>
              <a:t> </a:t>
            </a:r>
            <a:r>
              <a:rPr lang="en-US" sz="3600" b="0" i="0" u="none" strike="noStrike" cap="none">
                <a:solidFill>
                  <a:srgbClr val="EA6826"/>
                </a:solidFill>
                <a:latin typeface="Calibri"/>
                <a:ea typeface="Calibri"/>
                <a:cs typeface="Calibri"/>
                <a:sym typeface="Calibri"/>
              </a:rPr>
              <a:t>97,000+</a:t>
            </a:r>
            <a:r>
              <a:rPr lang="en-US" sz="2700" b="0" i="0" u="none" strike="noStrike" cap="none">
                <a:solidFill>
                  <a:srgbClr val="EA6826"/>
                </a:solidFill>
                <a:latin typeface="Calibri"/>
                <a:ea typeface="Calibri"/>
                <a:cs typeface="Calibri"/>
                <a:sym typeface="Calibri"/>
              </a:rPr>
              <a:t> </a:t>
            </a:r>
            <a:endParaRPr sz="27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None/>
            </a:pPr>
            <a:r>
              <a:rPr lang="en-US" sz="1125" b="0" i="0" u="none" strike="noStrike" cap="none">
                <a:solidFill>
                  <a:schemeClr val="dk1"/>
                </a:solidFill>
                <a:latin typeface="Calibri"/>
                <a:ea typeface="Calibri"/>
                <a:cs typeface="Calibri"/>
                <a:sym typeface="Calibri"/>
              </a:rPr>
              <a:t>Students, kindergarten through middle school </a:t>
            </a:r>
            <a:endParaRPr sz="1125" b="0" i="0" u="none" strike="noStrike" cap="none">
              <a:solidFill>
                <a:srgbClr val="000000"/>
              </a:solidFill>
              <a:latin typeface="Arial"/>
              <a:ea typeface="Arial"/>
              <a:cs typeface="Arial"/>
              <a:sym typeface="Arial"/>
            </a:endParaRPr>
          </a:p>
        </p:txBody>
      </p:sp>
      <p:sp>
        <p:nvSpPr>
          <p:cNvPr id="316" name="Google Shape;316;p43"/>
          <p:cNvSpPr txBox="1"/>
          <p:nvPr/>
        </p:nvSpPr>
        <p:spPr>
          <a:xfrm>
            <a:off x="5549638" y="1378026"/>
            <a:ext cx="2226038" cy="789413"/>
          </a:xfrm>
          <a:prstGeom prst="rect">
            <a:avLst/>
          </a:prstGeom>
          <a:noFill/>
          <a:ln>
            <a:noFill/>
          </a:ln>
        </p:spPr>
        <p:txBody>
          <a:bodyPr spcFirstLastPara="1" wrap="square" lIns="34275" tIns="17125" rIns="34275" bIns="17125" anchor="t" anchorCtr="0">
            <a:noAutofit/>
          </a:bodyPr>
          <a:lstStyle/>
          <a:p>
            <a:pPr marL="0" marR="0" lvl="0" indent="0" algn="ctr" rtl="0">
              <a:lnSpc>
                <a:spcPct val="110000"/>
              </a:lnSpc>
              <a:spcBef>
                <a:spcPts val="0"/>
              </a:spcBef>
              <a:spcAft>
                <a:spcPts val="0"/>
              </a:spcAft>
              <a:buNone/>
            </a:pPr>
            <a:r>
              <a:rPr lang="en-US" sz="3000" b="0" i="0" u="none" strike="noStrike" cap="none">
                <a:solidFill>
                  <a:srgbClr val="EA6826"/>
                </a:solidFill>
                <a:latin typeface="Calibri"/>
                <a:ea typeface="Calibri"/>
                <a:cs typeface="Calibri"/>
                <a:sym typeface="Calibri"/>
              </a:rPr>
              <a:t>6 mo – 18 yrs</a:t>
            </a:r>
            <a:r>
              <a:rPr lang="en-US" sz="2550" b="0" i="0" u="none" strike="noStrike" cap="none">
                <a:solidFill>
                  <a:srgbClr val="EA6826"/>
                </a:solidFill>
                <a:latin typeface="Calibri"/>
                <a:ea typeface="Calibri"/>
                <a:cs typeface="Calibri"/>
                <a:sym typeface="Calibri"/>
              </a:rPr>
              <a:t> </a:t>
            </a:r>
            <a:endParaRPr sz="233"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125" b="0" i="0" u="none" strike="noStrike" cap="none">
                <a:solidFill>
                  <a:schemeClr val="dk1"/>
                </a:solidFill>
                <a:latin typeface="Calibri"/>
                <a:ea typeface="Calibri"/>
                <a:cs typeface="Calibri"/>
                <a:sym typeface="Calibri"/>
              </a:rPr>
              <a:t>after programs completed</a:t>
            </a:r>
            <a:endParaRPr sz="1125" b="0" i="0" u="none" strike="noStrike" cap="none">
              <a:solidFill>
                <a:srgbClr val="000000"/>
              </a:solidFill>
              <a:latin typeface="Arial"/>
              <a:ea typeface="Arial"/>
              <a:cs typeface="Arial"/>
              <a:sym typeface="Arial"/>
            </a:endParaRPr>
          </a:p>
        </p:txBody>
      </p:sp>
      <p:sp>
        <p:nvSpPr>
          <p:cNvPr id="317" name="Google Shape;317;p43"/>
          <p:cNvSpPr txBox="1"/>
          <p:nvPr/>
        </p:nvSpPr>
        <p:spPr>
          <a:xfrm>
            <a:off x="1143000" y="2463510"/>
            <a:ext cx="6858000" cy="358183"/>
          </a:xfrm>
          <a:prstGeom prst="rect">
            <a:avLst/>
          </a:prstGeom>
          <a:solidFill>
            <a:srgbClr val="2264B1"/>
          </a:solidFill>
          <a:ln>
            <a:noFill/>
          </a:ln>
        </p:spPr>
        <p:txBody>
          <a:bodyPr spcFirstLastPara="1" wrap="square" lIns="34275" tIns="102850" rIns="34275" bIns="102850" anchor="t" anchorCtr="0">
            <a:noAutofit/>
          </a:bodyPr>
          <a:lstStyle/>
          <a:p>
            <a:pPr marL="597694" marR="0" lvl="0" indent="0" algn="ctr" rtl="0">
              <a:lnSpc>
                <a:spcPct val="100000"/>
              </a:lnSpc>
              <a:spcBef>
                <a:spcPts val="0"/>
              </a:spcBef>
              <a:spcAft>
                <a:spcPts val="0"/>
              </a:spcAft>
              <a:buNone/>
            </a:pPr>
            <a:r>
              <a:rPr lang="en-US" sz="1500" b="1" i="0" u="none" strike="noStrike" cap="none">
                <a:solidFill>
                  <a:schemeClr val="lt1"/>
                </a:solidFill>
                <a:latin typeface="Calibri"/>
                <a:ea typeface="Calibri"/>
                <a:cs typeface="Calibri"/>
                <a:sym typeface="Calibri"/>
              </a:rPr>
              <a:t>SEL Students Benefit in Many Areas</a:t>
            </a:r>
            <a:endParaRPr sz="233" b="0" i="0" u="none" strike="noStrike" cap="none">
              <a:solidFill>
                <a:srgbClr val="000000"/>
              </a:solidFill>
              <a:latin typeface="Arial"/>
              <a:ea typeface="Arial"/>
              <a:cs typeface="Arial"/>
              <a:sym typeface="Arial"/>
            </a:endParaRPr>
          </a:p>
        </p:txBody>
      </p:sp>
      <p:graphicFrame>
        <p:nvGraphicFramePr>
          <p:cNvPr id="318" name="Google Shape;318;p43"/>
          <p:cNvGraphicFramePr/>
          <p:nvPr/>
        </p:nvGraphicFramePr>
        <p:xfrm>
          <a:off x="1143000" y="3103762"/>
          <a:ext cx="1694000" cy="960200"/>
        </p:xfrm>
        <a:graphic>
          <a:graphicData uri="http://schemas.openxmlformats.org/drawingml/2006/table">
            <a:tbl>
              <a:tblPr firstRow="1" bandRow="1">
                <a:noFill/>
                <a:tableStyleId>{1FA5E9B3-D437-4205-AC7F-0AF6F6845E3D}</a:tableStyleId>
              </a:tblPr>
              <a:tblGrid>
                <a:gridCol w="1694000">
                  <a:extLst>
                    <a:ext uri="{9D8B030D-6E8A-4147-A177-3AD203B41FA5}">
                      <a16:colId xmlns:a16="http://schemas.microsoft.com/office/drawing/2014/main" val="20000"/>
                    </a:ext>
                  </a:extLst>
                </a:gridCol>
              </a:tblGrid>
              <a:tr h="240050">
                <a:tc>
                  <a:txBody>
                    <a:bodyPr/>
                    <a:lstStyle/>
                    <a:p>
                      <a:pPr marL="171450" marR="0" lvl="0" indent="-171450" algn="l" rtl="0">
                        <a:lnSpc>
                          <a:spcPct val="100000"/>
                        </a:lnSpc>
                        <a:spcBef>
                          <a:spcPts val="0"/>
                        </a:spcBef>
                        <a:spcAft>
                          <a:spcPts val="0"/>
                        </a:spcAft>
                        <a:buClr>
                          <a:srgbClr val="00B050"/>
                        </a:buClr>
                        <a:buSzPts val="880"/>
                        <a:buFont typeface="Noto Sans Symbols"/>
                        <a:buChar char="✔"/>
                      </a:pPr>
                      <a:r>
                        <a:rPr lang="en-US" sz="1100" b="0" i="0" u="none" strike="noStrike" cap="none">
                          <a:solidFill>
                            <a:schemeClr val="dk1"/>
                          </a:solidFill>
                          <a:latin typeface="Calibri"/>
                          <a:ea typeface="Calibri"/>
                          <a:cs typeface="Calibri"/>
                          <a:sym typeface="Calibri"/>
                        </a:rPr>
                        <a:t>Academic performance </a:t>
                      </a:r>
                      <a:endParaRPr sz="1100" u="none" strike="noStrike" cap="none"/>
                    </a:p>
                  </a:txBody>
                  <a:tcPr marL="68575" marR="68575" marT="34300" marB="34300"/>
                </a:tc>
                <a:extLst>
                  <a:ext uri="{0D108BD9-81ED-4DB2-BD59-A6C34878D82A}">
                    <a16:rowId xmlns:a16="http://schemas.microsoft.com/office/drawing/2014/main" val="10000"/>
                  </a:ext>
                </a:extLst>
              </a:tr>
              <a:tr h="240050">
                <a:tc>
                  <a:txBody>
                    <a:bodyPr/>
                    <a:lstStyle/>
                    <a:p>
                      <a:pPr marL="171450" marR="0" lvl="0" indent="-171450" algn="l" rtl="0">
                        <a:lnSpc>
                          <a:spcPct val="100000"/>
                        </a:lnSpc>
                        <a:spcBef>
                          <a:spcPts val="0"/>
                        </a:spcBef>
                        <a:spcAft>
                          <a:spcPts val="0"/>
                        </a:spcAft>
                        <a:buClr>
                          <a:srgbClr val="00B050"/>
                        </a:buClr>
                        <a:buSzPts val="880"/>
                        <a:buFont typeface="Noto Sans Symbols"/>
                        <a:buChar char="✔"/>
                      </a:pPr>
                      <a:r>
                        <a:rPr lang="en-US" sz="1100" b="0" i="0" u="none" strike="noStrike" cap="none">
                          <a:solidFill>
                            <a:schemeClr val="dk1"/>
                          </a:solidFill>
                          <a:latin typeface="Calibri"/>
                          <a:ea typeface="Calibri"/>
                          <a:cs typeface="Calibri"/>
                          <a:sym typeface="Calibri"/>
                        </a:rPr>
                        <a:t>SEL skills</a:t>
                      </a:r>
                      <a:endParaRPr sz="1100" u="none" strike="noStrike" cap="none"/>
                    </a:p>
                  </a:txBody>
                  <a:tcPr marL="68575" marR="68575" marT="34300" marB="34300"/>
                </a:tc>
                <a:extLst>
                  <a:ext uri="{0D108BD9-81ED-4DB2-BD59-A6C34878D82A}">
                    <a16:rowId xmlns:a16="http://schemas.microsoft.com/office/drawing/2014/main" val="10001"/>
                  </a:ext>
                </a:extLst>
              </a:tr>
              <a:tr h="240050">
                <a:tc>
                  <a:txBody>
                    <a:bodyPr/>
                    <a:lstStyle/>
                    <a:p>
                      <a:pPr marL="171450" marR="0" lvl="0" indent="-171450" algn="l" rtl="0">
                        <a:lnSpc>
                          <a:spcPct val="100000"/>
                        </a:lnSpc>
                        <a:spcBef>
                          <a:spcPts val="0"/>
                        </a:spcBef>
                        <a:spcAft>
                          <a:spcPts val="0"/>
                        </a:spcAft>
                        <a:buClr>
                          <a:srgbClr val="00B050"/>
                        </a:buClr>
                        <a:buSzPts val="880"/>
                        <a:buFont typeface="Noto Sans Symbols"/>
                        <a:buChar char="✔"/>
                      </a:pPr>
                      <a:r>
                        <a:rPr lang="en-US" sz="1100" b="0" i="0" u="none" strike="noStrike" cap="none">
                          <a:solidFill>
                            <a:schemeClr val="dk1"/>
                          </a:solidFill>
                          <a:latin typeface="Calibri"/>
                          <a:ea typeface="Calibri"/>
                          <a:cs typeface="Calibri"/>
                          <a:sym typeface="Calibri"/>
                        </a:rPr>
                        <a:t>Positive attitudes</a:t>
                      </a:r>
                      <a:endParaRPr sz="1100" u="none" strike="noStrike" cap="none"/>
                    </a:p>
                  </a:txBody>
                  <a:tcPr marL="68575" marR="68575" marT="34300" marB="34300"/>
                </a:tc>
                <a:extLst>
                  <a:ext uri="{0D108BD9-81ED-4DB2-BD59-A6C34878D82A}">
                    <a16:rowId xmlns:a16="http://schemas.microsoft.com/office/drawing/2014/main" val="10002"/>
                  </a:ext>
                </a:extLst>
              </a:tr>
              <a:tr h="240050">
                <a:tc>
                  <a:txBody>
                    <a:bodyPr/>
                    <a:lstStyle/>
                    <a:p>
                      <a:pPr marL="171450" marR="0" lvl="0" indent="-171450" algn="l" rtl="0">
                        <a:lnSpc>
                          <a:spcPct val="100000"/>
                        </a:lnSpc>
                        <a:spcBef>
                          <a:spcPts val="0"/>
                        </a:spcBef>
                        <a:spcAft>
                          <a:spcPts val="0"/>
                        </a:spcAft>
                        <a:buClr>
                          <a:srgbClr val="00B050"/>
                        </a:buClr>
                        <a:buSzPts val="880"/>
                        <a:buFont typeface="Noto Sans Symbols"/>
                        <a:buChar char="✔"/>
                      </a:pPr>
                      <a:r>
                        <a:rPr lang="en-US" sz="1100" b="0" i="0" u="none" strike="noStrike" cap="none">
                          <a:solidFill>
                            <a:schemeClr val="dk1"/>
                          </a:solidFill>
                          <a:latin typeface="Calibri"/>
                          <a:ea typeface="Calibri"/>
                          <a:cs typeface="Calibri"/>
                          <a:sym typeface="Calibri"/>
                        </a:rPr>
                        <a:t>Positive social behaviors</a:t>
                      </a:r>
                      <a:endParaRPr sz="1100" u="none" strike="noStrike" cap="none"/>
                    </a:p>
                  </a:txBody>
                  <a:tcPr marL="68575" marR="68575" marT="34300" marB="34300"/>
                </a:tc>
                <a:extLst>
                  <a:ext uri="{0D108BD9-81ED-4DB2-BD59-A6C34878D82A}">
                    <a16:rowId xmlns:a16="http://schemas.microsoft.com/office/drawing/2014/main" val="10003"/>
                  </a:ext>
                </a:extLst>
              </a:tr>
            </a:tbl>
          </a:graphicData>
        </a:graphic>
      </p:graphicFrame>
      <p:graphicFrame>
        <p:nvGraphicFramePr>
          <p:cNvPr id="319" name="Google Shape;319;p43"/>
          <p:cNvGraphicFramePr/>
          <p:nvPr/>
        </p:nvGraphicFramePr>
        <p:xfrm>
          <a:off x="2969353" y="3109713"/>
          <a:ext cx="1602650" cy="720150"/>
        </p:xfrm>
        <a:graphic>
          <a:graphicData uri="http://schemas.openxmlformats.org/drawingml/2006/table">
            <a:tbl>
              <a:tblPr firstRow="1" bandRow="1">
                <a:noFill/>
                <a:tableStyleId>{1FA5E9B3-D437-4205-AC7F-0AF6F6845E3D}</a:tableStyleId>
              </a:tblPr>
              <a:tblGrid>
                <a:gridCol w="1602650">
                  <a:extLst>
                    <a:ext uri="{9D8B030D-6E8A-4147-A177-3AD203B41FA5}">
                      <a16:colId xmlns:a16="http://schemas.microsoft.com/office/drawing/2014/main" val="20000"/>
                    </a:ext>
                  </a:extLst>
                </a:gridCol>
              </a:tblGrid>
              <a:tr h="240050">
                <a:tc>
                  <a:txBody>
                    <a:bodyPr/>
                    <a:lstStyle/>
                    <a:p>
                      <a:pPr marL="171450" marR="0" lvl="0" indent="-171450" algn="l" rtl="0">
                        <a:lnSpc>
                          <a:spcPct val="100000"/>
                        </a:lnSpc>
                        <a:spcBef>
                          <a:spcPts val="0"/>
                        </a:spcBef>
                        <a:spcAft>
                          <a:spcPts val="0"/>
                        </a:spcAft>
                        <a:buClr>
                          <a:srgbClr val="FF0000"/>
                        </a:buClr>
                        <a:buSzPts val="880"/>
                        <a:buFont typeface="Arial"/>
                        <a:buChar char="•"/>
                      </a:pPr>
                      <a:r>
                        <a:rPr lang="en-US" sz="1100" b="0" i="0" u="none" strike="noStrike" cap="none">
                          <a:solidFill>
                            <a:schemeClr val="dk1"/>
                          </a:solidFill>
                          <a:latin typeface="Calibri"/>
                          <a:ea typeface="Calibri"/>
                          <a:cs typeface="Calibri"/>
                          <a:sym typeface="Calibri"/>
                        </a:rPr>
                        <a:t>Conduct problems</a:t>
                      </a:r>
                      <a:endParaRPr sz="1100" u="none" strike="noStrike" cap="none"/>
                    </a:p>
                  </a:txBody>
                  <a:tcPr marL="68575" marR="68575" marT="34300" marB="34300"/>
                </a:tc>
                <a:extLst>
                  <a:ext uri="{0D108BD9-81ED-4DB2-BD59-A6C34878D82A}">
                    <a16:rowId xmlns:a16="http://schemas.microsoft.com/office/drawing/2014/main" val="10000"/>
                  </a:ext>
                </a:extLst>
              </a:tr>
              <a:tr h="240050">
                <a:tc>
                  <a:txBody>
                    <a:bodyPr/>
                    <a:lstStyle/>
                    <a:p>
                      <a:pPr marL="171450" marR="0" lvl="0" indent="-171450" algn="l" rtl="0">
                        <a:lnSpc>
                          <a:spcPct val="100000"/>
                        </a:lnSpc>
                        <a:spcBef>
                          <a:spcPts val="0"/>
                        </a:spcBef>
                        <a:spcAft>
                          <a:spcPts val="0"/>
                        </a:spcAft>
                        <a:buClr>
                          <a:srgbClr val="FF0000"/>
                        </a:buClr>
                        <a:buSzPts val="880"/>
                        <a:buFont typeface="Arial"/>
                        <a:buChar char="•"/>
                      </a:pPr>
                      <a:r>
                        <a:rPr lang="en-US" sz="1100" b="0" i="0" u="none" strike="noStrike" cap="none">
                          <a:solidFill>
                            <a:schemeClr val="dk1"/>
                          </a:solidFill>
                          <a:latin typeface="Calibri"/>
                          <a:ea typeface="Calibri"/>
                          <a:cs typeface="Calibri"/>
                          <a:sym typeface="Calibri"/>
                        </a:rPr>
                        <a:t>Emotional distress</a:t>
                      </a:r>
                      <a:endParaRPr sz="1100" u="none" strike="noStrike" cap="none"/>
                    </a:p>
                  </a:txBody>
                  <a:tcPr marL="68575" marR="68575" marT="34300" marB="34300"/>
                </a:tc>
                <a:extLst>
                  <a:ext uri="{0D108BD9-81ED-4DB2-BD59-A6C34878D82A}">
                    <a16:rowId xmlns:a16="http://schemas.microsoft.com/office/drawing/2014/main" val="10001"/>
                  </a:ext>
                </a:extLst>
              </a:tr>
              <a:tr h="240050">
                <a:tc>
                  <a:txBody>
                    <a:bodyPr/>
                    <a:lstStyle/>
                    <a:p>
                      <a:pPr marL="171450" marR="0" lvl="0" indent="-171450" algn="l" rtl="0">
                        <a:lnSpc>
                          <a:spcPct val="100000"/>
                        </a:lnSpc>
                        <a:spcBef>
                          <a:spcPts val="0"/>
                        </a:spcBef>
                        <a:spcAft>
                          <a:spcPts val="0"/>
                        </a:spcAft>
                        <a:buClr>
                          <a:srgbClr val="FF0000"/>
                        </a:buClr>
                        <a:buSzPts val="880"/>
                        <a:buFont typeface="Arial"/>
                        <a:buChar char="•"/>
                      </a:pPr>
                      <a:r>
                        <a:rPr lang="en-US" sz="1100" b="0" i="0" u="none" strike="noStrike" cap="none">
                          <a:solidFill>
                            <a:schemeClr val="dk1"/>
                          </a:solidFill>
                          <a:latin typeface="Calibri"/>
                          <a:ea typeface="Calibri"/>
                          <a:cs typeface="Calibri"/>
                          <a:sym typeface="Calibri"/>
                        </a:rPr>
                        <a:t>Drug use</a:t>
                      </a:r>
                      <a:endParaRPr sz="1100" u="none" strike="noStrike" cap="none"/>
                    </a:p>
                  </a:txBody>
                  <a:tcPr marL="68575" marR="68575" marT="34300" marB="34300"/>
                </a:tc>
                <a:extLst>
                  <a:ext uri="{0D108BD9-81ED-4DB2-BD59-A6C34878D82A}">
                    <a16:rowId xmlns:a16="http://schemas.microsoft.com/office/drawing/2014/main" val="10002"/>
                  </a:ext>
                </a:extLst>
              </a:tr>
            </a:tbl>
          </a:graphicData>
        </a:graphic>
      </p:graphicFrame>
      <p:sp>
        <p:nvSpPr>
          <p:cNvPr id="320" name="Google Shape;320;p43"/>
          <p:cNvSpPr/>
          <p:nvPr/>
        </p:nvSpPr>
        <p:spPr>
          <a:xfrm>
            <a:off x="648211" y="4711991"/>
            <a:ext cx="6847650" cy="127013"/>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600" b="0" i="1" u="none" strike="noStrike" cap="none">
                <a:solidFill>
                  <a:schemeClr val="dk1"/>
                </a:solidFill>
                <a:latin typeface="Calibri"/>
                <a:ea typeface="Calibri"/>
                <a:cs typeface="Calibri"/>
                <a:sym typeface="Calibri"/>
              </a:rPr>
              <a:t>Source:  </a:t>
            </a:r>
            <a:r>
              <a:rPr lang="en-US" sz="600" b="0" i="0" u="none" strike="noStrike" cap="none">
                <a:solidFill>
                  <a:schemeClr val="dk1"/>
                </a:solidFill>
                <a:latin typeface="Calibri"/>
                <a:ea typeface="Calibri"/>
                <a:cs typeface="Calibri"/>
                <a:sym typeface="Calibri"/>
              </a:rPr>
              <a:t>Child Development</a:t>
            </a:r>
            <a:r>
              <a:rPr lang="en-US" sz="600" b="0" i="1" u="none" strike="noStrike" cap="none">
                <a:solidFill>
                  <a:schemeClr val="dk1"/>
                </a:solidFill>
                <a:latin typeface="Calibri"/>
                <a:ea typeface="Calibri"/>
                <a:cs typeface="Calibri"/>
                <a:sym typeface="Calibri"/>
              </a:rPr>
              <a:t> (July 2017). “Promoting Positive Youth Development Through School-Based Social and Emotional Learning Interventions: A Meta-Analysis of Follow-Up Effects” </a:t>
            </a:r>
            <a:endParaRPr sz="233" b="0" i="0" u="none" strike="noStrike" cap="none">
              <a:solidFill>
                <a:srgbClr val="000000"/>
              </a:solidFill>
              <a:latin typeface="Arial"/>
              <a:ea typeface="Arial"/>
              <a:cs typeface="Arial"/>
              <a:sym typeface="Arial"/>
            </a:endParaRPr>
          </a:p>
        </p:txBody>
      </p:sp>
      <p:sp>
        <p:nvSpPr>
          <p:cNvPr id="321" name="Google Shape;321;p43"/>
          <p:cNvSpPr txBox="1"/>
          <p:nvPr/>
        </p:nvSpPr>
        <p:spPr>
          <a:xfrm>
            <a:off x="4795939" y="3029888"/>
            <a:ext cx="3858204" cy="553950"/>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125" b="0" i="0" u="none" strike="noStrike" cap="none">
                <a:solidFill>
                  <a:schemeClr val="dk1"/>
                </a:solidFill>
                <a:latin typeface="Calibri"/>
                <a:ea typeface="Calibri"/>
                <a:cs typeface="Calibri"/>
                <a:sym typeface="Calibri"/>
              </a:rPr>
              <a:t>Higher social and emotional competencies among SEL students at the end of the initial intervention was the best predictor of long-term benefits.  </a:t>
            </a:r>
            <a:endParaRPr sz="1125"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125"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125" b="0" i="0" u="none" strike="noStrike" cap="none">
                <a:solidFill>
                  <a:schemeClr val="dk1"/>
                </a:solidFill>
                <a:latin typeface="Calibri"/>
                <a:ea typeface="Calibri"/>
                <a:cs typeface="Calibri"/>
                <a:sym typeface="Calibri"/>
              </a:rPr>
              <a:t>Benefits were the same regardless of socioeconomic background, students’ race, or school location. </a:t>
            </a:r>
            <a:endParaRPr sz="233" b="0" i="0" u="none" strike="noStrike" cap="none">
              <a:solidFill>
                <a:srgbClr val="000000"/>
              </a:solidFill>
              <a:latin typeface="Arial"/>
              <a:ea typeface="Arial"/>
              <a:cs typeface="Arial"/>
              <a:sym typeface="Arial"/>
            </a:endParaRPr>
          </a:p>
        </p:txBody>
      </p:sp>
      <p:sp>
        <p:nvSpPr>
          <p:cNvPr id="322" name="Google Shape;322;p43"/>
          <p:cNvSpPr txBox="1"/>
          <p:nvPr/>
        </p:nvSpPr>
        <p:spPr>
          <a:xfrm>
            <a:off x="549329" y="297871"/>
            <a:ext cx="2570850" cy="484763"/>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None/>
            </a:pPr>
            <a:r>
              <a:rPr lang="en-US" sz="1650" b="1" i="0" u="none" strike="noStrike" cap="none">
                <a:solidFill>
                  <a:schemeClr val="dk1"/>
                </a:solidFill>
                <a:latin typeface="Calibri"/>
                <a:ea typeface="Calibri"/>
                <a:cs typeface="Calibri"/>
                <a:sym typeface="Calibri"/>
              </a:rPr>
              <a:t>Impact of SEL: </a:t>
            </a:r>
            <a:endParaRPr sz="233"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None/>
            </a:pPr>
            <a:r>
              <a:rPr lang="en-US" sz="1650" b="1" i="0" u="none" strike="noStrike" cap="none">
                <a:solidFill>
                  <a:srgbClr val="0370C0"/>
                </a:solidFill>
                <a:latin typeface="Calibri"/>
                <a:ea typeface="Calibri"/>
                <a:cs typeface="Calibri"/>
                <a:sym typeface="Calibri"/>
              </a:rPr>
              <a:t>long-lasting and global</a:t>
            </a:r>
            <a:endParaRPr sz="233"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4"/>
          <p:cNvSpPr txBox="1">
            <a:spLocks noGrp="1"/>
          </p:cNvSpPr>
          <p:nvPr>
            <p:ph type="title"/>
          </p:nvPr>
        </p:nvSpPr>
        <p:spPr>
          <a:xfrm>
            <a:off x="438150" y="285706"/>
            <a:ext cx="2724300" cy="450000"/>
          </a:xfrm>
          <a:prstGeom prst="rect">
            <a:avLst/>
          </a:prstGeom>
          <a:noFill/>
          <a:ln>
            <a:noFill/>
          </a:ln>
        </p:spPr>
        <p:txBody>
          <a:bodyPr spcFirstLastPara="1" wrap="square" lIns="34275" tIns="17125" rIns="34275" bIns="17125" anchor="t" anchorCtr="0">
            <a:noAutofit/>
          </a:bodyPr>
          <a:lstStyle/>
          <a:p>
            <a:pPr marL="0" marR="0" lvl="0" indent="0" algn="l" rtl="0">
              <a:lnSpc>
                <a:spcPct val="90000"/>
              </a:lnSpc>
              <a:spcBef>
                <a:spcPts val="0"/>
              </a:spcBef>
              <a:spcAft>
                <a:spcPts val="0"/>
              </a:spcAft>
              <a:buClr>
                <a:schemeClr val="dk1"/>
              </a:buClr>
              <a:buSzPts val="4000"/>
              <a:buFont typeface="Calibri"/>
              <a:buNone/>
            </a:pPr>
            <a:r>
              <a:rPr lang="en-US">
                <a:latin typeface="Calibri"/>
                <a:ea typeface="Calibri"/>
                <a:cs typeface="Calibri"/>
                <a:sym typeface="Calibri"/>
              </a:rPr>
              <a:t>SEL benefits adults, too</a:t>
            </a:r>
            <a:br>
              <a:rPr lang="en-US" sz="1650">
                <a:solidFill>
                  <a:srgbClr val="0078C0"/>
                </a:solidFill>
              </a:rPr>
            </a:br>
            <a:r>
              <a:rPr lang="en-US" sz="1650">
                <a:solidFill>
                  <a:srgbClr val="0078C0"/>
                </a:solidFill>
              </a:rPr>
              <a:t>Positive impact on teachers </a:t>
            </a:r>
            <a:endParaRPr>
              <a:solidFill>
                <a:srgbClr val="0078C0"/>
              </a:solidFill>
            </a:endParaRPr>
          </a:p>
        </p:txBody>
      </p:sp>
      <p:sp>
        <p:nvSpPr>
          <p:cNvPr id="329" name="Google Shape;329;p44"/>
          <p:cNvSpPr txBox="1"/>
          <p:nvPr/>
        </p:nvSpPr>
        <p:spPr>
          <a:xfrm>
            <a:off x="672193" y="4661585"/>
            <a:ext cx="3801837" cy="19620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525" b="0" i="0" u="none" strike="noStrike" cap="none">
                <a:solidFill>
                  <a:schemeClr val="dk1"/>
                </a:solidFill>
                <a:latin typeface="Roboto"/>
                <a:ea typeface="Roboto"/>
                <a:cs typeface="Roboto"/>
                <a:sym typeface="Roboto"/>
              </a:rPr>
              <a:t>Source: </a:t>
            </a:r>
            <a:r>
              <a:rPr lang="en-US" sz="525" b="0" i="1" u="none" strike="noStrike" cap="none">
                <a:solidFill>
                  <a:schemeClr val="dk1"/>
                </a:solidFill>
                <a:latin typeface="Roboto"/>
                <a:ea typeface="Roboto"/>
                <a:cs typeface="Roboto"/>
                <a:sym typeface="Roboto"/>
              </a:rPr>
              <a:t>Jennings, P.A. &amp; Greenberg, M.T. (2009) The Prosocial Classroom: Teacher Social and Emotional Competence in Relation to Student and Classroom Outcomes. American Educational Research Association. </a:t>
            </a:r>
            <a:endParaRPr sz="525" b="0" i="0" u="none" strike="noStrike" cap="none">
              <a:solidFill>
                <a:schemeClr val="dk1"/>
              </a:solidFill>
              <a:latin typeface="Roboto"/>
              <a:ea typeface="Roboto"/>
              <a:cs typeface="Roboto"/>
              <a:sym typeface="Roboto"/>
            </a:endParaRPr>
          </a:p>
        </p:txBody>
      </p:sp>
      <p:sp>
        <p:nvSpPr>
          <p:cNvPr id="330" name="Google Shape;330;p44"/>
          <p:cNvSpPr txBox="1"/>
          <p:nvPr/>
        </p:nvSpPr>
        <p:spPr>
          <a:xfrm>
            <a:off x="519312" y="1272711"/>
            <a:ext cx="3628145" cy="1072463"/>
          </a:xfrm>
          <a:prstGeom prst="rect">
            <a:avLst/>
          </a:prstGeom>
          <a:noFill/>
          <a:ln>
            <a:noFill/>
          </a:ln>
        </p:spPr>
        <p:txBody>
          <a:bodyPr spcFirstLastPara="1" wrap="square" lIns="27425" tIns="27425" rIns="27425" bIns="27425" anchor="t" anchorCtr="0">
            <a:noAutofit/>
          </a:bodyPr>
          <a:lstStyle/>
          <a:p>
            <a:pPr marL="0" marR="0" lvl="0" indent="0" algn="l" rtl="0">
              <a:lnSpc>
                <a:spcPct val="80000"/>
              </a:lnSpc>
              <a:spcBef>
                <a:spcPts val="0"/>
              </a:spcBef>
              <a:spcAft>
                <a:spcPts val="0"/>
              </a:spcAft>
              <a:buNone/>
            </a:pPr>
            <a:r>
              <a:rPr lang="en-US" sz="1800" b="0" i="0" u="none" strike="noStrike" cap="none">
                <a:solidFill>
                  <a:schemeClr val="dk1"/>
                </a:solidFill>
                <a:latin typeface="Calibri"/>
                <a:ea typeface="Calibri"/>
                <a:cs typeface="Calibri"/>
                <a:sym typeface="Calibri"/>
              </a:rPr>
              <a:t>Teachers with high levels of social competence are better able to protect themselves from burnout by:</a:t>
            </a:r>
            <a:endParaRPr/>
          </a:p>
          <a:p>
            <a:pPr marL="0" marR="0" lvl="0" indent="0" algn="l" rtl="0">
              <a:lnSpc>
                <a:spcPct val="80000"/>
              </a:lnSpc>
              <a:spcBef>
                <a:spcPts val="0"/>
              </a:spcBef>
              <a:spcAft>
                <a:spcPts val="0"/>
              </a:spcAft>
              <a:buNone/>
            </a:pPr>
            <a:endParaRPr sz="1800" b="0" i="0" u="none" strike="noStrike" cap="none">
              <a:solidFill>
                <a:srgbClr val="000000"/>
              </a:solidFill>
              <a:latin typeface="Calibri"/>
              <a:ea typeface="Calibri"/>
              <a:cs typeface="Calibri"/>
              <a:sym typeface="Calibri"/>
            </a:endParaRPr>
          </a:p>
          <a:p>
            <a:pPr marL="285750" marR="0" lvl="0" indent="-285750" algn="l" rtl="0">
              <a:lnSpc>
                <a:spcPct val="8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Developing and managing nurturing relationships with their students</a:t>
            </a:r>
            <a:endParaRPr sz="1800" b="0" i="0" u="none" strike="noStrike" cap="none">
              <a:solidFill>
                <a:srgbClr val="000000"/>
              </a:solidFill>
              <a:latin typeface="Calibri"/>
              <a:ea typeface="Calibri"/>
              <a:cs typeface="Calibri"/>
              <a:sym typeface="Calibri"/>
            </a:endParaRPr>
          </a:p>
          <a:p>
            <a:pPr marL="285750" marR="0" lvl="0" indent="-285750" algn="l" rtl="0">
              <a:lnSpc>
                <a:spcPct val="8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Serving as behavioral role models for children </a:t>
            </a:r>
            <a:endParaRPr sz="1800" b="0" i="0" u="none" strike="noStrike" cap="none">
              <a:solidFill>
                <a:srgbClr val="000000"/>
              </a:solidFill>
              <a:latin typeface="Calibri"/>
              <a:ea typeface="Calibri"/>
              <a:cs typeface="Calibri"/>
              <a:sym typeface="Calibri"/>
            </a:endParaRPr>
          </a:p>
          <a:p>
            <a:pPr marL="285750" marR="0" lvl="0" indent="-285750" algn="l" rtl="0">
              <a:lnSpc>
                <a:spcPct val="80000"/>
              </a:lnSpc>
              <a:spcBef>
                <a:spcPts val="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Regulating their own emotions</a:t>
            </a:r>
            <a:endParaRPr sz="1800" b="0" i="0" u="none" strike="noStrike" cap="none">
              <a:solidFill>
                <a:srgbClr val="000000"/>
              </a:solidFill>
              <a:latin typeface="Calibri"/>
              <a:ea typeface="Calibri"/>
              <a:cs typeface="Calibri"/>
              <a:sym typeface="Calibri"/>
            </a:endParaRPr>
          </a:p>
        </p:txBody>
      </p:sp>
      <p:pic>
        <p:nvPicPr>
          <p:cNvPr id="331" name="Google Shape;331;p44"/>
          <p:cNvPicPr preferRelativeResize="0"/>
          <p:nvPr/>
        </p:nvPicPr>
        <p:blipFill rotWithShape="1">
          <a:blip r:embed="rId3">
            <a:alphaModFix/>
          </a:blip>
          <a:srcRect l="42022"/>
          <a:stretch/>
        </p:blipFill>
        <p:spPr>
          <a:xfrm>
            <a:off x="4669971" y="0"/>
            <a:ext cx="4474029" cy="5143500"/>
          </a:xfrm>
          <a:prstGeom prst="rect">
            <a:avLst/>
          </a:prstGeom>
          <a:noFill/>
          <a:ln>
            <a:noFill/>
          </a:ln>
        </p:spPr>
      </p:pic>
      <p:sp>
        <p:nvSpPr>
          <p:cNvPr id="332" name="Google Shape;332;p44"/>
          <p:cNvSpPr/>
          <p:nvPr/>
        </p:nvSpPr>
        <p:spPr>
          <a:xfrm>
            <a:off x="4669971" y="0"/>
            <a:ext cx="4474029" cy="5143500"/>
          </a:xfrm>
          <a:prstGeom prst="rect">
            <a:avLst/>
          </a:prstGeom>
          <a:solidFill>
            <a:srgbClr val="858591">
              <a:alpha val="87450"/>
            </a:srgbClr>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Calibri"/>
              <a:ea typeface="Calibri"/>
              <a:cs typeface="Calibri"/>
              <a:sym typeface="Calibri"/>
            </a:endParaRPr>
          </a:p>
        </p:txBody>
      </p:sp>
      <p:sp>
        <p:nvSpPr>
          <p:cNvPr id="333" name="Google Shape;333;p44"/>
          <p:cNvSpPr txBox="1"/>
          <p:nvPr/>
        </p:nvSpPr>
        <p:spPr>
          <a:xfrm>
            <a:off x="4870436" y="3894232"/>
            <a:ext cx="4073098" cy="496238"/>
          </a:xfrm>
          <a:prstGeom prst="rect">
            <a:avLst/>
          </a:prstGeom>
          <a:noFill/>
          <a:ln>
            <a:noFill/>
          </a:ln>
        </p:spPr>
        <p:txBody>
          <a:bodyPr spcFirstLastPara="1" wrap="square" lIns="34275" tIns="17125" rIns="34275" bIns="17125" anchor="t" anchorCtr="0">
            <a:noAutofit/>
          </a:bodyPr>
          <a:lstStyle/>
          <a:p>
            <a:pPr marL="0" marR="0" lvl="0" indent="0" algn="l" rtl="0">
              <a:lnSpc>
                <a:spcPct val="100000"/>
              </a:lnSpc>
              <a:spcBef>
                <a:spcPts val="0"/>
              </a:spcBef>
              <a:spcAft>
                <a:spcPts val="0"/>
              </a:spcAft>
              <a:buNone/>
            </a:pPr>
            <a:r>
              <a:rPr lang="en-US" sz="1875" b="1" i="0" u="none" strike="noStrike" cap="none">
                <a:solidFill>
                  <a:schemeClr val="lt2"/>
                </a:solidFill>
                <a:latin typeface="Calibri"/>
                <a:ea typeface="Calibri"/>
                <a:cs typeface="Calibri"/>
                <a:sym typeface="Calibri"/>
              </a:rPr>
              <a:t>Teachers who possess social and emotional competencies are more likely to stay in the classroom longer.</a:t>
            </a:r>
            <a:endParaRPr sz="1875" b="1" i="0" u="none" strike="noStrike" cap="none">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4402</Words>
  <Application>Microsoft Macintosh PowerPoint</Application>
  <PresentationFormat>On-screen Show (16:9)</PresentationFormat>
  <Paragraphs>443</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Noto Sans Symbols</vt:lpstr>
      <vt:lpstr>Arial Narrow</vt:lpstr>
      <vt:lpstr>Century Gothic</vt:lpstr>
      <vt:lpstr>Roboto</vt:lpstr>
      <vt:lpstr>Times New Roman</vt:lpstr>
      <vt:lpstr>Roboto Condensed</vt:lpstr>
      <vt:lpstr>Calibri</vt:lpstr>
      <vt:lpstr>Arial</vt:lpstr>
      <vt:lpstr>GENARAL LAYOUTS</vt:lpstr>
      <vt:lpstr>GENARAL LAYOUTS</vt:lpstr>
      <vt:lpstr>PowerPoint Presentation</vt:lpstr>
      <vt:lpstr>PowerPoint Presentation</vt:lpstr>
      <vt:lpstr>PowerPoint Presentation</vt:lpstr>
      <vt:lpstr>PowerPoint Presentation</vt:lpstr>
      <vt:lpstr>PowerPoint Presentation</vt:lpstr>
      <vt:lpstr>PowerPoint Presentation</vt:lpstr>
      <vt:lpstr>Science Links SEL to Student Gains:  Landmark study documented multiple benefits of SEL</vt:lpstr>
      <vt:lpstr>PowerPoint Presentation</vt:lpstr>
      <vt:lpstr>SEL benefits adults, too Positive impact on teachers </vt:lpstr>
      <vt:lpstr>Benefits of SEL: Linked to young adult outcomes </vt:lpstr>
      <vt:lpstr>Benefits of SEL: Strong return on investment  </vt:lpstr>
      <vt:lpstr>Benefits of SEL: Compelling local evidence </vt:lpstr>
      <vt:lpstr>Practical Benefits of an SEL Program: Based on the 2011 meta-analysis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Employers value SEL</vt:lpstr>
      <vt:lpstr>Employers value SEL</vt:lpstr>
      <vt:lpstr>Administrators, Parents, and Teachers value SEL</vt:lpstr>
      <vt:lpstr>Principals value SEL</vt:lpstr>
      <vt:lpstr>Parents value SEL</vt:lpstr>
      <vt:lpstr>Teachers value SEL</vt:lpstr>
      <vt:lpstr>Students value SEL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Claire Schu</cp:lastModifiedBy>
  <cp:revision>1</cp:revision>
  <dcterms:modified xsi:type="dcterms:W3CDTF">2020-10-19T21:18:21Z</dcterms:modified>
</cp:coreProperties>
</file>